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10"/>
  </p:notesMasterIdLst>
  <p:handoutMasterIdLst>
    <p:handoutMasterId r:id="rId11"/>
  </p:handoutMasterIdLst>
  <p:sldIdLst>
    <p:sldId id="591" r:id="rId5"/>
    <p:sldId id="717" r:id="rId6"/>
    <p:sldId id="719" r:id="rId7"/>
    <p:sldId id="716" r:id="rId8"/>
    <p:sldId id="718" r:id="rId9"/>
  </p:sldIdLst>
  <p:sldSz cx="12192000" cy="6858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 userDrawn="1">
          <p15:clr>
            <a:srgbClr val="A4A3A4"/>
          </p15:clr>
        </p15:guide>
        <p15:guide id="2" pos="221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AA3E"/>
    <a:srgbClr val="B7CDDF"/>
    <a:srgbClr val="06456A"/>
    <a:srgbClr val="975C39"/>
    <a:srgbClr val="003366"/>
    <a:srgbClr val="ADD6E9"/>
    <a:srgbClr val="18AB50"/>
    <a:srgbClr val="006699"/>
    <a:srgbClr val="336699"/>
    <a:srgbClr val="CC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9" autoAdjust="0"/>
    <p:restoredTop sz="84736" autoAdjust="0"/>
  </p:normalViewPr>
  <p:slideViewPr>
    <p:cSldViewPr snapToGrid="0" snapToObjects="1">
      <p:cViewPr varScale="1">
        <p:scale>
          <a:sx n="102" d="100"/>
          <a:sy n="102" d="100"/>
        </p:scale>
        <p:origin x="1056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5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1984" y="-104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EF718BB8-DF01-234C-BE89-44BCB7EF1F51}" type="datetimeFigureOut">
              <a:rPr lang="en-US" smtClean="0"/>
              <a:t>3/4/26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0D798A7-7D7A-A043-ACE5-67D70F3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608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018D048D-38AE-FD42-8F75-69063AC0C2FC}" type="datetimeFigureOut">
              <a:rPr lang="en-US" smtClean="0"/>
              <a:t>3/4/26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8500"/>
            <a:ext cx="6207125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5F54269-8963-8648-9761-DCDA665BD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408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ctorsinitaly.com/b/health-insurance-students-italy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reativecommons.org/licenses/by-sa/3.0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hlinkClick r:id="rId3" tooltip="https://www.doctorsinitaly.com/b/health-insurance-students-italy/"/>
              </a:rPr>
              <a:t>This Photo</a:t>
            </a:r>
            <a:r>
              <a:rPr lang="en-US" sz="1200" dirty="0"/>
              <a:t> by Unknown Author is licensed under </a:t>
            </a:r>
            <a:r>
              <a:rPr lang="en-US" sz="1200" dirty="0">
                <a:hlinkClick r:id="rId4" tooltip="https://creativecommons.org/licenses/by-sa/3.0/"/>
              </a:rPr>
              <a:t>CC BY-SA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F54269-8963-8648-9761-DCDA665BDF9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376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  <a:effectLst>
            <a:outerShdw blurRad="50800" dist="38100" dir="2700000" algn="tl" rotWithShape="0">
              <a:schemeClr val="tx1">
                <a:alpha val="34000"/>
              </a:schemeClr>
            </a:outerShdw>
          </a:effectLst>
        </p:spPr>
        <p:txBody>
          <a:bodyPr/>
          <a:lstStyle>
            <a:lvl1pPr>
              <a:defRPr b="1" baseline="0"/>
            </a:lvl1pPr>
          </a:lstStyle>
          <a:p>
            <a:r>
              <a:rPr lang="en-US" dirty="0"/>
              <a:t>Click to edit Master header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F6F3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3028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7628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6366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619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9608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701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8095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7858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791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1160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8491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1" y="5154614"/>
            <a:ext cx="12249151" cy="1703387"/>
          </a:xfrm>
          <a:prstGeom prst="rect">
            <a:avLst/>
          </a:prstGeom>
          <a:blipFill dpi="0" rotWithShape="1">
            <a:blip r:embed="rId13" cstate="print">
              <a:alphaModFix amt="3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12849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hs.gov/Faith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x.com/hhsfaithcenter" TargetMode="External"/><Relationship Id="rId4" Type="http://schemas.openxmlformats.org/officeDocument/2006/relationships/hyperlink" Target="mailto:Faith@HHS.go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897625" y="4575405"/>
            <a:ext cx="83967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6456A"/>
                </a:solidFill>
              </a:rPr>
              <a:t>February 20, 2026</a:t>
            </a:r>
            <a:endParaRPr lang="en-US" sz="1400" b="1" dirty="0">
              <a:solidFill>
                <a:srgbClr val="06456A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54220" y="1280852"/>
            <a:ext cx="61696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</a:rPr>
              <a:t>Center for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5069BD-93F9-4DF6-96A9-589BCDEBAC14}"/>
              </a:ext>
            </a:extLst>
          </p:cNvPr>
          <p:cNvSpPr txBox="1"/>
          <p:nvPr/>
        </p:nvSpPr>
        <p:spPr>
          <a:xfrm>
            <a:off x="3530945" y="1788683"/>
            <a:ext cx="822833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>
                <a:solidFill>
                  <a:schemeClr val="accent4"/>
                </a:solidFill>
              </a:rPr>
              <a:t>FAITH</a:t>
            </a:r>
          </a:p>
        </p:txBody>
      </p:sp>
      <p:pic>
        <p:nvPicPr>
          <p:cNvPr id="1026" name="Picture 2" descr="HHS Symbol">
            <a:extLst>
              <a:ext uri="{FF2B5EF4-FFF2-40B4-BE49-F238E27FC236}">
                <a16:creationId xmlns:a16="http://schemas.microsoft.com/office/drawing/2014/main" id="{E3263163-D166-CFF2-1872-688165EDD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82" y="403870"/>
            <a:ext cx="3808514" cy="429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BC3DEF-6119-49AC-7012-65E10164206F}"/>
              </a:ext>
            </a:extLst>
          </p:cNvPr>
          <p:cNvSpPr txBox="1"/>
          <p:nvPr/>
        </p:nvSpPr>
        <p:spPr>
          <a:xfrm>
            <a:off x="5626100" y="3440161"/>
            <a:ext cx="4025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4"/>
                </a:solidFill>
              </a:rPr>
              <a:t>U.S. Department of Health </a:t>
            </a:r>
          </a:p>
          <a:p>
            <a:pPr algn="ctr"/>
            <a:r>
              <a:rPr lang="en-US" sz="2400" b="1" dirty="0">
                <a:solidFill>
                  <a:schemeClr val="accent4"/>
                </a:solidFill>
              </a:rPr>
              <a:t>and Human Services</a:t>
            </a:r>
          </a:p>
        </p:txBody>
      </p:sp>
    </p:spTree>
    <p:extLst>
      <p:ext uri="{BB962C8B-B14F-4D97-AF65-F5344CB8AC3E}">
        <p14:creationId xmlns:p14="http://schemas.microsoft.com/office/powerpoint/2010/main" val="3677266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874A74B-32B2-C3B3-217A-BD2954D9C203}"/>
              </a:ext>
            </a:extLst>
          </p:cNvPr>
          <p:cNvSpPr/>
          <p:nvPr/>
        </p:nvSpPr>
        <p:spPr>
          <a:xfrm>
            <a:off x="4857259" y="291133"/>
            <a:ext cx="6140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/>
              <a:t>Dr. Monty Burks, Director</a:t>
            </a:r>
            <a:endParaRPr lang="en-US" sz="4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6476D3-064A-B7F1-DA90-8135A560BAF8}"/>
              </a:ext>
            </a:extLst>
          </p:cNvPr>
          <p:cNvSpPr txBox="1"/>
          <p:nvPr/>
        </p:nvSpPr>
        <p:spPr>
          <a:xfrm>
            <a:off x="4871371" y="937295"/>
            <a:ext cx="6126480" cy="3727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492"/>
              </a:spcBef>
            </a:pPr>
            <a:r>
              <a:rPr lang="en-US" sz="3400" i="1" dirty="0"/>
              <a:t>HHS Center for Faith</a:t>
            </a:r>
          </a:p>
          <a:p>
            <a:pPr marL="233363" indent="-223838">
              <a:lnSpc>
                <a:spcPct val="114000"/>
              </a:lnSpc>
              <a:spcBef>
                <a:spcPts val="492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Expands partnerships connecting faith with government at all levels to address community challenges</a:t>
            </a:r>
          </a:p>
          <a:p>
            <a:pPr marL="233363" indent="-223838">
              <a:lnSpc>
                <a:spcPct val="114000"/>
              </a:lnSpc>
              <a:spcBef>
                <a:spcPts val="492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Focused on behavioral health for more than 15 years. </a:t>
            </a:r>
          </a:p>
          <a:p>
            <a:pPr marL="233363" indent="-223838">
              <a:lnSpc>
                <a:spcPct val="114000"/>
              </a:lnSpc>
              <a:spcBef>
                <a:spcPts val="492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Lead through lived experience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5B5D265-29D0-5C05-20DA-1622689F0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149" y="619401"/>
            <a:ext cx="3236106" cy="4045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9440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C042D-1FC5-3225-7E64-3B53302DCA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66018"/>
            <a:ext cx="109728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/>
              <a:t>The </a:t>
            </a:r>
            <a:r>
              <a:rPr lang="en-US" sz="4000" b="1" dirty="0"/>
              <a:t>HHS Center for Faith </a:t>
            </a:r>
          </a:p>
          <a:p>
            <a:pPr marL="0" indent="0" algn="ctr">
              <a:buNone/>
            </a:pPr>
            <a:r>
              <a:rPr lang="en-US" sz="4000" dirty="0"/>
              <a:t>integrates trusted community capacity</a:t>
            </a:r>
          </a:p>
          <a:p>
            <a:pPr marL="0" indent="0" algn="ctr">
              <a:buNone/>
            </a:pPr>
            <a:r>
              <a:rPr lang="en-US" sz="4000" dirty="0"/>
              <a:t>into federal systems </a:t>
            </a:r>
          </a:p>
          <a:p>
            <a:pPr marL="0" indent="0" algn="ctr">
              <a:buNone/>
            </a:pPr>
            <a:r>
              <a:rPr lang="en-US" sz="4000" dirty="0"/>
              <a:t>to improve outcomes </a:t>
            </a:r>
          </a:p>
          <a:p>
            <a:pPr marL="0" indent="0" algn="ctr">
              <a:buNone/>
            </a:pPr>
            <a:r>
              <a:rPr lang="en-US" sz="4000" dirty="0"/>
              <a:t>for people and communities.</a:t>
            </a:r>
          </a:p>
        </p:txBody>
      </p:sp>
    </p:spTree>
    <p:extLst>
      <p:ext uri="{BB962C8B-B14F-4D97-AF65-F5344CB8AC3E}">
        <p14:creationId xmlns:p14="http://schemas.microsoft.com/office/powerpoint/2010/main" val="763627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7407" y="1584437"/>
            <a:ext cx="5242560" cy="3303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492"/>
              </a:spcBef>
              <a:buFont typeface="+mj-lt"/>
              <a:buAutoNum type="arabicPeriod"/>
            </a:pPr>
            <a:r>
              <a:rPr lang="en-US" sz="2400" dirty="0"/>
              <a:t>Protecting women and children</a:t>
            </a:r>
          </a:p>
          <a:p>
            <a:pPr marL="457200" indent="-457200">
              <a:spcBef>
                <a:spcPts val="492"/>
              </a:spcBef>
              <a:buFont typeface="+mj-lt"/>
              <a:buAutoNum type="arabicPeriod"/>
            </a:pPr>
            <a:r>
              <a:rPr lang="en-US" sz="2400" dirty="0"/>
              <a:t>Strengthening marriage and family</a:t>
            </a:r>
          </a:p>
          <a:p>
            <a:pPr marL="457200" indent="-457200">
              <a:spcBef>
                <a:spcPts val="492"/>
              </a:spcBef>
              <a:buFont typeface="+mj-lt"/>
              <a:buAutoNum type="arabicPeriod"/>
            </a:pPr>
            <a:r>
              <a:rPr lang="en-US" sz="2400" b="1" dirty="0"/>
              <a:t>Lifting up individuals through work and self-sufficiency</a:t>
            </a:r>
          </a:p>
          <a:p>
            <a:pPr marL="457200" indent="-457200">
              <a:spcBef>
                <a:spcPts val="492"/>
              </a:spcBef>
              <a:buFont typeface="+mj-lt"/>
              <a:buAutoNum type="arabicPeriod"/>
            </a:pPr>
            <a:r>
              <a:rPr lang="en-US" sz="2400" dirty="0"/>
              <a:t>Defending religious liberty</a:t>
            </a:r>
          </a:p>
          <a:p>
            <a:pPr marL="457200" indent="-457200">
              <a:spcBef>
                <a:spcPts val="492"/>
              </a:spcBef>
              <a:buFont typeface="+mj-lt"/>
              <a:buAutoNum type="arabicPeriod"/>
            </a:pPr>
            <a:r>
              <a:rPr lang="en-US" sz="2400" dirty="0"/>
              <a:t>Combatting anti-Semitic, anti-Christian, and additional forms of anti-religious bias</a:t>
            </a:r>
          </a:p>
        </p:txBody>
      </p:sp>
      <p:sp>
        <p:nvSpPr>
          <p:cNvPr id="3" name="Rectangle 2"/>
          <p:cNvSpPr/>
          <p:nvPr/>
        </p:nvSpPr>
        <p:spPr>
          <a:xfrm>
            <a:off x="207796" y="135374"/>
            <a:ext cx="6146363" cy="144655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4400" b="1" dirty="0"/>
              <a:t> White House Faith Office</a:t>
            </a:r>
            <a:endParaRPr lang="en-US" dirty="0"/>
          </a:p>
          <a:p>
            <a:r>
              <a:rPr lang="en-US" sz="4400" b="1" dirty="0"/>
              <a:t> </a:t>
            </a:r>
            <a:r>
              <a:rPr lang="en-US" sz="4400" dirty="0"/>
              <a:t>Ten Initiatives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0B6642-4134-7EDE-9B64-077ED217FFA2}"/>
              </a:ext>
            </a:extLst>
          </p:cNvPr>
          <p:cNvSpPr/>
          <p:nvPr/>
        </p:nvSpPr>
        <p:spPr>
          <a:xfrm>
            <a:off x="6573522" y="350817"/>
            <a:ext cx="5087007" cy="4411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492"/>
              </a:spcBef>
              <a:buFont typeface="+mj-lt"/>
              <a:buAutoNum type="arabicPeriod" startAt="6"/>
            </a:pPr>
            <a:r>
              <a:rPr lang="en-US" sz="2400" dirty="0"/>
              <a:t>Promoting foster care &amp; adoption programs in partnership with faith-based entities</a:t>
            </a:r>
          </a:p>
          <a:p>
            <a:pPr marL="457200" indent="-457200">
              <a:spcBef>
                <a:spcPts val="492"/>
              </a:spcBef>
              <a:buFont typeface="+mj-lt"/>
              <a:buAutoNum type="arabicPeriod" startAt="6"/>
            </a:pPr>
            <a:r>
              <a:rPr lang="en-US" sz="2400" dirty="0"/>
              <a:t>Providing wholesome and effective education</a:t>
            </a:r>
          </a:p>
          <a:p>
            <a:pPr marL="457200" indent="-457200">
              <a:spcBef>
                <a:spcPts val="492"/>
              </a:spcBef>
              <a:buFont typeface="+mj-lt"/>
              <a:buAutoNum type="arabicPeriod" startAt="6"/>
            </a:pPr>
            <a:r>
              <a:rPr lang="en-US" sz="2400" b="1" dirty="0"/>
              <a:t>Preventing and reducing crime and facilitating prisoner reentry</a:t>
            </a:r>
          </a:p>
          <a:p>
            <a:pPr marL="457200" indent="-457200">
              <a:spcBef>
                <a:spcPts val="492"/>
              </a:spcBef>
              <a:buFont typeface="+mj-lt"/>
              <a:buAutoNum type="arabicPeriod" startAt="6"/>
            </a:pPr>
            <a:r>
              <a:rPr lang="en-US" sz="2400" b="1" dirty="0"/>
              <a:t>Promoting recovery from substance use disorder</a:t>
            </a:r>
          </a:p>
          <a:p>
            <a:pPr marL="457200" indent="-457200">
              <a:spcBef>
                <a:spcPts val="492"/>
              </a:spcBef>
              <a:buFont typeface="+mj-lt"/>
              <a:buAutoNum type="arabicPeriod" startAt="6"/>
            </a:pPr>
            <a:r>
              <a:rPr lang="en-US" sz="2400" b="1" dirty="0"/>
              <a:t>Fostering flourishing minds and brain health</a:t>
            </a:r>
            <a:endParaRPr lang="en-US" sz="2400" b="1" dirty="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22084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81CC0C7-4728-292B-7DE0-AA1C93334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Stay in Touch</a:t>
            </a:r>
          </a:p>
        </p:txBody>
      </p:sp>
      <p:pic>
        <p:nvPicPr>
          <p:cNvPr id="3" name="Picture 2" descr="Qr code&#10;&#10;AI-generated content may be incorrect.">
            <a:extLst>
              <a:ext uri="{FF2B5EF4-FFF2-40B4-BE49-F238E27FC236}">
                <a16:creationId xmlns:a16="http://schemas.microsoft.com/office/drawing/2014/main" id="{DDC53B68-ABBF-8A23-67CF-88A3CA7795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018" y="1600201"/>
            <a:ext cx="4525963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49F6E84D-9D6F-DBAC-8672-3272AE0265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>
            <a:normAutofit/>
          </a:bodyPr>
          <a:lstStyle/>
          <a:p>
            <a:r>
              <a:rPr lang="en-US" sz="3400" dirty="0"/>
              <a:t>Website: </a:t>
            </a:r>
            <a:r>
              <a:rPr lang="en-US" sz="3400" dirty="0">
                <a:hlinkClick r:id="rId3"/>
              </a:rPr>
              <a:t>www.HHS.gov/Faith</a:t>
            </a:r>
            <a:endParaRPr lang="en-US" sz="3400" dirty="0"/>
          </a:p>
          <a:p>
            <a:r>
              <a:rPr lang="en-US" sz="3400" dirty="0"/>
              <a:t>Email: </a:t>
            </a:r>
            <a:r>
              <a:rPr lang="en-US" sz="3400" dirty="0">
                <a:hlinkClick r:id="rId4"/>
              </a:rPr>
              <a:t>Faith@HHS.gov</a:t>
            </a:r>
            <a:endParaRPr lang="en-US" sz="3400" dirty="0"/>
          </a:p>
          <a:p>
            <a:r>
              <a:rPr lang="en-US" sz="3400" dirty="0"/>
              <a:t>Phone: (202) 260-6501</a:t>
            </a:r>
          </a:p>
          <a:p>
            <a:r>
              <a:rPr lang="en-US" sz="3400"/>
              <a:t>Follow: </a:t>
            </a:r>
            <a:r>
              <a:rPr lang="en-US" sz="3400" dirty="0">
                <a:hlinkClick r:id="rId5"/>
              </a:rPr>
              <a:t>@HHSFaithCenter </a:t>
            </a:r>
            <a:r>
              <a:rPr lang="en-US" sz="3400" dirty="0"/>
              <a:t>on X.com, Facebook, and YouTube</a:t>
            </a:r>
          </a:p>
        </p:txBody>
      </p:sp>
    </p:spTree>
    <p:extLst>
      <p:ext uri="{BB962C8B-B14F-4D97-AF65-F5344CB8AC3E}">
        <p14:creationId xmlns:p14="http://schemas.microsoft.com/office/powerpoint/2010/main" val="2480765781"/>
      </p:ext>
    </p:extLst>
  </p:cSld>
  <p:clrMapOvr>
    <a:masterClrMapping/>
  </p:clrMapOvr>
</p:sld>
</file>

<file path=ppt/theme/theme1.xml><?xml version="1.0" encoding="utf-8"?>
<a:theme xmlns:a="http://schemas.openxmlformats.org/drawingml/2006/main" name="Partnerships1Transparent">
  <a:themeElements>
    <a:clrScheme name="Partnership Theme">
      <a:dk1>
        <a:srgbClr val="242852"/>
      </a:dk1>
      <a:lt1>
        <a:sysClr val="window" lastClr="FFFFFF"/>
      </a:lt1>
      <a:dk2>
        <a:srgbClr val="121429"/>
      </a:dk2>
      <a:lt2>
        <a:srgbClr val="97A3B9"/>
      </a:lt2>
      <a:accent1>
        <a:srgbClr val="629DD1"/>
      </a:accent1>
      <a:accent2>
        <a:srgbClr val="297FD5"/>
      </a:accent2>
      <a:accent3>
        <a:srgbClr val="596984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4027A07E90924786A9DB1E1184257F" ma:contentTypeVersion="18" ma:contentTypeDescription="Create a new document." ma:contentTypeScope="" ma:versionID="b2ba4f92bfa4f3ee1d3ee19995df6c52">
  <xsd:schema xmlns:xsd="http://www.w3.org/2001/XMLSchema" xmlns:xs="http://www.w3.org/2001/XMLSchema" xmlns:p="http://schemas.microsoft.com/office/2006/metadata/properties" xmlns:ns1="http://schemas.microsoft.com/sharepoint/v3" xmlns:ns3="37e38437-5c53-48cb-ad91-307f7c7b810e" xmlns:ns4="45b212a4-8586-4fa7-90ec-f0f8744de450" targetNamespace="http://schemas.microsoft.com/office/2006/metadata/properties" ma:root="true" ma:fieldsID="f672a71437334e4b942d44a8e709de6d" ns1:_="" ns3:_="" ns4:_="">
    <xsd:import namespace="http://schemas.microsoft.com/sharepoint/v3"/>
    <xsd:import namespace="37e38437-5c53-48cb-ad91-307f7c7b810e"/>
    <xsd:import namespace="45b212a4-8586-4fa7-90ec-f0f8744de450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e38437-5c53-48cb-ad91-307f7c7b81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_activity" ma:index="23" nillable="true" ma:displayName="_activity" ma:hidden="true" ma:internalName="_activity">
      <xsd:simpleType>
        <xsd:restriction base="dms:Note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b212a4-8586-4fa7-90ec-f0f8744de45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activity xmlns="37e38437-5c53-48cb-ad91-307f7c7b810e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C54E7B-3BAC-4683-9DB3-1314AE7CF9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7e38437-5c53-48cb-ad91-307f7c7b810e"/>
    <ds:schemaRef ds:uri="45b212a4-8586-4fa7-90ec-f0f8744de4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DAF0161-8A9B-4E09-8FEF-F6FCE975D258}">
  <ds:schemaRefs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45b212a4-8586-4fa7-90ec-f0f8744de450"/>
    <ds:schemaRef ds:uri="37e38437-5c53-48cb-ad91-307f7c7b810e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2D352105-151D-4C24-B4FD-29A2466A7CD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d58addea-5053-4a80-8499-ba4d944910df}" enabled="0" method="" siteId="{d58addea-5053-4a80-8499-ba4d944910d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78162</TotalTime>
  <Words>196</Words>
  <Application>Microsoft Macintosh PowerPoint</Application>
  <PresentationFormat>Widescreen</PresentationFormat>
  <Paragraphs>34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Partnerships1Transparent</vt:lpstr>
      <vt:lpstr>PowerPoint Presentation</vt:lpstr>
      <vt:lpstr>PowerPoint Presentation</vt:lpstr>
      <vt:lpstr>PowerPoint Presentation</vt:lpstr>
      <vt:lpstr>PowerPoint Presentation</vt:lpstr>
      <vt:lpstr>Stay in Touch</vt:lpstr>
    </vt:vector>
  </TitlesOfParts>
  <Company>Social Invention Group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Commonhouse</dc:title>
  <dc:creator>Keith McCandless</dc:creator>
  <cp:lastModifiedBy>Lisa Miller</cp:lastModifiedBy>
  <cp:revision>437</cp:revision>
  <cp:lastPrinted>2020-01-09T15:23:19Z</cp:lastPrinted>
  <dcterms:created xsi:type="dcterms:W3CDTF">2014-01-13T19:38:03Z</dcterms:created>
  <dcterms:modified xsi:type="dcterms:W3CDTF">2026-03-04T16:49:26Z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0x0101006C4027A07E90924786A9DB1E1184257F</vt:lpwstr>
  </property>
</Properties>
</file>