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256" r:id="rId2"/>
    <p:sldId id="326" r:id="rId3"/>
    <p:sldId id="261" r:id="rId4"/>
    <p:sldId id="301" r:id="rId5"/>
    <p:sldId id="311" r:id="rId6"/>
    <p:sldId id="324" r:id="rId7"/>
    <p:sldId id="323" r:id="rId8"/>
    <p:sldId id="327" r:id="rId9"/>
    <p:sldId id="303" r:id="rId10"/>
    <p:sldId id="302" r:id="rId11"/>
    <p:sldId id="322" r:id="rId12"/>
    <p:sldId id="305" r:id="rId13"/>
    <p:sldId id="325" r:id="rId14"/>
    <p:sldId id="328" r:id="rId15"/>
    <p:sldId id="319" r:id="rId16"/>
    <p:sldId id="307" r:id="rId1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A4788"/>
    <a:srgbClr val="00A1AB"/>
    <a:srgbClr val="F0533F"/>
    <a:srgbClr val="027DA7"/>
    <a:srgbClr val="043A5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E96F526-1A67-7F70-7DB5-0EF186A57122}" v="3" dt="2025-05-07T23:05:03.928"/>
    <p1510:client id="{ACD4C4AF-C70A-4F76-2295-BFECC4F9B775}" v="1664" dt="2025-05-08T22:03:43.678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92" d="100"/>
          <a:sy n="92" d="100"/>
        </p:scale>
        <p:origin x="33" y="2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microsoft.com/office/2015/10/relationships/revisionInfo" Target="revisionInfo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F05D877F-3677-8FC4-7883-8A288B807880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17AA474-F60A-84AE-FE19-154F4B1AED70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CE9E2CE-39EA-474A-944E-469AEFFEBFF1}" type="datetimeFigureOut">
              <a:rPr lang="en-US" smtClean="0"/>
              <a:t>5/8/2025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B57616F-0449-A321-3F37-8979CCB3972B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8DB17DD-D8C1-09F8-62D0-CA4D63498048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EBB398-39EA-BF4F-9F7C-AAE4DB3DCE1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328019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CE5C244-F26B-084E-8A4B-28EE62094252}" type="datetimeFigureOut">
              <a:rPr lang="en-US" smtClean="0"/>
              <a:t>5/8/2025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6D1A901-F8F7-2E40-8C87-8977E87946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474802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633B4B1-E5D5-D13C-80E9-8557CA17B9F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DE42410-9EB4-3F37-9221-12FFA83B298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94E396C-DC26-D294-5688-2C48DA59357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FF5003D-5DDF-4765-CB74-4694130570B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D1A901-F8F7-2E40-8C87-8977E879460A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23724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F03C58C-EC69-2272-5746-0A225FEDFD5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391874F-FCC5-5AB6-B43D-E385A11CB55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9630805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78D0A0-D044-0E2A-D1DE-189D8FF431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7ADEA76-CEDB-5CAD-8568-5DA8086C660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DC654A4-7F69-0B9E-D4A5-5771B4275A7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8717656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717016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3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1" name="Rectangle 10">
            <a:extLst>
              <a:ext uri="{FF2B5EF4-FFF2-40B4-BE49-F238E27FC236}">
                <a16:creationId xmlns:a16="http://schemas.microsoft.com/office/drawing/2014/main" id="{5517E290-4DB3-B506-540D-EF54EA23E24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Picture 11" descr="A landscape with mountains and trees&#10;&#10;Description automatically generated">
            <a:extLst>
              <a:ext uri="{FF2B5EF4-FFF2-40B4-BE49-F238E27FC236}">
                <a16:creationId xmlns:a16="http://schemas.microsoft.com/office/drawing/2014/main" id="{0F9ED7E2-8AD6-A667-8531-141F92E5B2E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18309" r="22178" b="-1"/>
          <a:stretch/>
        </p:blipFill>
        <p:spPr>
          <a:xfrm>
            <a:off x="4110127" y="0"/>
            <a:ext cx="8081873" cy="6857990"/>
          </a:xfrm>
          <a:custGeom>
            <a:avLst/>
            <a:gdLst/>
            <a:ahLst/>
            <a:cxnLst/>
            <a:rect l="l" t="t" r="r" b="b"/>
            <a:pathLst>
              <a:path w="8081873" h="6858000">
                <a:moveTo>
                  <a:pt x="0" y="0"/>
                </a:moveTo>
                <a:lnTo>
                  <a:pt x="8081873" y="0"/>
                </a:lnTo>
                <a:lnTo>
                  <a:pt x="8081873" y="6858000"/>
                </a:lnTo>
                <a:lnTo>
                  <a:pt x="0" y="6858000"/>
                </a:lnTo>
                <a:lnTo>
                  <a:pt x="68897" y="6734633"/>
                </a:lnTo>
                <a:cubicBezTo>
                  <a:pt x="558802" y="5812845"/>
                  <a:pt x="848920" y="4668597"/>
                  <a:pt x="848920" y="3429000"/>
                </a:cubicBezTo>
                <a:cubicBezTo>
                  <a:pt x="848920" y="2189404"/>
                  <a:pt x="558802" y="1045156"/>
                  <a:pt x="68897" y="123368"/>
                </a:cubicBezTo>
                <a:close/>
              </a:path>
            </a:pathLst>
          </a:custGeom>
        </p:spPr>
      </p:pic>
      <p:sp useBgFill="1">
        <p:nvSpPr>
          <p:cNvPr id="13" name="Freeform: Shape 27">
            <a:extLst>
              <a:ext uri="{FF2B5EF4-FFF2-40B4-BE49-F238E27FC236}">
                <a16:creationId xmlns:a16="http://schemas.microsoft.com/office/drawing/2014/main" id="{787CFF10-DC35-3264-3D2D-C1B61F44A8D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4959047" cy="6858000"/>
          </a:xfrm>
          <a:custGeom>
            <a:avLst/>
            <a:gdLst>
              <a:gd name="connsiteX0" fmla="*/ 0 w 4959047"/>
              <a:gd name="connsiteY0" fmla="*/ 0 h 6858000"/>
              <a:gd name="connsiteX1" fmla="*/ 4110127 w 4959047"/>
              <a:gd name="connsiteY1" fmla="*/ 0 h 6858000"/>
              <a:gd name="connsiteX2" fmla="*/ 4179024 w 4959047"/>
              <a:gd name="connsiteY2" fmla="*/ 123368 h 6858000"/>
              <a:gd name="connsiteX3" fmla="*/ 4959047 w 4959047"/>
              <a:gd name="connsiteY3" fmla="*/ 3429000 h 6858000"/>
              <a:gd name="connsiteX4" fmla="*/ 4179024 w 4959047"/>
              <a:gd name="connsiteY4" fmla="*/ 6734633 h 6858000"/>
              <a:gd name="connsiteX5" fmla="*/ 4110127 w 4959047"/>
              <a:gd name="connsiteY5" fmla="*/ 6858000 h 6858000"/>
              <a:gd name="connsiteX6" fmla="*/ 0 w 4959047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959047" h="6858000">
                <a:moveTo>
                  <a:pt x="0" y="0"/>
                </a:moveTo>
                <a:lnTo>
                  <a:pt x="4110127" y="0"/>
                </a:lnTo>
                <a:lnTo>
                  <a:pt x="4179024" y="123368"/>
                </a:lnTo>
                <a:cubicBezTo>
                  <a:pt x="4668929" y="1045156"/>
                  <a:pt x="4959047" y="2189404"/>
                  <a:pt x="4959047" y="3429000"/>
                </a:cubicBezTo>
                <a:cubicBezTo>
                  <a:pt x="4959047" y="4668597"/>
                  <a:pt x="4668929" y="5812845"/>
                  <a:pt x="4179024" y="6734633"/>
                </a:cubicBezTo>
                <a:lnTo>
                  <a:pt x="4110127" y="6858000"/>
                </a:lnTo>
                <a:lnTo>
                  <a:pt x="0" y="6858000"/>
                </a:lnTo>
                <a:close/>
              </a:path>
            </a:pathLst>
          </a:custGeom>
          <a:ln w="9525">
            <a:solidFill>
              <a:schemeClr val="tx2">
                <a:lumMod val="10000"/>
                <a:lumOff val="90000"/>
              </a:schemeClr>
            </a:solidFill>
          </a:ln>
          <a:effectLst>
            <a:outerShdw blurRad="50800" dist="38100" algn="l" rotWithShape="0">
              <a:schemeClr val="bg1">
                <a:lumMod val="85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 useBgFill="1">
        <p:nvSpPr>
          <p:cNvPr id="14" name="Freeform: Shape 29">
            <a:extLst>
              <a:ext uri="{FF2B5EF4-FFF2-40B4-BE49-F238E27FC236}">
                <a16:creationId xmlns:a16="http://schemas.microsoft.com/office/drawing/2014/main" id="{39DE61F5-398A-DDF0-99B2-A85FCC796ED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4948887" cy="6858000"/>
          </a:xfrm>
          <a:custGeom>
            <a:avLst/>
            <a:gdLst>
              <a:gd name="connsiteX0" fmla="*/ 0 w 4948887"/>
              <a:gd name="connsiteY0" fmla="*/ 0 h 6858000"/>
              <a:gd name="connsiteX1" fmla="*/ 4099967 w 4948887"/>
              <a:gd name="connsiteY1" fmla="*/ 0 h 6858000"/>
              <a:gd name="connsiteX2" fmla="*/ 4168864 w 4948887"/>
              <a:gd name="connsiteY2" fmla="*/ 123368 h 6858000"/>
              <a:gd name="connsiteX3" fmla="*/ 4948887 w 4948887"/>
              <a:gd name="connsiteY3" fmla="*/ 3429000 h 6858000"/>
              <a:gd name="connsiteX4" fmla="*/ 4168864 w 4948887"/>
              <a:gd name="connsiteY4" fmla="*/ 6734633 h 6858000"/>
              <a:gd name="connsiteX5" fmla="*/ 4099967 w 4948887"/>
              <a:gd name="connsiteY5" fmla="*/ 6858000 h 6858000"/>
              <a:gd name="connsiteX6" fmla="*/ 0 w 4948887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948887" h="6858000">
                <a:moveTo>
                  <a:pt x="0" y="0"/>
                </a:moveTo>
                <a:lnTo>
                  <a:pt x="4099967" y="0"/>
                </a:lnTo>
                <a:lnTo>
                  <a:pt x="4168864" y="123368"/>
                </a:lnTo>
                <a:cubicBezTo>
                  <a:pt x="4658769" y="1045156"/>
                  <a:pt x="4948887" y="2189404"/>
                  <a:pt x="4948887" y="3429000"/>
                </a:cubicBezTo>
                <a:cubicBezTo>
                  <a:pt x="4948887" y="4668597"/>
                  <a:pt x="4658769" y="5812845"/>
                  <a:pt x="4168864" y="6734633"/>
                </a:cubicBezTo>
                <a:lnTo>
                  <a:pt x="4099967" y="6858000"/>
                </a:lnTo>
                <a:lnTo>
                  <a:pt x="0" y="6858000"/>
                </a:lnTo>
                <a:close/>
              </a:path>
            </a:pathLst>
          </a:custGeom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1E832F02-DE70-E9EA-BE7E-393C60E032D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759921" y="346791"/>
            <a:ext cx="146304" cy="7040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4D21178C-B1E5-8419-CD3C-152D104E591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81029" y="4546920"/>
            <a:ext cx="4023360" cy="18288"/>
          </a:xfrm>
          <a:prstGeom prst="rect">
            <a:avLst/>
          </a:prstGeom>
          <a:solidFill>
            <a:srgbClr val="D5D5D5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90BE19D7-6E18-CC69-6E7A-941F39352E4C}"/>
              </a:ext>
            </a:extLst>
          </p:cNvPr>
          <p:cNvSpPr txBox="1"/>
          <p:nvPr userDrawn="1"/>
        </p:nvSpPr>
        <p:spPr>
          <a:xfrm>
            <a:off x="343315" y="1087794"/>
            <a:ext cx="4757470" cy="32316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i="1">
                <a:solidFill>
                  <a:srgbClr val="00A1AB"/>
                </a:solidFill>
              </a:rPr>
              <a:t>This is a</a:t>
            </a:r>
          </a:p>
          <a:p>
            <a:r>
              <a:rPr lang="en-US" sz="5400" b="1" i="1">
                <a:solidFill>
                  <a:srgbClr val="3A4788"/>
                </a:solidFill>
              </a:rPr>
              <a:t>Transition Slide</a:t>
            </a:r>
            <a:endParaRPr lang="en-US" sz="3200" b="1" i="1">
              <a:solidFill>
                <a:srgbClr val="3A4788"/>
              </a:solidFill>
            </a:endParaRPr>
          </a:p>
          <a:p>
            <a:r>
              <a:rPr lang="en-US" sz="3200" i="1">
                <a:solidFill>
                  <a:srgbClr val="00A1AB"/>
                </a:solidFill>
              </a:rPr>
              <a:t>to introduce a different direction</a:t>
            </a:r>
          </a:p>
        </p:txBody>
      </p:sp>
    </p:spTree>
    <p:extLst>
      <p:ext uri="{BB962C8B-B14F-4D97-AF65-F5344CB8AC3E}">
        <p14:creationId xmlns:p14="http://schemas.microsoft.com/office/powerpoint/2010/main" val="1064733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landscape with mountains and trees&#10;&#10;Description automatically generated">
            <a:extLst>
              <a:ext uri="{FF2B5EF4-FFF2-40B4-BE49-F238E27FC236}">
                <a16:creationId xmlns:a16="http://schemas.microsoft.com/office/drawing/2014/main" id="{3204C943-D94A-F1D0-6C61-0058C808FB9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3177" r="7044" b="-1"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9754D84A-698F-F029-6C31-B5A385FF61B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5320142"/>
            <a:ext cx="12192000" cy="736551"/>
          </a:xfrm>
          <a:prstGeom prst="rect">
            <a:avLst/>
          </a:prstGeom>
          <a:solidFill>
            <a:schemeClr val="bg1">
              <a:alpha val="9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9BBAB33-1444-A9A9-2E94-0B195BA0BF19}"/>
              </a:ext>
            </a:extLst>
          </p:cNvPr>
          <p:cNvSpPr txBox="1"/>
          <p:nvPr userDrawn="1"/>
        </p:nvSpPr>
        <p:spPr>
          <a:xfrm>
            <a:off x="523875" y="5317240"/>
            <a:ext cx="11210925" cy="74483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4000" b="1" i="1">
                <a:solidFill>
                  <a:schemeClr val="accent1"/>
                </a:solidFill>
                <a:latin typeface="+mj-lt"/>
                <a:ea typeface="+mj-ea"/>
                <a:cs typeface="+mj-cs"/>
              </a:rPr>
              <a:t>Transition Slide </a:t>
            </a:r>
            <a:r>
              <a:rPr lang="en-US" sz="4000" i="1">
                <a:solidFill>
                  <a:schemeClr val="accent1"/>
                </a:solidFill>
                <a:latin typeface="+mj-lt"/>
                <a:ea typeface="+mj-ea"/>
                <a:cs typeface="+mj-cs"/>
              </a:rPr>
              <a:t>to introduce a different direction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BD2C4A66-FA65-AAB1-9289-B5693D144B1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/>
          <p:nvPr userDrawn="1"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0" y="5241983"/>
            <a:ext cx="12192000" cy="0"/>
          </a:xfrm>
          <a:prstGeom prst="line">
            <a:avLst/>
          </a:prstGeom>
          <a:ln w="41275">
            <a:solidFill>
              <a:schemeClr val="bg1">
                <a:alpha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DEE9579B-2821-39A1-83DF-CA25C6E772F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/>
          <p:nvPr userDrawn="1"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0" y="6134852"/>
            <a:ext cx="12192000" cy="0"/>
          </a:xfrm>
          <a:prstGeom prst="line">
            <a:avLst/>
          </a:prstGeom>
          <a:ln w="41275">
            <a:solidFill>
              <a:schemeClr val="bg1">
                <a:alpha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304571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landscape with mountains and trees&#10;&#10;Description automatically generated">
            <a:extLst>
              <a:ext uri="{FF2B5EF4-FFF2-40B4-BE49-F238E27FC236}">
                <a16:creationId xmlns:a16="http://schemas.microsoft.com/office/drawing/2014/main" id="{CD9940AC-C37E-0EE9-B57A-8F84A90F9C7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63476" t="-1" r="22178" b="-1"/>
          <a:stretch/>
        </p:blipFill>
        <p:spPr>
          <a:xfrm>
            <a:off x="0" y="0"/>
            <a:ext cx="1948249" cy="68580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DB6C3BF6-9679-3E8D-C461-67E4528394A9}"/>
              </a:ext>
            </a:extLst>
          </p:cNvPr>
          <p:cNvSpPr txBox="1"/>
          <p:nvPr userDrawn="1"/>
        </p:nvSpPr>
        <p:spPr>
          <a:xfrm>
            <a:off x="2235910" y="356836"/>
            <a:ext cx="9768248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000" b="1" i="1">
                <a:solidFill>
                  <a:schemeClr val="accent5"/>
                </a:solidFill>
              </a:rPr>
              <a:t>General Slide – Header</a:t>
            </a:r>
          </a:p>
          <a:p>
            <a:endParaRPr lang="en-US" sz="2000" b="1" i="1">
              <a:solidFill>
                <a:srgbClr val="3A4788"/>
              </a:solidFill>
            </a:endParaRPr>
          </a:p>
          <a:p>
            <a:r>
              <a:rPr lang="en-US" sz="3200" b="1" i="1">
                <a:solidFill>
                  <a:schemeClr val="accent1"/>
                </a:solidFill>
              </a:rPr>
              <a:t>Main Points: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3200" i="1">
                <a:solidFill>
                  <a:schemeClr val="accent1"/>
                </a:solidFill>
              </a:rPr>
              <a:t>Point 1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3200" i="1">
                <a:solidFill>
                  <a:schemeClr val="accent1"/>
                </a:solidFill>
              </a:rPr>
              <a:t>Point 2</a:t>
            </a:r>
            <a:endParaRPr lang="en-US" sz="3200" b="1" i="1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0399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landscape with mountains and trees&#10;&#10;Description automatically generated">
            <a:extLst>
              <a:ext uri="{FF2B5EF4-FFF2-40B4-BE49-F238E27FC236}">
                <a16:creationId xmlns:a16="http://schemas.microsoft.com/office/drawing/2014/main" id="{03111106-3048-9AA5-E972-5976545AF6A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16566" t="-2" r="69088"/>
          <a:stretch/>
        </p:blipFill>
        <p:spPr>
          <a:xfrm>
            <a:off x="0" y="0"/>
            <a:ext cx="1948249" cy="68580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F4CD5239-34A6-C9D7-2C49-3AB3F4A03D2B}"/>
              </a:ext>
            </a:extLst>
          </p:cNvPr>
          <p:cNvSpPr txBox="1"/>
          <p:nvPr userDrawn="1"/>
        </p:nvSpPr>
        <p:spPr>
          <a:xfrm>
            <a:off x="2235910" y="356836"/>
            <a:ext cx="9768248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000" b="1" i="1">
                <a:solidFill>
                  <a:schemeClr val="accent3"/>
                </a:solidFill>
              </a:rPr>
              <a:t>General Slide – Header</a:t>
            </a:r>
          </a:p>
          <a:p>
            <a:endParaRPr lang="en-US" sz="2000" b="1" i="1">
              <a:solidFill>
                <a:srgbClr val="3A4788"/>
              </a:solidFill>
            </a:endParaRPr>
          </a:p>
          <a:p>
            <a:r>
              <a:rPr lang="en-US" sz="3200" b="1" i="1">
                <a:solidFill>
                  <a:schemeClr val="accent1"/>
                </a:solidFill>
              </a:rPr>
              <a:t>Main Points: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3200" i="1">
                <a:solidFill>
                  <a:schemeClr val="accent1"/>
                </a:solidFill>
              </a:rPr>
              <a:t>Point 1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3200" i="1">
                <a:solidFill>
                  <a:schemeClr val="accent1"/>
                </a:solidFill>
              </a:rPr>
              <a:t>Point 2</a:t>
            </a:r>
            <a:endParaRPr lang="en-US" sz="3200" b="1" i="1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81351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6B0960-79F4-2B78-3204-0FAAFD00F6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21876" y="365125"/>
            <a:ext cx="9231923" cy="1325563"/>
          </a:xfrm>
        </p:spPr>
        <p:txBody>
          <a:bodyPr/>
          <a:lstStyle>
            <a:lvl1pPr>
              <a:defRPr b="1">
                <a:solidFill>
                  <a:schemeClr val="accent2"/>
                </a:solidFill>
                <a:latin typeface="+mn-lt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443E924-5F18-147C-1152-A49A798CB7D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50830" y="1825625"/>
            <a:ext cx="9102969" cy="4351338"/>
          </a:xfrm>
        </p:spPr>
        <p:txBody>
          <a:bodyPr>
            <a:normAutofit/>
          </a:bodyPr>
          <a:lstStyle>
            <a:lvl1pPr>
              <a:defRPr sz="3600">
                <a:solidFill>
                  <a:schemeClr val="accent1"/>
                </a:solidFill>
                <a:latin typeface="+mn-lt"/>
              </a:defRPr>
            </a:lvl1pPr>
            <a:lvl2pPr>
              <a:defRPr sz="3200">
                <a:solidFill>
                  <a:schemeClr val="accent1"/>
                </a:solidFill>
                <a:latin typeface="+mn-lt"/>
              </a:defRPr>
            </a:lvl2pPr>
            <a:lvl3pPr>
              <a:defRPr sz="2800">
                <a:solidFill>
                  <a:schemeClr val="accent1"/>
                </a:solidFill>
                <a:latin typeface="+mn-lt"/>
              </a:defRPr>
            </a:lvl3pPr>
            <a:lvl4pPr>
              <a:defRPr>
                <a:latin typeface="+mn-lt"/>
              </a:defRPr>
            </a:lvl4pPr>
            <a:lvl5pPr>
              <a:defRPr>
                <a:latin typeface="+mn-l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pic>
        <p:nvPicPr>
          <p:cNvPr id="7" name="Picture 6" descr="A landscape with mountains and trees&#10;&#10;Description automatically generated">
            <a:extLst>
              <a:ext uri="{FF2B5EF4-FFF2-40B4-BE49-F238E27FC236}">
                <a16:creationId xmlns:a16="http://schemas.microsoft.com/office/drawing/2014/main" id="{032C4DD4-1F2E-B52A-FA5D-CCDFEC070CF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63476" t="-1" r="22178" b="-1"/>
          <a:stretch/>
        </p:blipFill>
        <p:spPr>
          <a:xfrm>
            <a:off x="0" y="0"/>
            <a:ext cx="194824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57401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FB5049-0A08-35D6-4559-2C03FEB119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B4485AC-CBDA-7E02-8285-AE6BE5477CE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>
            <a:normAutofit/>
          </a:bodyPr>
          <a:lstStyle>
            <a:lvl1pPr marL="0" indent="0">
              <a:buNone/>
              <a:defRPr sz="3200">
                <a:solidFill>
                  <a:schemeClr val="accent3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6546378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40F14C0-E76F-B668-35EA-CDB4C90F3D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77BD083-D7AB-D572-C7BF-D21B7C6F14B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FC1156B-23B2-D925-00BA-727AA174F45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0010038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912AEA-CB3C-398A-28D5-A9BB2D2443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4178989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A5053AF-FE5B-32D1-2D6E-A3EB33306A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EA10AEE-FDA8-04DE-AA54-20124141581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39279291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59" r:id="rId3"/>
    <p:sldLayoutId id="2147483655" r:id="rId4"/>
    <p:sldLayoutId id="2147483658" r:id="rId5"/>
    <p:sldLayoutId id="2147483650" r:id="rId6"/>
    <p:sldLayoutId id="2147483651" r:id="rId7"/>
    <p:sldLayoutId id="2147483652" r:id="rId8"/>
    <p:sldLayoutId id="2147483654" r:id="rId9"/>
    <p:sldLayoutId id="2147483656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chemeClr val="accent2"/>
          </a:solidFill>
          <a:latin typeface="+mn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accent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3200" kern="1200">
          <a:solidFill>
            <a:schemeClr val="accent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8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hyperlink" Target="mailto:dkurpjuweit@ugm.ca" TargetMode="Externa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83F687FC-FAB3-072C-AF1E-D93D4D9B8916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b="11111"/>
          <a:stretch/>
        </p:blipFill>
        <p:spPr>
          <a:xfrm>
            <a:off x="-1" y="-1"/>
            <a:ext cx="12201571" cy="375645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6F4E1F2-9CE4-18B9-8D5F-799811A2C764}"/>
              </a:ext>
            </a:extLst>
          </p:cNvPr>
          <p:cNvSpPr txBox="1"/>
          <p:nvPr/>
        </p:nvSpPr>
        <p:spPr>
          <a:xfrm>
            <a:off x="306193" y="3665014"/>
            <a:ext cx="9295007" cy="2616101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US" sz="3600" b="1">
                <a:solidFill>
                  <a:srgbClr val="3A4788"/>
                </a:solidFill>
              </a:rPr>
              <a:t>“CEO Engagement: A critical ingredient in the secret sauce of Fundraising success”</a:t>
            </a:r>
          </a:p>
          <a:p>
            <a:endParaRPr lang="en-US" sz="3600" b="1">
              <a:solidFill>
                <a:srgbClr val="3A4788"/>
              </a:solidFill>
            </a:endParaRPr>
          </a:p>
          <a:p>
            <a:r>
              <a:rPr lang="en-US" sz="2800" b="1">
                <a:solidFill>
                  <a:srgbClr val="F0533F"/>
                </a:solidFill>
              </a:rPr>
              <a:t>Presenter: Dean Kurpjuweit</a:t>
            </a:r>
          </a:p>
          <a:p>
            <a:r>
              <a:rPr lang="en-US" sz="2800" b="1" i="1">
                <a:solidFill>
                  <a:srgbClr val="00A1AB"/>
                </a:solidFill>
              </a:rPr>
              <a:t>President, Union Gospel Mission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D71277C-6A20-84C6-2874-5E6F7D4DC4CF}"/>
              </a:ext>
            </a:extLst>
          </p:cNvPr>
          <p:cNvSpPr txBox="1"/>
          <p:nvPr/>
        </p:nvSpPr>
        <p:spPr>
          <a:xfrm>
            <a:off x="11555260" y="4039643"/>
            <a:ext cx="2743200" cy="36576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385849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2FBE7BF-18CB-6A88-C0B2-ADE951B4D84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landscape with mountains and trees&#10;&#10;Description automatically generated">
            <a:extLst>
              <a:ext uri="{FF2B5EF4-FFF2-40B4-BE49-F238E27FC236}">
                <a16:creationId xmlns:a16="http://schemas.microsoft.com/office/drawing/2014/main" id="{8300EA25-8FB0-CB2B-8B48-D864326691A8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63476" t="-1" r="22178" b="-1"/>
          <a:stretch/>
        </p:blipFill>
        <p:spPr>
          <a:xfrm>
            <a:off x="0" y="0"/>
            <a:ext cx="1948249" cy="68580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8F6CE97A-DD00-3E70-EC7F-DB7EBFDAE1D0}"/>
              </a:ext>
            </a:extLst>
          </p:cNvPr>
          <p:cNvSpPr txBox="1"/>
          <p:nvPr/>
        </p:nvSpPr>
        <p:spPr>
          <a:xfrm>
            <a:off x="2190190" y="658588"/>
            <a:ext cx="9768248" cy="1631216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5000" b="1" i="1">
                <a:solidFill>
                  <a:schemeClr val="accent5"/>
                </a:solidFill>
              </a:rPr>
              <a:t>What To Avoid</a:t>
            </a:r>
          </a:p>
          <a:p>
            <a:endParaRPr lang="en-US" sz="5000" b="1" i="1">
              <a:solidFill>
                <a:schemeClr val="accent5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E036AEB-06A9-7C8E-19F4-66E21325F651}"/>
              </a:ext>
            </a:extLst>
          </p:cNvPr>
          <p:cNvSpPr txBox="1"/>
          <p:nvPr/>
        </p:nvSpPr>
        <p:spPr>
          <a:xfrm>
            <a:off x="3198400" y="1474196"/>
            <a:ext cx="8533351" cy="5078313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3600" dirty="0">
                <a:solidFill>
                  <a:srgbClr val="3A4788"/>
                </a:solidFill>
              </a:rPr>
              <a:t>Fundraising isn't a burden –avoid negative framing.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3600" dirty="0">
                <a:solidFill>
                  <a:srgbClr val="3A4788"/>
                </a:solidFill>
              </a:rPr>
              <a:t>Bring a positive attitude.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3600" dirty="0">
                <a:solidFill>
                  <a:srgbClr val="3A4788"/>
                </a:solidFill>
              </a:rPr>
              <a:t>Support the process, don't obstruct it.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3600" dirty="0">
                <a:solidFill>
                  <a:srgbClr val="3A4788"/>
                </a:solidFill>
              </a:rPr>
              <a:t>Stay calm and avoid creating panic.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3600" dirty="0">
                <a:solidFill>
                  <a:srgbClr val="3A4788"/>
                </a:solidFill>
              </a:rPr>
              <a:t>Respect relationships – don't undermine or take credit.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3600" dirty="0">
                <a:solidFill>
                  <a:srgbClr val="3A4788"/>
                </a:solidFill>
              </a:rPr>
              <a:t>Keep donors and staff aligned – no surprises</a:t>
            </a:r>
          </a:p>
        </p:txBody>
      </p:sp>
    </p:spTree>
    <p:extLst>
      <p:ext uri="{BB962C8B-B14F-4D97-AF65-F5344CB8AC3E}">
        <p14:creationId xmlns:p14="http://schemas.microsoft.com/office/powerpoint/2010/main" val="315808725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C24412A-74CF-1662-468D-0A8A5DE95D5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A landscape with mountains and trees&#10;&#10;Description automatically generated">
            <a:extLst>
              <a:ext uri="{FF2B5EF4-FFF2-40B4-BE49-F238E27FC236}">
                <a16:creationId xmlns:a16="http://schemas.microsoft.com/office/drawing/2014/main" id="{4BBC4F03-4565-BA40-3DF3-6E5C8302C7DF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3177" r="7044" b="-1"/>
          <a:stretch/>
        </p:blipFill>
        <p:spPr>
          <a:xfrm>
            <a:off x="0" y="0"/>
            <a:ext cx="12191980" cy="6857990"/>
          </a:xfrm>
          <a:prstGeom prst="rect">
            <a:avLst/>
          </a:prstGeom>
        </p:spPr>
      </p:pic>
      <p:sp>
        <p:nvSpPr>
          <p:cNvPr id="49" name="Rectangle 48">
            <a:extLst>
              <a:ext uri="{FF2B5EF4-FFF2-40B4-BE49-F238E27FC236}">
                <a16:creationId xmlns:a16="http://schemas.microsoft.com/office/drawing/2014/main" id="{821F0F8B-5DB9-AA45-4D32-CF62E9B4622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5320142"/>
            <a:ext cx="12192000" cy="736551"/>
          </a:xfrm>
          <a:prstGeom prst="rect">
            <a:avLst/>
          </a:prstGeom>
          <a:solidFill>
            <a:schemeClr val="bg1">
              <a:alpha val="9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50" name="Straight Connector 49">
            <a:extLst>
              <a:ext uri="{FF2B5EF4-FFF2-40B4-BE49-F238E27FC236}">
                <a16:creationId xmlns:a16="http://schemas.microsoft.com/office/drawing/2014/main" id="{13CAF441-E74F-2EC1-EBCB-A7523CC05B1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0" y="5241983"/>
            <a:ext cx="12192000" cy="0"/>
          </a:xfrm>
          <a:prstGeom prst="line">
            <a:avLst/>
          </a:prstGeom>
          <a:ln w="41275">
            <a:solidFill>
              <a:schemeClr val="bg1">
                <a:alpha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Connector 47">
            <a:extLst>
              <a:ext uri="{FF2B5EF4-FFF2-40B4-BE49-F238E27FC236}">
                <a16:creationId xmlns:a16="http://schemas.microsoft.com/office/drawing/2014/main" id="{032EBD6E-5661-029A-5463-AC82FC8DFB3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0" y="6134852"/>
            <a:ext cx="12192000" cy="0"/>
          </a:xfrm>
          <a:prstGeom prst="line">
            <a:avLst/>
          </a:prstGeom>
          <a:ln w="41275">
            <a:solidFill>
              <a:schemeClr val="bg1">
                <a:alpha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>
            <a:extLst>
              <a:ext uri="{FF2B5EF4-FFF2-40B4-BE49-F238E27FC236}">
                <a16:creationId xmlns:a16="http://schemas.microsoft.com/office/drawing/2014/main" id="{87227560-9D5C-44C0-D2A6-128EA8B79394}"/>
              </a:ext>
            </a:extLst>
          </p:cNvPr>
          <p:cNvSpPr txBox="1"/>
          <p:nvPr/>
        </p:nvSpPr>
        <p:spPr>
          <a:xfrm>
            <a:off x="-228600" y="5320142"/>
            <a:ext cx="12192000" cy="64633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3600" b="1">
                <a:solidFill>
                  <a:schemeClr val="accent3"/>
                </a:solidFill>
              </a:rPr>
              <a:t>Department Interaction.</a:t>
            </a:r>
            <a:endParaRPr lang="en-US" sz="3600">
              <a:solidFill>
                <a:schemeClr val="accent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033391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9AE2C77-44E9-CA31-7DEE-6A2145F1DEC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landscape with mountains and trees&#10;&#10;Description automatically generated">
            <a:extLst>
              <a:ext uri="{FF2B5EF4-FFF2-40B4-BE49-F238E27FC236}">
                <a16:creationId xmlns:a16="http://schemas.microsoft.com/office/drawing/2014/main" id="{36B62CA6-49A1-7C57-3FDE-8BC0CC21EF61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63476" t="-1" r="22178" b="-1"/>
          <a:stretch/>
        </p:blipFill>
        <p:spPr>
          <a:xfrm>
            <a:off x="0" y="0"/>
            <a:ext cx="1948249" cy="68580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F516962C-2A0B-C41A-B6F1-31D26BF09A86}"/>
              </a:ext>
            </a:extLst>
          </p:cNvPr>
          <p:cNvSpPr txBox="1"/>
          <p:nvPr/>
        </p:nvSpPr>
        <p:spPr>
          <a:xfrm>
            <a:off x="2278868" y="796415"/>
            <a:ext cx="9768248" cy="6186309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4000" b="1" dirty="0">
                <a:solidFill>
                  <a:schemeClr val="accent3"/>
                </a:solidFill>
              </a:rPr>
              <a:t>How You Can Help Your Team</a:t>
            </a:r>
          </a:p>
          <a:p>
            <a:pPr algn="ctr">
              <a:lnSpc>
                <a:spcPct val="150000"/>
              </a:lnSpc>
            </a:pPr>
            <a:endParaRPr lang="en-US" sz="3200" b="1">
              <a:solidFill>
                <a:schemeClr val="accent3"/>
              </a:solidFill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rgbClr val="3A4788"/>
                </a:solidFill>
              </a:rPr>
              <a:t>Trust your staff  - they understand the reality.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rgbClr val="3A4788"/>
                </a:solidFill>
              </a:rPr>
              <a:t>Use data but ne willing to take bold steps.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rgbClr val="3A4788"/>
                </a:solidFill>
              </a:rPr>
              <a:t>Focus on the vision, not just revenue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rgbClr val="3A4788"/>
                </a:solidFill>
              </a:rPr>
              <a:t>Plan your budget to create stretch but not panic.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rgbClr val="3A4788"/>
                </a:solidFill>
              </a:rPr>
              <a:t>Communicate the “why” clearly.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rgbClr val="3A4788"/>
                </a:solidFill>
              </a:rPr>
              <a:t>Evaluate ROI on events and activities</a:t>
            </a:r>
          </a:p>
          <a:p>
            <a:pPr algn="ctr"/>
            <a:endParaRPr lang="en-US" sz="3200" b="1">
              <a:solidFill>
                <a:srgbClr val="00ABAB"/>
              </a:solidFill>
            </a:endParaRPr>
          </a:p>
          <a:p>
            <a:endParaRPr lang="en-US" sz="3200">
              <a:solidFill>
                <a:srgbClr val="3A4782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800" b="1">
              <a:solidFill>
                <a:srgbClr val="3A478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558811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9AE2C77-44E9-CA31-7DEE-6A2145F1DEC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landscape with mountains and trees&#10;&#10;Description automatically generated">
            <a:extLst>
              <a:ext uri="{FF2B5EF4-FFF2-40B4-BE49-F238E27FC236}">
                <a16:creationId xmlns:a16="http://schemas.microsoft.com/office/drawing/2014/main" id="{36B62CA6-49A1-7C57-3FDE-8BC0CC21EF61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63476" t="-1" r="22178" b="-1"/>
          <a:stretch/>
        </p:blipFill>
        <p:spPr>
          <a:xfrm>
            <a:off x="0" y="0"/>
            <a:ext cx="1948249" cy="68580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F516962C-2A0B-C41A-B6F1-31D26BF09A86}"/>
              </a:ext>
            </a:extLst>
          </p:cNvPr>
          <p:cNvSpPr txBox="1"/>
          <p:nvPr/>
        </p:nvSpPr>
        <p:spPr>
          <a:xfrm>
            <a:off x="1980164" y="686687"/>
            <a:ext cx="10211836" cy="5632311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4000" b="1" dirty="0">
                <a:solidFill>
                  <a:schemeClr val="accent3"/>
                </a:solidFill>
              </a:rPr>
              <a:t>How You Can Help Your Team</a:t>
            </a:r>
          </a:p>
          <a:p>
            <a:pPr algn="ctr">
              <a:lnSpc>
                <a:spcPct val="150000"/>
              </a:lnSpc>
            </a:pPr>
            <a:endParaRPr lang="en-US" sz="3200" b="1">
              <a:solidFill>
                <a:schemeClr val="accent3"/>
              </a:solidFill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rgbClr val="3A4788"/>
                </a:solidFill>
              </a:rPr>
              <a:t>Stay connected with your team – it matters.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rgbClr val="3A4788"/>
                </a:solidFill>
              </a:rPr>
              <a:t>Treat fundraising as part of the mission.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rgbClr val="3A4788"/>
                </a:solidFill>
              </a:rPr>
              <a:t>Promote a 'one team'  mindset; all roles are vital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rgbClr val="3A4788"/>
                </a:solidFill>
              </a:rPr>
              <a:t>Acknowledge that your fundraising team are experts in their field.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rgbClr val="3A4788"/>
                </a:solidFill>
              </a:rPr>
              <a:t>Give credit.</a:t>
            </a:r>
          </a:p>
          <a:p>
            <a:pPr algn="ctr"/>
            <a:endParaRPr lang="en-US" sz="3200" b="1">
              <a:solidFill>
                <a:srgbClr val="00ABAB"/>
              </a:solidFill>
            </a:endParaRPr>
          </a:p>
          <a:p>
            <a:endParaRPr lang="en-US" sz="3200">
              <a:solidFill>
                <a:srgbClr val="3A4782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800" b="1">
              <a:solidFill>
                <a:srgbClr val="3A478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22324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4941C8A-4BC3-FB22-EA32-5A49B77665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A landscape with mountains and trees&#10;&#10;Description automatically generated">
            <a:extLst>
              <a:ext uri="{FF2B5EF4-FFF2-40B4-BE49-F238E27FC236}">
                <a16:creationId xmlns:a16="http://schemas.microsoft.com/office/drawing/2014/main" id="{CDC34735-963A-D1E2-B071-4293C42B4D4A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8309" r="22178" b="-1"/>
          <a:stretch/>
        </p:blipFill>
        <p:spPr>
          <a:xfrm>
            <a:off x="4110127" y="0"/>
            <a:ext cx="8081873" cy="6857990"/>
          </a:xfrm>
          <a:custGeom>
            <a:avLst/>
            <a:gdLst/>
            <a:ahLst/>
            <a:cxnLst/>
            <a:rect l="l" t="t" r="r" b="b"/>
            <a:pathLst>
              <a:path w="8081873" h="6858000">
                <a:moveTo>
                  <a:pt x="0" y="0"/>
                </a:moveTo>
                <a:lnTo>
                  <a:pt x="8081873" y="0"/>
                </a:lnTo>
                <a:lnTo>
                  <a:pt x="8081873" y="6858000"/>
                </a:lnTo>
                <a:lnTo>
                  <a:pt x="0" y="6858000"/>
                </a:lnTo>
                <a:lnTo>
                  <a:pt x="68897" y="6734633"/>
                </a:lnTo>
                <a:cubicBezTo>
                  <a:pt x="558802" y="5812845"/>
                  <a:pt x="848920" y="4668597"/>
                  <a:pt x="848920" y="3429000"/>
                </a:cubicBezTo>
                <a:cubicBezTo>
                  <a:pt x="848920" y="2189404"/>
                  <a:pt x="558802" y="1045156"/>
                  <a:pt x="68897" y="123368"/>
                </a:cubicBezTo>
                <a:close/>
              </a:path>
            </a:pathLst>
          </a:cu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7519F7A3-E993-1B75-BC41-14E3DE98ACC8}"/>
              </a:ext>
            </a:extLst>
          </p:cNvPr>
          <p:cNvSpPr txBox="1"/>
          <p:nvPr/>
        </p:nvSpPr>
        <p:spPr>
          <a:xfrm>
            <a:off x="306739" y="2924039"/>
            <a:ext cx="4243120" cy="255454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3200" b="1" i="1" dirty="0">
                <a:solidFill>
                  <a:srgbClr val="F0533F"/>
                </a:solidFill>
              </a:rPr>
              <a:t>Share a fundraising </a:t>
            </a:r>
            <a:r>
              <a:rPr lang="en-US" sz="3200" b="1" i="1" dirty="0" err="1">
                <a:solidFill>
                  <a:srgbClr val="F0533F"/>
                </a:solidFill>
              </a:rPr>
              <a:t>expereince</a:t>
            </a:r>
            <a:r>
              <a:rPr lang="en-US" sz="3200" b="1" i="1" dirty="0">
                <a:solidFill>
                  <a:srgbClr val="F0533F"/>
                </a:solidFill>
              </a:rPr>
              <a:t> that did not go well.  What lesson(s) were learned?</a:t>
            </a:r>
          </a:p>
        </p:txBody>
      </p:sp>
    </p:spTree>
    <p:extLst>
      <p:ext uri="{BB962C8B-B14F-4D97-AF65-F5344CB8AC3E}">
        <p14:creationId xmlns:p14="http://schemas.microsoft.com/office/powerpoint/2010/main" val="377282321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36766EE-3E40-1385-BA09-0BEC8930BA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landscape with mountains and trees&#10;&#10;Description automatically generated">
            <a:extLst>
              <a:ext uri="{FF2B5EF4-FFF2-40B4-BE49-F238E27FC236}">
                <a16:creationId xmlns:a16="http://schemas.microsoft.com/office/drawing/2014/main" id="{4FE03F71-01D5-6291-377C-1071187475B8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16566" t="-2" r="69088"/>
          <a:stretch/>
        </p:blipFill>
        <p:spPr>
          <a:xfrm>
            <a:off x="0" y="0"/>
            <a:ext cx="1948249" cy="68580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44FB2EEF-86FC-4121-C241-EDB5485DE75E}"/>
              </a:ext>
            </a:extLst>
          </p:cNvPr>
          <p:cNvSpPr txBox="1"/>
          <p:nvPr/>
        </p:nvSpPr>
        <p:spPr>
          <a:xfrm>
            <a:off x="2117038" y="-222206"/>
            <a:ext cx="7054394" cy="8309967"/>
          </a:xfrm>
          <a:prstGeom prst="rect">
            <a:avLst/>
          </a:prstGeom>
          <a:noFill/>
        </p:spPr>
        <p:txBody>
          <a:bodyPr wrap="square" lIns="91440" tIns="45720" rIns="91440" bIns="45720" rtlCol="0" anchor="ctr">
            <a:spAutoFit/>
          </a:bodyPr>
          <a:lstStyle/>
          <a:p>
            <a:endParaRPr lang="en-US" sz="4800" b="1">
              <a:solidFill>
                <a:schemeClr val="accent3"/>
              </a:solidFill>
            </a:endParaRPr>
          </a:p>
          <a:p>
            <a:endParaRPr lang="en-US" sz="4800" b="1">
              <a:solidFill>
                <a:schemeClr val="accent3"/>
              </a:solidFill>
            </a:endParaRPr>
          </a:p>
          <a:p>
            <a:r>
              <a:rPr lang="en-US" sz="9600" b="1">
                <a:solidFill>
                  <a:schemeClr val="accent3"/>
                </a:solidFill>
              </a:rPr>
              <a:t>Questions?</a:t>
            </a:r>
            <a:endParaRPr lang="en-US" sz="9600">
              <a:solidFill>
                <a:schemeClr val="accent3"/>
              </a:solidFill>
            </a:endParaRPr>
          </a:p>
          <a:p>
            <a:endParaRPr lang="en-US" sz="4800" b="1">
              <a:solidFill>
                <a:schemeClr val="accent3"/>
              </a:solidFill>
              <a:latin typeface="Aptos"/>
              <a:cs typeface="Arial"/>
            </a:endParaRPr>
          </a:p>
          <a:p>
            <a:endParaRPr lang="en-US" sz="4800" b="1">
              <a:solidFill>
                <a:schemeClr val="accent3"/>
              </a:solidFill>
              <a:latin typeface="Aptos"/>
              <a:cs typeface="Arial"/>
            </a:endParaRPr>
          </a:p>
          <a:p>
            <a:r>
              <a:rPr lang="en-US" sz="2800" b="1">
                <a:solidFill>
                  <a:srgbClr val="164F79"/>
                </a:solidFill>
                <a:latin typeface="Arial"/>
                <a:cs typeface="Arial"/>
              </a:rPr>
              <a:t>Dean Kurpjuweit</a:t>
            </a:r>
            <a:endParaRPr lang="en-US" sz="2800">
              <a:solidFill>
                <a:srgbClr val="000000"/>
              </a:solidFill>
              <a:latin typeface="Aptos" panose="02110004020202020204"/>
              <a:cs typeface="Arial"/>
            </a:endParaRPr>
          </a:p>
          <a:p>
            <a:r>
              <a:rPr lang="en-US" sz="2800">
                <a:hlinkClick r:id="rId4"/>
              </a:rPr>
              <a:t>dkurpjuweit@ugm.ca</a:t>
            </a:r>
            <a:endParaRPr lang="en-US" sz="2800"/>
          </a:p>
          <a:p>
            <a:r>
              <a:rPr lang="en-US" sz="2800">
                <a:solidFill>
                  <a:srgbClr val="000000"/>
                </a:solidFill>
              </a:rPr>
              <a:t>567-661-0362</a:t>
            </a:r>
          </a:p>
          <a:p>
            <a:endParaRPr lang="en-US" sz="4000">
              <a:solidFill>
                <a:srgbClr val="000000"/>
              </a:solidFill>
            </a:endParaRPr>
          </a:p>
          <a:p>
            <a:endParaRPr lang="en-US" sz="4000">
              <a:solidFill>
                <a:srgbClr val="000000"/>
              </a:solidFill>
            </a:endParaRPr>
          </a:p>
          <a:p>
            <a:endParaRPr lang="en-US" sz="5000" b="1" i="1">
              <a:solidFill>
                <a:srgbClr val="00ABAB"/>
              </a:solidFill>
            </a:endParaRPr>
          </a:p>
          <a:p>
            <a:endParaRPr lang="en-US" sz="3200" b="1" u="sng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707203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8BC185A-94E2-25F7-0463-A8E7558CC75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A landscape with mountains and trees&#10;&#10;Description automatically generated">
            <a:extLst>
              <a:ext uri="{FF2B5EF4-FFF2-40B4-BE49-F238E27FC236}">
                <a16:creationId xmlns:a16="http://schemas.microsoft.com/office/drawing/2014/main" id="{A62ED034-1046-6815-7956-626502E1517C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3177" r="7044" b="-1"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sp>
        <p:nvSpPr>
          <p:cNvPr id="49" name="Rectangle 48">
            <a:extLst>
              <a:ext uri="{FF2B5EF4-FFF2-40B4-BE49-F238E27FC236}">
                <a16:creationId xmlns:a16="http://schemas.microsoft.com/office/drawing/2014/main" id="{EF24EBC6-FF92-DD57-3485-2A745A52FBD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5320142"/>
            <a:ext cx="12192000" cy="736551"/>
          </a:xfrm>
          <a:prstGeom prst="rect">
            <a:avLst/>
          </a:prstGeom>
          <a:solidFill>
            <a:schemeClr val="bg1">
              <a:alpha val="9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50" name="Straight Connector 49">
            <a:extLst>
              <a:ext uri="{FF2B5EF4-FFF2-40B4-BE49-F238E27FC236}">
                <a16:creationId xmlns:a16="http://schemas.microsoft.com/office/drawing/2014/main" id="{5971D730-BCFC-5DD2-6426-B9005E4F3C4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0" y="5241983"/>
            <a:ext cx="12192000" cy="0"/>
          </a:xfrm>
          <a:prstGeom prst="line">
            <a:avLst/>
          </a:prstGeom>
          <a:ln w="41275">
            <a:solidFill>
              <a:schemeClr val="bg1">
                <a:alpha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Connector 47">
            <a:extLst>
              <a:ext uri="{FF2B5EF4-FFF2-40B4-BE49-F238E27FC236}">
                <a16:creationId xmlns:a16="http://schemas.microsoft.com/office/drawing/2014/main" id="{BD00523F-C010-3387-C93F-7327A23556E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0" y="6134852"/>
            <a:ext cx="12192000" cy="0"/>
          </a:xfrm>
          <a:prstGeom prst="line">
            <a:avLst/>
          </a:prstGeom>
          <a:ln w="41275">
            <a:solidFill>
              <a:schemeClr val="bg1">
                <a:alpha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>
            <a:extLst>
              <a:ext uri="{FF2B5EF4-FFF2-40B4-BE49-F238E27FC236}">
                <a16:creationId xmlns:a16="http://schemas.microsoft.com/office/drawing/2014/main" id="{44A2EF6D-F17E-1681-DE1E-88D44464B9B5}"/>
              </a:ext>
            </a:extLst>
          </p:cNvPr>
          <p:cNvSpPr txBox="1"/>
          <p:nvPr/>
        </p:nvSpPr>
        <p:spPr>
          <a:xfrm>
            <a:off x="0" y="5241983"/>
            <a:ext cx="12192000" cy="830997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4800" b="1">
                <a:solidFill>
                  <a:schemeClr val="accent3"/>
                </a:solidFill>
              </a:rPr>
              <a:t>Thank You.</a:t>
            </a:r>
          </a:p>
        </p:txBody>
      </p:sp>
    </p:spTree>
    <p:extLst>
      <p:ext uri="{BB962C8B-B14F-4D97-AF65-F5344CB8AC3E}">
        <p14:creationId xmlns:p14="http://schemas.microsoft.com/office/powerpoint/2010/main" val="334128145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71F1E61-8F64-CC21-CB69-0058129D25E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A landscape with mountains and trees&#10;&#10;Description automatically generated">
            <a:extLst>
              <a:ext uri="{FF2B5EF4-FFF2-40B4-BE49-F238E27FC236}">
                <a16:creationId xmlns:a16="http://schemas.microsoft.com/office/drawing/2014/main" id="{611EFFC0-3035-B25D-CEBC-852B0ADAF43B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3177" r="7044" b="-1"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sp>
        <p:nvSpPr>
          <p:cNvPr id="49" name="Rectangle 48">
            <a:extLst>
              <a:ext uri="{FF2B5EF4-FFF2-40B4-BE49-F238E27FC236}">
                <a16:creationId xmlns:a16="http://schemas.microsoft.com/office/drawing/2014/main" id="{78C38956-C3E4-23BF-0BEE-807A649F137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5320142"/>
            <a:ext cx="12192000" cy="736551"/>
          </a:xfrm>
          <a:prstGeom prst="rect">
            <a:avLst/>
          </a:prstGeom>
          <a:solidFill>
            <a:schemeClr val="bg1">
              <a:alpha val="9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50" name="Straight Connector 49">
            <a:extLst>
              <a:ext uri="{FF2B5EF4-FFF2-40B4-BE49-F238E27FC236}">
                <a16:creationId xmlns:a16="http://schemas.microsoft.com/office/drawing/2014/main" id="{7ED6308B-32BA-7C03-738F-14B86A01FFE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0" y="5241983"/>
            <a:ext cx="12192000" cy="0"/>
          </a:xfrm>
          <a:prstGeom prst="line">
            <a:avLst/>
          </a:prstGeom>
          <a:ln w="41275">
            <a:solidFill>
              <a:schemeClr val="bg1">
                <a:alpha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Connector 47">
            <a:extLst>
              <a:ext uri="{FF2B5EF4-FFF2-40B4-BE49-F238E27FC236}">
                <a16:creationId xmlns:a16="http://schemas.microsoft.com/office/drawing/2014/main" id="{A887A79D-B188-A812-4A2A-CF80E106C84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0" y="6134852"/>
            <a:ext cx="12192000" cy="0"/>
          </a:xfrm>
          <a:prstGeom prst="line">
            <a:avLst/>
          </a:prstGeom>
          <a:ln w="41275">
            <a:solidFill>
              <a:schemeClr val="bg1">
                <a:alpha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>
            <a:extLst>
              <a:ext uri="{FF2B5EF4-FFF2-40B4-BE49-F238E27FC236}">
                <a16:creationId xmlns:a16="http://schemas.microsoft.com/office/drawing/2014/main" id="{1E75A378-93C0-6605-40E4-80FFA526D9E5}"/>
              </a:ext>
            </a:extLst>
          </p:cNvPr>
          <p:cNvSpPr txBox="1"/>
          <p:nvPr/>
        </p:nvSpPr>
        <p:spPr>
          <a:xfrm>
            <a:off x="-20" y="5211522"/>
            <a:ext cx="12192000" cy="92333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5400" b="1" dirty="0">
                <a:solidFill>
                  <a:schemeClr val="accent3"/>
                </a:solidFill>
              </a:rPr>
              <a:t>The Harrison Ask</a:t>
            </a:r>
          </a:p>
        </p:txBody>
      </p:sp>
    </p:spTree>
    <p:extLst>
      <p:ext uri="{BB962C8B-B14F-4D97-AF65-F5344CB8AC3E}">
        <p14:creationId xmlns:p14="http://schemas.microsoft.com/office/powerpoint/2010/main" val="427649346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10A0256-107B-6675-C0DC-22077638E1A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A landscape with mountains and trees&#10;&#10;Description automatically generated">
            <a:extLst>
              <a:ext uri="{FF2B5EF4-FFF2-40B4-BE49-F238E27FC236}">
                <a16:creationId xmlns:a16="http://schemas.microsoft.com/office/drawing/2014/main" id="{1D281F1B-F533-EB19-DA72-56A1BF95BB70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3177" r="7044" b="-1"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sp>
        <p:nvSpPr>
          <p:cNvPr id="49" name="Rectangle 48">
            <a:extLst>
              <a:ext uri="{FF2B5EF4-FFF2-40B4-BE49-F238E27FC236}">
                <a16:creationId xmlns:a16="http://schemas.microsoft.com/office/drawing/2014/main" id="{37C89E4B-3C9F-44B9-8B86-D9E3D112D8E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5320142"/>
            <a:ext cx="12192000" cy="736551"/>
          </a:xfrm>
          <a:prstGeom prst="rect">
            <a:avLst/>
          </a:prstGeom>
          <a:solidFill>
            <a:schemeClr val="bg1">
              <a:alpha val="9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50" name="Straight Connector 49">
            <a:extLst>
              <a:ext uri="{FF2B5EF4-FFF2-40B4-BE49-F238E27FC236}">
                <a16:creationId xmlns:a16="http://schemas.microsoft.com/office/drawing/2014/main" id="{AA2EAA10-076F-46BD-8F0F-B9A2FB77A85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0" y="5241983"/>
            <a:ext cx="12192000" cy="0"/>
          </a:xfrm>
          <a:prstGeom prst="line">
            <a:avLst/>
          </a:prstGeom>
          <a:ln w="41275">
            <a:solidFill>
              <a:schemeClr val="bg1">
                <a:alpha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Connector 47">
            <a:extLst>
              <a:ext uri="{FF2B5EF4-FFF2-40B4-BE49-F238E27FC236}">
                <a16:creationId xmlns:a16="http://schemas.microsoft.com/office/drawing/2014/main" id="{D891E407-403B-4764-86C9-33A56D3BCAA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0" y="6134852"/>
            <a:ext cx="12192000" cy="0"/>
          </a:xfrm>
          <a:prstGeom prst="line">
            <a:avLst/>
          </a:prstGeom>
          <a:ln w="41275">
            <a:solidFill>
              <a:schemeClr val="bg1">
                <a:alpha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>
            <a:extLst>
              <a:ext uri="{FF2B5EF4-FFF2-40B4-BE49-F238E27FC236}">
                <a16:creationId xmlns:a16="http://schemas.microsoft.com/office/drawing/2014/main" id="{1B379518-25EF-6E46-AAEA-1E1E23C2E98D}"/>
              </a:ext>
            </a:extLst>
          </p:cNvPr>
          <p:cNvSpPr txBox="1"/>
          <p:nvPr/>
        </p:nvSpPr>
        <p:spPr>
          <a:xfrm>
            <a:off x="-20" y="5211522"/>
            <a:ext cx="12192000" cy="92333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5400" b="1">
                <a:solidFill>
                  <a:schemeClr val="accent3"/>
                </a:solidFill>
              </a:rPr>
              <a:t>What is the role?</a:t>
            </a:r>
            <a:endParaRPr lang="en-US" sz="5400">
              <a:solidFill>
                <a:schemeClr val="accent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887075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A9450C4-C560-6015-A72C-E376239590B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landscape with mountains and trees&#10;&#10;Description automatically generated">
            <a:extLst>
              <a:ext uri="{FF2B5EF4-FFF2-40B4-BE49-F238E27FC236}">
                <a16:creationId xmlns:a16="http://schemas.microsoft.com/office/drawing/2014/main" id="{920339C4-F3A0-5E4C-1F6E-2CE675AE5C9F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63476" t="-1" r="22178" b="-1"/>
          <a:stretch/>
        </p:blipFill>
        <p:spPr>
          <a:xfrm>
            <a:off x="0" y="0"/>
            <a:ext cx="1948249" cy="6858000"/>
          </a:xfrm>
          <a:prstGeom prst="rect">
            <a:avLst/>
          </a:prstGeom>
        </p:spPr>
      </p:pic>
      <p:sp>
        <p:nvSpPr>
          <p:cNvPr id="4" name="Title 3">
            <a:extLst>
              <a:ext uri="{FF2B5EF4-FFF2-40B4-BE49-F238E27FC236}">
                <a16:creationId xmlns:a16="http://schemas.microsoft.com/office/drawing/2014/main" id="{7440FC9F-C6F7-D1A6-2376-94E088C593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10011" y="1068165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en-US" sz="5400">
                <a:solidFill>
                  <a:srgbClr val="00A1AB"/>
                </a:solidFill>
              </a:rPr>
              <a:t>Articulate Vision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ECC9BA23-2E53-44C5-770A-B2675969AB3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2665095" y="2560517"/>
            <a:ext cx="7573137" cy="1938941"/>
          </a:xfr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US" sz="4800"/>
              <a:t>Show/share your passion.</a:t>
            </a:r>
          </a:p>
          <a:p>
            <a:r>
              <a:rPr lang="en-US" sz="4800"/>
              <a:t>Keep it concise.</a:t>
            </a:r>
          </a:p>
          <a:p>
            <a:r>
              <a:rPr lang="en-US" sz="4800"/>
              <a:t>Be a good listener.</a:t>
            </a:r>
          </a:p>
          <a:p>
            <a:pPr marL="0" indent="0" algn="ctr">
              <a:buNone/>
            </a:pPr>
            <a:r>
              <a:rPr lang="en-US" sz="4800" b="1" baseline="30000">
                <a:solidFill>
                  <a:srgbClr val="000000"/>
                </a:solidFill>
                <a:ea typeface="+mn-lt"/>
                <a:cs typeface="+mn-lt"/>
              </a:rPr>
              <a:t> </a:t>
            </a:r>
            <a:endParaRPr lang="en-US" sz="4800">
              <a:solidFill>
                <a:srgbClr val="000000"/>
              </a:solidFill>
            </a:endParaRPr>
          </a:p>
          <a:p>
            <a:pPr marL="0" indent="0">
              <a:buNone/>
            </a:pPr>
            <a:endParaRPr lang="en-US" sz="4800"/>
          </a:p>
        </p:txBody>
      </p:sp>
    </p:spTree>
    <p:extLst>
      <p:ext uri="{BB962C8B-B14F-4D97-AF65-F5344CB8AC3E}">
        <p14:creationId xmlns:p14="http://schemas.microsoft.com/office/powerpoint/2010/main" val="11618391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A378008-B7E4-4023-FCC9-80D5680D3A3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landscape with mountains and trees&#10;&#10;Description automatically generated">
            <a:extLst>
              <a:ext uri="{FF2B5EF4-FFF2-40B4-BE49-F238E27FC236}">
                <a16:creationId xmlns:a16="http://schemas.microsoft.com/office/drawing/2014/main" id="{736A42F5-AE8E-BAEE-CAB1-B2DE63BDC15A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63476" t="-1" r="22178" b="-1"/>
          <a:stretch/>
        </p:blipFill>
        <p:spPr>
          <a:xfrm>
            <a:off x="0" y="0"/>
            <a:ext cx="1948249" cy="6858000"/>
          </a:xfrm>
          <a:prstGeom prst="rect">
            <a:avLst/>
          </a:prstGeom>
        </p:spPr>
      </p:pic>
      <p:sp>
        <p:nvSpPr>
          <p:cNvPr id="4" name="Title 3">
            <a:extLst>
              <a:ext uri="{FF2B5EF4-FFF2-40B4-BE49-F238E27FC236}">
                <a16:creationId xmlns:a16="http://schemas.microsoft.com/office/drawing/2014/main" id="{342BD882-30F9-1941-17D2-C504BE3151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19387" y="365125"/>
            <a:ext cx="8753476" cy="1349375"/>
          </a:xfrm>
        </p:spPr>
        <p:txBody>
          <a:bodyPr/>
          <a:lstStyle/>
          <a:p>
            <a:pPr algn="ctr"/>
            <a:r>
              <a:rPr lang="en-US">
                <a:solidFill>
                  <a:srgbClr val="00A1AB"/>
                </a:solidFill>
              </a:rPr>
              <a:t>Demonstrate Confidence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C773E75E-1421-76D3-C104-8E582811DF5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2095500" y="1825625"/>
            <a:ext cx="9525000" cy="4351338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i="1" dirty="0"/>
              <a:t>Your voice matters.</a:t>
            </a:r>
          </a:p>
          <a:p>
            <a:r>
              <a:rPr lang="en-US" i="1" dirty="0"/>
              <a:t>Confidence in the vision makes you qualified.</a:t>
            </a:r>
          </a:p>
          <a:p>
            <a:r>
              <a:rPr lang="en-US" i="1" dirty="0"/>
              <a:t>You can reshape fundraising perspectives.</a:t>
            </a:r>
            <a:endParaRPr lang="en-US" dirty="0"/>
          </a:p>
          <a:p>
            <a:r>
              <a:rPr lang="en-US" i="1" dirty="0"/>
              <a:t>Know yourself; play to your strengths.</a:t>
            </a:r>
          </a:p>
        </p:txBody>
      </p:sp>
    </p:spTree>
    <p:extLst>
      <p:ext uri="{BB962C8B-B14F-4D97-AF65-F5344CB8AC3E}">
        <p14:creationId xmlns:p14="http://schemas.microsoft.com/office/powerpoint/2010/main" val="114529731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A378008-B7E4-4023-FCC9-80D5680D3A3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landscape with mountains and trees&#10;&#10;Description automatically generated">
            <a:extLst>
              <a:ext uri="{FF2B5EF4-FFF2-40B4-BE49-F238E27FC236}">
                <a16:creationId xmlns:a16="http://schemas.microsoft.com/office/drawing/2014/main" id="{736A42F5-AE8E-BAEE-CAB1-B2DE63BDC15A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63476" t="-1" r="22178" b="-1"/>
          <a:stretch/>
        </p:blipFill>
        <p:spPr>
          <a:xfrm>
            <a:off x="0" y="0"/>
            <a:ext cx="1948249" cy="6858000"/>
          </a:xfrm>
          <a:prstGeom prst="rect">
            <a:avLst/>
          </a:prstGeom>
        </p:spPr>
      </p:pic>
      <p:sp>
        <p:nvSpPr>
          <p:cNvPr id="4" name="Title 3">
            <a:extLst>
              <a:ext uri="{FF2B5EF4-FFF2-40B4-BE49-F238E27FC236}">
                <a16:creationId xmlns:a16="http://schemas.microsoft.com/office/drawing/2014/main" id="{342BD882-30F9-1941-17D2-C504BE3151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69721" y="346837"/>
            <a:ext cx="5976558" cy="1349375"/>
          </a:xfrm>
        </p:spPr>
        <p:txBody>
          <a:bodyPr/>
          <a:lstStyle/>
          <a:p>
            <a:pPr algn="ctr"/>
            <a:r>
              <a:rPr lang="en-US">
                <a:solidFill>
                  <a:srgbClr val="00A1AB"/>
                </a:solidFill>
              </a:rPr>
              <a:t>Know Your Audience; Know Your Donor 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C773E75E-1421-76D3-C104-8E582811DF5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2223516" y="1944497"/>
            <a:ext cx="9525000" cy="4351338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i="1" dirty="0"/>
              <a:t>Be available for donors.</a:t>
            </a:r>
          </a:p>
          <a:p>
            <a:r>
              <a:rPr lang="en-US" i="1" dirty="0"/>
              <a:t>Face-to-face connections build trust.</a:t>
            </a:r>
          </a:p>
          <a:p>
            <a:r>
              <a:rPr lang="en-US" i="1" dirty="0"/>
              <a:t>Attend meetings and presentations.</a:t>
            </a:r>
          </a:p>
          <a:p>
            <a:r>
              <a:rPr lang="en-US" i="1" dirty="0"/>
              <a:t>Create space for questions.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1356743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A378008-B7E4-4023-FCC9-80D5680D3A3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landscape with mountains and trees&#10;&#10;Description automatically generated">
            <a:extLst>
              <a:ext uri="{FF2B5EF4-FFF2-40B4-BE49-F238E27FC236}">
                <a16:creationId xmlns:a16="http://schemas.microsoft.com/office/drawing/2014/main" id="{736A42F5-AE8E-BAEE-CAB1-B2DE63BDC15A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63476" t="-1" r="22178" b="-1"/>
          <a:stretch/>
        </p:blipFill>
        <p:spPr>
          <a:xfrm>
            <a:off x="0" y="0"/>
            <a:ext cx="1948249" cy="6858000"/>
          </a:xfrm>
          <a:prstGeom prst="rect">
            <a:avLst/>
          </a:prstGeom>
        </p:spPr>
      </p:pic>
      <p:sp>
        <p:nvSpPr>
          <p:cNvPr id="4" name="Title 3">
            <a:extLst>
              <a:ext uri="{FF2B5EF4-FFF2-40B4-BE49-F238E27FC236}">
                <a16:creationId xmlns:a16="http://schemas.microsoft.com/office/drawing/2014/main" id="{342BD882-30F9-1941-17D2-C504BE3151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63355" y="365125"/>
            <a:ext cx="8753476" cy="1349375"/>
          </a:xfrm>
        </p:spPr>
        <p:txBody>
          <a:bodyPr/>
          <a:lstStyle/>
          <a:p>
            <a:pPr algn="ctr"/>
            <a:r>
              <a:rPr lang="en-US">
                <a:solidFill>
                  <a:srgbClr val="00A1AB"/>
                </a:solidFill>
              </a:rPr>
              <a:t>Be a Representative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C773E75E-1421-76D3-C104-8E582811DF5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2333625" y="1714500"/>
            <a:ext cx="9525000" cy="4351338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i="1" dirty="0"/>
              <a:t>You are the face of the organization; this builds legitimacy.</a:t>
            </a:r>
          </a:p>
          <a:p>
            <a:r>
              <a:rPr lang="en-US" i="1" dirty="0"/>
              <a:t>Personal connections matter</a:t>
            </a:r>
          </a:p>
          <a:p>
            <a:r>
              <a:rPr lang="en-US" i="1" dirty="0"/>
              <a:t>Be warm and welcoming; people want to feel seen.</a:t>
            </a:r>
            <a:endParaRPr lang="en-US"/>
          </a:p>
          <a:p>
            <a:r>
              <a:rPr lang="en-US" i="1" dirty="0"/>
              <a:t>Leverage your network.</a:t>
            </a:r>
          </a:p>
          <a:p>
            <a:r>
              <a:rPr lang="en-US" i="1" dirty="0"/>
              <a:t>Communicate effectively.</a:t>
            </a:r>
          </a:p>
        </p:txBody>
      </p:sp>
    </p:spTree>
    <p:extLst>
      <p:ext uri="{BB962C8B-B14F-4D97-AF65-F5344CB8AC3E}">
        <p14:creationId xmlns:p14="http://schemas.microsoft.com/office/powerpoint/2010/main" val="356689448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5792E90-0A18-26F4-4023-71A23A6DC87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A landscape with mountains and trees&#10;&#10;Description automatically generated">
            <a:extLst>
              <a:ext uri="{FF2B5EF4-FFF2-40B4-BE49-F238E27FC236}">
                <a16:creationId xmlns:a16="http://schemas.microsoft.com/office/drawing/2014/main" id="{CA5A4CD3-CCD5-402C-9B21-0B86E1041C8B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8309" r="22178" b="-1"/>
          <a:stretch/>
        </p:blipFill>
        <p:spPr>
          <a:xfrm>
            <a:off x="4110127" y="0"/>
            <a:ext cx="8081873" cy="6857990"/>
          </a:xfrm>
          <a:custGeom>
            <a:avLst/>
            <a:gdLst/>
            <a:ahLst/>
            <a:cxnLst/>
            <a:rect l="l" t="t" r="r" b="b"/>
            <a:pathLst>
              <a:path w="8081873" h="6858000">
                <a:moveTo>
                  <a:pt x="0" y="0"/>
                </a:moveTo>
                <a:lnTo>
                  <a:pt x="8081873" y="0"/>
                </a:lnTo>
                <a:lnTo>
                  <a:pt x="8081873" y="6858000"/>
                </a:lnTo>
                <a:lnTo>
                  <a:pt x="0" y="6858000"/>
                </a:lnTo>
                <a:lnTo>
                  <a:pt x="68897" y="6734633"/>
                </a:lnTo>
                <a:cubicBezTo>
                  <a:pt x="558802" y="5812845"/>
                  <a:pt x="848920" y="4668597"/>
                  <a:pt x="848920" y="3429000"/>
                </a:cubicBezTo>
                <a:cubicBezTo>
                  <a:pt x="848920" y="2189404"/>
                  <a:pt x="558802" y="1045156"/>
                  <a:pt x="68897" y="123368"/>
                </a:cubicBezTo>
                <a:close/>
              </a:path>
            </a:pathLst>
          </a:cu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F3966A9D-890F-D40B-F741-89D978991CD5}"/>
              </a:ext>
            </a:extLst>
          </p:cNvPr>
          <p:cNvSpPr txBox="1"/>
          <p:nvPr/>
        </p:nvSpPr>
        <p:spPr>
          <a:xfrm>
            <a:off x="306739" y="2924039"/>
            <a:ext cx="4243120" cy="255454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3200" b="1" i="1" dirty="0">
                <a:solidFill>
                  <a:srgbClr val="F0533F"/>
                </a:solidFill>
              </a:rPr>
              <a:t>Share a fundraising </a:t>
            </a:r>
            <a:r>
              <a:rPr lang="en-US" sz="3200" b="1" i="1" dirty="0" err="1">
                <a:solidFill>
                  <a:srgbClr val="F0533F"/>
                </a:solidFill>
              </a:rPr>
              <a:t>expereince</a:t>
            </a:r>
            <a:r>
              <a:rPr lang="en-US" sz="3200" b="1" i="1" dirty="0">
                <a:solidFill>
                  <a:srgbClr val="F0533F"/>
                </a:solidFill>
              </a:rPr>
              <a:t> that went really well.  What lesson(s) were learned?</a:t>
            </a:r>
          </a:p>
        </p:txBody>
      </p:sp>
    </p:spTree>
    <p:extLst>
      <p:ext uri="{BB962C8B-B14F-4D97-AF65-F5344CB8AC3E}">
        <p14:creationId xmlns:p14="http://schemas.microsoft.com/office/powerpoint/2010/main" val="375183684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387F23C-AF68-169D-F11A-7EBB04ACBBC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A landscape with mountains and trees&#10;&#10;Description automatically generated">
            <a:extLst>
              <a:ext uri="{FF2B5EF4-FFF2-40B4-BE49-F238E27FC236}">
                <a16:creationId xmlns:a16="http://schemas.microsoft.com/office/drawing/2014/main" id="{87B4CF93-C1B9-37AE-6499-CB5EB436A8CD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8309" r="22178" b="-1"/>
          <a:stretch/>
        </p:blipFill>
        <p:spPr>
          <a:xfrm>
            <a:off x="4110127" y="0"/>
            <a:ext cx="8081873" cy="6857990"/>
          </a:xfrm>
          <a:custGeom>
            <a:avLst/>
            <a:gdLst/>
            <a:ahLst/>
            <a:cxnLst/>
            <a:rect l="l" t="t" r="r" b="b"/>
            <a:pathLst>
              <a:path w="8081873" h="6858000">
                <a:moveTo>
                  <a:pt x="0" y="0"/>
                </a:moveTo>
                <a:lnTo>
                  <a:pt x="8081873" y="0"/>
                </a:lnTo>
                <a:lnTo>
                  <a:pt x="8081873" y="6858000"/>
                </a:lnTo>
                <a:lnTo>
                  <a:pt x="0" y="6858000"/>
                </a:lnTo>
                <a:lnTo>
                  <a:pt x="68897" y="6734633"/>
                </a:lnTo>
                <a:cubicBezTo>
                  <a:pt x="558802" y="5812845"/>
                  <a:pt x="848920" y="4668597"/>
                  <a:pt x="848920" y="3429000"/>
                </a:cubicBezTo>
                <a:cubicBezTo>
                  <a:pt x="848920" y="2189404"/>
                  <a:pt x="558802" y="1045156"/>
                  <a:pt x="68897" y="123368"/>
                </a:cubicBezTo>
                <a:close/>
              </a:path>
            </a:pathLst>
          </a:cu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69702D6A-A7FE-01F4-181A-FC8088A0AA73}"/>
              </a:ext>
            </a:extLst>
          </p:cNvPr>
          <p:cNvSpPr txBox="1"/>
          <p:nvPr/>
        </p:nvSpPr>
        <p:spPr>
          <a:xfrm>
            <a:off x="306739" y="2924039"/>
            <a:ext cx="4243120" cy="58477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3200" b="1" i="1">
                <a:solidFill>
                  <a:srgbClr val="F0533F"/>
                </a:solidFill>
              </a:rPr>
              <a:t>What is not the role?</a:t>
            </a:r>
            <a:endParaRPr lang="en-US" sz="3200" b="1">
              <a:solidFill>
                <a:srgbClr val="F0533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217120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2025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3A4782"/>
      </a:accent1>
      <a:accent2>
        <a:srgbClr val="F05332"/>
      </a:accent2>
      <a:accent3>
        <a:srgbClr val="00ABAB"/>
      </a:accent3>
      <a:accent4>
        <a:srgbClr val="93434D"/>
      </a:accent4>
      <a:accent5>
        <a:srgbClr val="EF574D"/>
      </a:accent5>
      <a:accent6>
        <a:srgbClr val="56A4B8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352</Words>
  <Application>Microsoft Office PowerPoint</Application>
  <PresentationFormat>Widescreen</PresentationFormat>
  <Paragraphs>67</Paragraphs>
  <Slides>16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0" baseType="lpstr">
      <vt:lpstr>Aptos</vt:lpstr>
      <vt:lpstr>Arial</vt:lpstr>
      <vt:lpstr>Calibri</vt:lpstr>
      <vt:lpstr>Office Theme</vt:lpstr>
      <vt:lpstr>PowerPoint Presentation</vt:lpstr>
      <vt:lpstr>PowerPoint Presentation</vt:lpstr>
      <vt:lpstr>PowerPoint Presentation</vt:lpstr>
      <vt:lpstr>Articulate Vision</vt:lpstr>
      <vt:lpstr>Demonstrate Confidence</vt:lpstr>
      <vt:lpstr>Know Your Audience; Know Your Donor </vt:lpstr>
      <vt:lpstr>Be a Representative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Bethany Wininger</dc:creator>
  <cp:lastModifiedBy>Dean Kurpjuweit</cp:lastModifiedBy>
  <cp:revision>102</cp:revision>
  <dcterms:created xsi:type="dcterms:W3CDTF">2025-01-20T22:57:17Z</dcterms:created>
  <dcterms:modified xsi:type="dcterms:W3CDTF">2025-05-08T22:04:26Z</dcterms:modified>
</cp:coreProperties>
</file>