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17"/>
  </p:notesMasterIdLst>
  <p:handoutMasterIdLst>
    <p:handoutMasterId r:id="rId18"/>
  </p:handoutMasterIdLst>
  <p:sldIdLst>
    <p:sldId id="568" r:id="rId2"/>
    <p:sldId id="257" r:id="rId3"/>
    <p:sldId id="575" r:id="rId4"/>
    <p:sldId id="279" r:id="rId5"/>
    <p:sldId id="574" r:id="rId6"/>
    <p:sldId id="271" r:id="rId7"/>
    <p:sldId id="265" r:id="rId8"/>
    <p:sldId id="275" r:id="rId9"/>
    <p:sldId id="269" r:id="rId10"/>
    <p:sldId id="535" r:id="rId11"/>
    <p:sldId id="571" r:id="rId12"/>
    <p:sldId id="572" r:id="rId13"/>
    <p:sldId id="573" r:id="rId14"/>
    <p:sldId id="260" r:id="rId15"/>
    <p:sldId id="280" r:id="rId16"/>
  </p:sldIdLst>
  <p:sldSz cx="18288000" cy="10287000"/>
  <p:notesSz cx="6858000" cy="9144000"/>
  <p:embeddedFontLst>
    <p:embeddedFont>
      <p:font typeface="Canva Sans" panose="020B0604020202020204" charset="0"/>
      <p:regular r:id="rId19"/>
    </p:embeddedFont>
    <p:embeddedFont>
      <p:font typeface="Canva Sans Bold" panose="020B0604020202020204" charset="0"/>
      <p:regular r:id="rId20"/>
      <p:bold r:id="rId21"/>
    </p:embeddedFont>
    <p:embeddedFont>
      <p:font typeface="Canva Sans Italics" panose="020B0604020202020204" charset="0"/>
      <p:regular r:id="rId22"/>
      <p:italic r:id="rId23"/>
    </p:embeddedFont>
    <p:embeddedFont>
      <p:font typeface="Gotham" panose="020B0604020202020204" charset="0"/>
      <p:regular r:id="rId24"/>
      <p:bold r:id="rId25"/>
    </p:embeddedFont>
    <p:embeddedFont>
      <p:font typeface="Gotham Bold" panose="020B0604020202020204" charset="0"/>
      <p:regular r:id="rId26"/>
      <p:bold r:id="rId27"/>
    </p:embeddedFont>
    <p:embeddedFont>
      <p:font typeface="Open Sans" panose="020B0606030504020204" pitchFamily="34" charset="0"/>
      <p:regular r:id="rId28"/>
      <p:bold r:id="rId29"/>
      <p:italic r:id="rId30"/>
      <p:boldItalic r:id="rId31"/>
    </p:embeddedFont>
    <p:embeddedFont>
      <p:font typeface="Open Sans 1" panose="020B0604020202020204" charset="0"/>
      <p:regular r:id="rId32"/>
      <p:bold r:id="rId33"/>
    </p:embeddedFont>
    <p:embeddedFont>
      <p:font typeface="Open Sans 1 Bold" panose="020B0604020202020204" charset="0"/>
      <p:regular r:id="rId34"/>
      <p:bold r:id="rId35"/>
    </p:embeddedFont>
    <p:embeddedFont>
      <p:font typeface="Open Sans 2" panose="020B0604020202020204" charset="0"/>
      <p:regular r:id="rId36"/>
      <p:bold r:id="rId37"/>
    </p:embeddedFont>
    <p:embeddedFont>
      <p:font typeface="Open Sans 2 Bold" panose="020B0604020202020204" charset="0"/>
      <p:regular r:id="rId38"/>
      <p:bold r:id="rId39"/>
    </p:embeddedFont>
    <p:embeddedFont>
      <p:font typeface="Open Sans 2 Ultra-Bold" panose="020B0604020202020204" charset="0"/>
      <p:regular r:id="rId40"/>
      <p:bold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DDDDD7"/>
    <a:srgbClr val="D18F2E"/>
    <a:srgbClr val="FFE799"/>
    <a:srgbClr val="0E5076"/>
    <a:srgbClr val="87C01C"/>
    <a:srgbClr val="E9E9E9"/>
    <a:srgbClr val="93D1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9B29AA-698F-4BB4-9A0F-A6873AFADFF9}" v="181" dt="2025-05-10T15:05:16.1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0752" autoAdjust="0"/>
    <p:restoredTop sz="94558" autoAdjust="0"/>
  </p:normalViewPr>
  <p:slideViewPr>
    <p:cSldViewPr>
      <p:cViewPr varScale="1">
        <p:scale>
          <a:sx n="59" d="100"/>
          <a:sy n="59" d="100"/>
        </p:scale>
        <p:origin x="108" y="4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3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font" Target="fonts/font8.fntdata"/><Relationship Id="rId39" Type="http://schemas.openxmlformats.org/officeDocument/2006/relationships/font" Target="fonts/font21.fntdata"/><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font" Target="fonts/font22.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46" Type="http://schemas.microsoft.com/office/2015/10/relationships/revisionInfo" Target="revisionInfo.xml"/><Relationship Id="rId20" Type="http://schemas.openxmlformats.org/officeDocument/2006/relationships/font" Target="fonts/font2.fntdata"/><Relationship Id="rId41" Type="http://schemas.openxmlformats.org/officeDocument/2006/relationships/font" Target="fonts/font2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0638BF-9929-1254-F099-26697ABD01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C0FFFA8-BB16-A0A5-152F-0A0305D5C2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36775FE-9C4C-F245-90A8-79A9454769E0}" type="datetimeFigureOut">
              <a:rPr lang="en-US" smtClean="0"/>
              <a:t>5/15/2025</a:t>
            </a:fld>
            <a:endParaRPr lang="en-US"/>
          </a:p>
        </p:txBody>
      </p:sp>
      <p:sp>
        <p:nvSpPr>
          <p:cNvPr id="4" name="Footer Placeholder 3">
            <a:extLst>
              <a:ext uri="{FF2B5EF4-FFF2-40B4-BE49-F238E27FC236}">
                <a16:creationId xmlns:a16="http://schemas.microsoft.com/office/drawing/2014/main" id="{4ADCED76-6F4F-C79C-B0FA-BFEEDC74060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6D810AC-66E4-25EE-0E2B-747ACD81B5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3CBCB0-2808-2846-AF28-5546BC89ECFC}" type="slidenum">
              <a:rPr lang="en-US" smtClean="0"/>
              <a:t>‹#›</a:t>
            </a:fld>
            <a:endParaRPr lang="en-US"/>
          </a:p>
        </p:txBody>
      </p:sp>
    </p:spTree>
    <p:extLst>
      <p:ext uri="{BB962C8B-B14F-4D97-AF65-F5344CB8AC3E}">
        <p14:creationId xmlns:p14="http://schemas.microsoft.com/office/powerpoint/2010/main" val="5107030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968D8E-C618-0E42-B11B-9E56FC7793CA}"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899E1D-D837-1F4A-B7E9-51D3E630B5A8}" type="slidenum">
              <a:rPr lang="en-US" smtClean="0"/>
              <a:t>‹#›</a:t>
            </a:fld>
            <a:endParaRPr lang="en-US"/>
          </a:p>
        </p:txBody>
      </p:sp>
    </p:spTree>
    <p:extLst>
      <p:ext uri="{BB962C8B-B14F-4D97-AF65-F5344CB8AC3E}">
        <p14:creationId xmlns:p14="http://schemas.microsoft.com/office/powerpoint/2010/main" val="358424187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1DFFD08-F8A7-0040-B9BE-C4C575BAAA10}" type="datetime1">
              <a:rPr lang="en-US" smtClean="0"/>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8D08F5-17C5-ED4D-A39D-FE22AE2AFBBC}" type="datetime1">
              <a:rPr lang="en-US" smtClean="0"/>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D2CF13-3C33-F54B-BC9D-59B620A02BE0}" type="datetime1">
              <a:rPr lang="en-US" smtClean="0"/>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0CE8FB-E125-D34A-8985-1F1AFB7A25BC}" type="datetime1">
              <a:rPr lang="en-US" smtClean="0"/>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61362C-FDC6-8B4C-B696-6218BAC24944}" type="datetime1">
              <a:rPr lang="en-US" smtClean="0"/>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2FDDFD-E57A-3D4D-8B00-8D29B60F7D66}" type="datetime1">
              <a:rPr lang="en-US" smtClean="0"/>
              <a:t>5/15/2025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47F30F-8ADD-DF4C-BFD0-666B39A77720}" type="datetime1">
              <a:rPr lang="en-US" smtClean="0"/>
              <a:t>5/15/2025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AFCCC86-F26B-EC49-A8E7-7059C90DEB3E}" type="datetime1">
              <a:rPr lang="en-US" smtClean="0"/>
              <a:t>5/15/2025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CCCEB2-7982-7F40-A7EE-A9D809C25695}" type="datetime1">
              <a:rPr lang="en-US" smtClean="0"/>
              <a:t>5/15/2025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lvl1pPr>
              <a:defRPr sz="1100">
                <a:solidFill>
                  <a:schemeClr val="tx1"/>
                </a:solidFill>
              </a:defRPr>
            </a:lvl1p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8F210E-BDDB-284F-ADF4-E8CA5B75F885}" type="datetime1">
              <a:rPr lang="en-US" smtClean="0"/>
              <a:t>5/15/2025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1C81E5-A544-4F46-BD2F-1D348BB3F994}" type="datetime1">
              <a:rPr lang="en-US" smtClean="0"/>
              <a:t>5/15/2025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9C4259-0AD9-1E46-A9F6-63AC1E4223F9}" type="datetime1">
              <a:rPr lang="en-US" smtClean="0"/>
              <a:t>5/15/2025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697200" y="9563100"/>
            <a:ext cx="2133600" cy="365125"/>
          </a:xfrm>
          <a:prstGeom prst="rect">
            <a:avLst/>
          </a:prstGeom>
        </p:spPr>
        <p:txBody>
          <a:bodyPr vert="horz" lIns="91440" tIns="45720" rIns="91440" bIns="45720" rtlCol="0" anchor="ctr"/>
          <a:lstStyle>
            <a:lvl1pPr algn="r">
              <a:defRPr sz="1000" b="0" i="0">
                <a:solidFill>
                  <a:schemeClr val="tx1">
                    <a:tint val="75000"/>
                  </a:schemeClr>
                </a:solidFill>
                <a:latin typeface="Open Sans" pitchFamily="2" charset="0"/>
                <a:ea typeface="Open Sans" pitchFamily="2" charset="0"/>
                <a:cs typeface="Open Sans" pitchFamily="2" charset="0"/>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tiff"/><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sv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2FB3C-797E-2283-EF59-85E114356FA5}"/>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0B1A1D0-58B4-699E-8A48-146F1B5854B5}"/>
              </a:ext>
            </a:extLst>
          </p:cNvPr>
          <p:cNvSpPr/>
          <p:nvPr/>
        </p:nvSpPr>
        <p:spPr>
          <a:xfrm>
            <a:off x="-785347" y="-962741"/>
            <a:ext cx="19378147" cy="12212482"/>
          </a:xfrm>
          <a:custGeom>
            <a:avLst/>
            <a:gdLst/>
            <a:ahLst/>
            <a:cxnLst/>
            <a:rect l="l" t="t" r="r" b="b"/>
            <a:pathLst>
              <a:path w="19378147" h="12212482">
                <a:moveTo>
                  <a:pt x="0" y="0"/>
                </a:moveTo>
                <a:lnTo>
                  <a:pt x="19378147" y="0"/>
                </a:lnTo>
                <a:lnTo>
                  <a:pt x="19378147" y="12212482"/>
                </a:lnTo>
                <a:lnTo>
                  <a:pt x="0" y="12212482"/>
                </a:lnTo>
                <a:lnTo>
                  <a:pt x="0" y="0"/>
                </a:lnTo>
                <a:close/>
              </a:path>
            </a:pathLst>
          </a:custGeom>
          <a:blipFill>
            <a:blip r:embed="rId2">
              <a:alphaModFix amt="20999"/>
            </a:blip>
            <a:stretch>
              <a:fillRect t="-2891" b="-2891"/>
            </a:stretch>
          </a:blipFill>
        </p:spPr>
        <p:txBody>
          <a:bodyPr/>
          <a:lstStyle/>
          <a:p>
            <a:endParaRPr lang="en-US"/>
          </a:p>
        </p:txBody>
      </p:sp>
      <p:grpSp>
        <p:nvGrpSpPr>
          <p:cNvPr id="3" name="Group 3">
            <a:extLst>
              <a:ext uri="{FF2B5EF4-FFF2-40B4-BE49-F238E27FC236}">
                <a16:creationId xmlns:a16="http://schemas.microsoft.com/office/drawing/2014/main" id="{41814315-725A-67B2-6D56-724207EB4F4B}"/>
              </a:ext>
            </a:extLst>
          </p:cNvPr>
          <p:cNvGrpSpPr/>
          <p:nvPr/>
        </p:nvGrpSpPr>
        <p:grpSpPr>
          <a:xfrm>
            <a:off x="15333168" y="5784"/>
            <a:ext cx="2954832" cy="2265537"/>
            <a:chOff x="0" y="0"/>
            <a:chExt cx="1913890" cy="1467423"/>
          </a:xfrm>
        </p:grpSpPr>
        <p:sp>
          <p:nvSpPr>
            <p:cNvPr id="4" name="Freeform 4">
              <a:extLst>
                <a:ext uri="{FF2B5EF4-FFF2-40B4-BE49-F238E27FC236}">
                  <a16:creationId xmlns:a16="http://schemas.microsoft.com/office/drawing/2014/main" id="{D0261182-911D-4E4E-2921-868FBCE9092D}"/>
                </a:ext>
              </a:extLst>
            </p:cNvPr>
            <p:cNvSpPr/>
            <p:nvPr/>
          </p:nvSpPr>
          <p:spPr>
            <a:xfrm>
              <a:off x="0" y="0"/>
              <a:ext cx="1913890" cy="1467423"/>
            </a:xfrm>
            <a:custGeom>
              <a:avLst/>
              <a:gdLst/>
              <a:ahLst/>
              <a:cxnLst/>
              <a:rect l="l" t="t" r="r" b="b"/>
              <a:pathLst>
                <a:path w="1913890" h="1467423">
                  <a:moveTo>
                    <a:pt x="0" y="0"/>
                  </a:moveTo>
                  <a:lnTo>
                    <a:pt x="1913890" y="0"/>
                  </a:lnTo>
                  <a:lnTo>
                    <a:pt x="1913890" y="1467423"/>
                  </a:lnTo>
                  <a:lnTo>
                    <a:pt x="0" y="1467423"/>
                  </a:lnTo>
                  <a:close/>
                </a:path>
              </a:pathLst>
            </a:custGeom>
            <a:solidFill>
              <a:srgbClr val="FFFFFF">
                <a:alpha val="21961"/>
              </a:srgbClr>
            </a:solidFill>
          </p:spPr>
          <p:txBody>
            <a:bodyPr/>
            <a:lstStyle/>
            <a:p>
              <a:endParaRPr lang="en-US"/>
            </a:p>
          </p:txBody>
        </p:sp>
      </p:grpSp>
      <p:grpSp>
        <p:nvGrpSpPr>
          <p:cNvPr id="5" name="Group 5">
            <a:extLst>
              <a:ext uri="{FF2B5EF4-FFF2-40B4-BE49-F238E27FC236}">
                <a16:creationId xmlns:a16="http://schemas.microsoft.com/office/drawing/2014/main" id="{C0B0A3D8-8CE8-6E0B-20AE-0DB94A9019D9}"/>
              </a:ext>
            </a:extLst>
          </p:cNvPr>
          <p:cNvGrpSpPr/>
          <p:nvPr/>
        </p:nvGrpSpPr>
        <p:grpSpPr>
          <a:xfrm rot="-5400000">
            <a:off x="7208950" y="-3855985"/>
            <a:ext cx="3785619" cy="18524880"/>
            <a:chOff x="0" y="49356"/>
            <a:chExt cx="2452003" cy="11998850"/>
          </a:xfrm>
        </p:grpSpPr>
        <p:sp>
          <p:nvSpPr>
            <p:cNvPr id="6" name="Freeform 6">
              <a:extLst>
                <a:ext uri="{FF2B5EF4-FFF2-40B4-BE49-F238E27FC236}">
                  <a16:creationId xmlns:a16="http://schemas.microsoft.com/office/drawing/2014/main" id="{417F562C-AAEB-5AED-470E-9F3A62E610E5}"/>
                </a:ext>
              </a:extLst>
            </p:cNvPr>
            <p:cNvSpPr/>
            <p:nvPr/>
          </p:nvSpPr>
          <p:spPr>
            <a:xfrm>
              <a:off x="0" y="49356"/>
              <a:ext cx="2452003" cy="11998850"/>
            </a:xfrm>
            <a:custGeom>
              <a:avLst/>
              <a:gdLst/>
              <a:ahLst/>
              <a:cxnLst/>
              <a:rect l="l" t="t" r="r" b="b"/>
              <a:pathLst>
                <a:path w="2452003" h="11998850">
                  <a:moveTo>
                    <a:pt x="0" y="0"/>
                  </a:moveTo>
                  <a:lnTo>
                    <a:pt x="2452003" y="0"/>
                  </a:lnTo>
                  <a:lnTo>
                    <a:pt x="2452003" y="11998850"/>
                  </a:lnTo>
                  <a:lnTo>
                    <a:pt x="0" y="11998850"/>
                  </a:lnTo>
                  <a:close/>
                </a:path>
              </a:pathLst>
            </a:custGeom>
            <a:solidFill>
              <a:srgbClr val="92D11C">
                <a:alpha val="73725"/>
              </a:srgbClr>
            </a:solidFill>
          </p:spPr>
          <p:txBody>
            <a:bodyPr/>
            <a:lstStyle/>
            <a:p>
              <a:endParaRPr lang="en-US" dirty="0"/>
            </a:p>
          </p:txBody>
        </p:sp>
      </p:grpSp>
      <p:sp>
        <p:nvSpPr>
          <p:cNvPr id="8" name="Freeform 8">
            <a:extLst>
              <a:ext uri="{FF2B5EF4-FFF2-40B4-BE49-F238E27FC236}">
                <a16:creationId xmlns:a16="http://schemas.microsoft.com/office/drawing/2014/main" id="{BCDD976B-CCBA-B4D2-13B3-8DA58FE7E19C}"/>
              </a:ext>
            </a:extLst>
          </p:cNvPr>
          <p:cNvSpPr/>
          <p:nvPr/>
        </p:nvSpPr>
        <p:spPr>
          <a:xfrm>
            <a:off x="5410200" y="7299265"/>
            <a:ext cx="10967057" cy="3303826"/>
          </a:xfrm>
          <a:custGeom>
            <a:avLst/>
            <a:gdLst/>
            <a:ahLst/>
            <a:cxnLst/>
            <a:rect l="l" t="t" r="r" b="b"/>
            <a:pathLst>
              <a:path w="10967057" h="3303826">
                <a:moveTo>
                  <a:pt x="0" y="0"/>
                </a:moveTo>
                <a:lnTo>
                  <a:pt x="10967058" y="0"/>
                </a:lnTo>
                <a:lnTo>
                  <a:pt x="10967058" y="3303826"/>
                </a:lnTo>
                <a:lnTo>
                  <a:pt x="0" y="3303826"/>
                </a:lnTo>
                <a:lnTo>
                  <a:pt x="0" y="0"/>
                </a:lnTo>
                <a:close/>
              </a:path>
            </a:pathLst>
          </a:custGeom>
          <a:blipFill>
            <a:blip r:embed="rId3"/>
            <a:stretch>
              <a:fillRect/>
            </a:stretch>
          </a:blipFill>
        </p:spPr>
        <p:txBody>
          <a:bodyPr/>
          <a:lstStyle/>
          <a:p>
            <a:endParaRPr lang="en-US"/>
          </a:p>
        </p:txBody>
      </p:sp>
      <p:sp>
        <p:nvSpPr>
          <p:cNvPr id="9" name="Freeform 9">
            <a:extLst>
              <a:ext uri="{FF2B5EF4-FFF2-40B4-BE49-F238E27FC236}">
                <a16:creationId xmlns:a16="http://schemas.microsoft.com/office/drawing/2014/main" id="{19374E9C-CEEC-5C95-3E58-6647F30BB1B6}"/>
              </a:ext>
            </a:extLst>
          </p:cNvPr>
          <p:cNvSpPr/>
          <p:nvPr/>
        </p:nvSpPr>
        <p:spPr>
          <a:xfrm>
            <a:off x="-498026" y="3345898"/>
            <a:ext cx="19047172" cy="4121115"/>
          </a:xfrm>
          <a:custGeom>
            <a:avLst/>
            <a:gdLst/>
            <a:ahLst/>
            <a:cxnLst/>
            <a:rect l="l" t="t" r="r" b="b"/>
            <a:pathLst>
              <a:path w="19047172" h="4121115">
                <a:moveTo>
                  <a:pt x="0" y="0"/>
                </a:moveTo>
                <a:lnTo>
                  <a:pt x="19047172" y="0"/>
                </a:lnTo>
                <a:lnTo>
                  <a:pt x="19047172" y="4121115"/>
                </a:lnTo>
                <a:lnTo>
                  <a:pt x="0" y="4121115"/>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10" name="Freeform 10">
            <a:extLst>
              <a:ext uri="{FF2B5EF4-FFF2-40B4-BE49-F238E27FC236}">
                <a16:creationId xmlns:a16="http://schemas.microsoft.com/office/drawing/2014/main" id="{6866C2E0-8EA0-D870-26CD-81AB4758C828}"/>
              </a:ext>
            </a:extLst>
          </p:cNvPr>
          <p:cNvSpPr/>
          <p:nvPr/>
        </p:nvSpPr>
        <p:spPr>
          <a:xfrm>
            <a:off x="-345626" y="3498298"/>
            <a:ext cx="18342802" cy="3968715"/>
          </a:xfrm>
          <a:custGeom>
            <a:avLst/>
            <a:gdLst/>
            <a:ahLst/>
            <a:cxnLst/>
            <a:rect l="l" t="t" r="r" b="b"/>
            <a:pathLst>
              <a:path w="18342802" h="3968715">
                <a:moveTo>
                  <a:pt x="0" y="0"/>
                </a:moveTo>
                <a:lnTo>
                  <a:pt x="18342802" y="0"/>
                </a:lnTo>
                <a:lnTo>
                  <a:pt x="18342802" y="3968715"/>
                </a:lnTo>
                <a:lnTo>
                  <a:pt x="0" y="3968715"/>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11" name="Freeform 11">
            <a:extLst>
              <a:ext uri="{FF2B5EF4-FFF2-40B4-BE49-F238E27FC236}">
                <a16:creationId xmlns:a16="http://schemas.microsoft.com/office/drawing/2014/main" id="{9F0BD1C8-265D-9DD8-0B0D-E7747D0841A6}"/>
              </a:ext>
            </a:extLst>
          </p:cNvPr>
          <p:cNvSpPr/>
          <p:nvPr/>
        </p:nvSpPr>
        <p:spPr>
          <a:xfrm>
            <a:off x="0" y="3650698"/>
            <a:ext cx="17827824" cy="3857293"/>
          </a:xfrm>
          <a:custGeom>
            <a:avLst/>
            <a:gdLst/>
            <a:ahLst/>
            <a:cxnLst/>
            <a:rect l="l" t="t" r="r" b="b"/>
            <a:pathLst>
              <a:path w="17827824" h="3857293">
                <a:moveTo>
                  <a:pt x="0" y="0"/>
                </a:moveTo>
                <a:lnTo>
                  <a:pt x="17827824" y="0"/>
                </a:lnTo>
                <a:lnTo>
                  <a:pt x="17827824" y="3857292"/>
                </a:lnTo>
                <a:lnTo>
                  <a:pt x="0" y="3857292"/>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pic>
        <p:nvPicPr>
          <p:cNvPr id="24" name="Picture 23" descr="A black background with white text&#10;&#10;Description automatically generated">
            <a:extLst>
              <a:ext uri="{FF2B5EF4-FFF2-40B4-BE49-F238E27FC236}">
                <a16:creationId xmlns:a16="http://schemas.microsoft.com/office/drawing/2014/main" id="{D94AE1E3-AD1D-AFA6-50B2-7A3E5F6812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000" y="719289"/>
            <a:ext cx="4813576" cy="2072512"/>
          </a:xfrm>
          <a:prstGeom prst="rect">
            <a:avLst/>
          </a:prstGeom>
        </p:spPr>
      </p:pic>
      <p:sp>
        <p:nvSpPr>
          <p:cNvPr id="13" name="Slide Number Placeholder 12">
            <a:extLst>
              <a:ext uri="{FF2B5EF4-FFF2-40B4-BE49-F238E27FC236}">
                <a16:creationId xmlns:a16="http://schemas.microsoft.com/office/drawing/2014/main" id="{8078BCA3-3711-6DBC-82F9-0C8648CAFE80}"/>
              </a:ext>
            </a:extLst>
          </p:cNvPr>
          <p:cNvSpPr>
            <a:spLocks noGrp="1"/>
          </p:cNvSpPr>
          <p:nvPr>
            <p:ph type="sldNum" sz="quarter" idx="12"/>
          </p:nvPr>
        </p:nvSpPr>
        <p:spPr/>
        <p:txBody>
          <a:bodyPr/>
          <a:lstStyle/>
          <a:p>
            <a:fld id="{B6F15528-21DE-4FAA-801E-634DDDAF4B2B}" type="slidenum">
              <a:rPr lang="en-US" smtClean="0"/>
              <a:pPr/>
              <a:t>1</a:t>
            </a:fld>
            <a:endParaRPr lang="en-US"/>
          </a:p>
        </p:txBody>
      </p:sp>
      <p:sp>
        <p:nvSpPr>
          <p:cNvPr id="7" name="TextBox 6">
            <a:extLst>
              <a:ext uri="{FF2B5EF4-FFF2-40B4-BE49-F238E27FC236}">
                <a16:creationId xmlns:a16="http://schemas.microsoft.com/office/drawing/2014/main" id="{E2C546CD-BD7E-A5F6-D9DF-D98D98932BE7}"/>
              </a:ext>
            </a:extLst>
          </p:cNvPr>
          <p:cNvSpPr txBox="1"/>
          <p:nvPr/>
        </p:nvSpPr>
        <p:spPr>
          <a:xfrm>
            <a:off x="1219200" y="4518556"/>
            <a:ext cx="15849600" cy="1446550"/>
          </a:xfrm>
          <a:prstGeom prst="rect">
            <a:avLst/>
          </a:prstGeom>
          <a:noFill/>
        </p:spPr>
        <p:txBody>
          <a:bodyPr wrap="square" rtlCol="0">
            <a:spAutoFit/>
          </a:bodyPr>
          <a:lstStyle/>
          <a:p>
            <a:r>
              <a:rPr lang="en-US" sz="8800" dirty="0"/>
              <a:t>Setting Your Board Up for Success</a:t>
            </a:r>
          </a:p>
        </p:txBody>
      </p:sp>
    </p:spTree>
    <p:extLst>
      <p:ext uri="{BB962C8B-B14F-4D97-AF65-F5344CB8AC3E}">
        <p14:creationId xmlns:p14="http://schemas.microsoft.com/office/powerpoint/2010/main" val="2297184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D28E9-A106-4B7C-D6CD-76E3FFAEC06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78E3435-0C99-E228-092B-AC80DE202C94}"/>
              </a:ext>
            </a:extLst>
          </p:cNvPr>
          <p:cNvGrpSpPr/>
          <p:nvPr/>
        </p:nvGrpSpPr>
        <p:grpSpPr>
          <a:xfrm>
            <a:off x="-50611" y="6209821"/>
            <a:ext cx="577275" cy="2798010"/>
            <a:chOff x="0" y="0"/>
            <a:chExt cx="293277" cy="1421492"/>
          </a:xfrm>
        </p:grpSpPr>
        <p:sp>
          <p:nvSpPr>
            <p:cNvPr id="3" name="Freeform 3">
              <a:extLst>
                <a:ext uri="{FF2B5EF4-FFF2-40B4-BE49-F238E27FC236}">
                  <a16:creationId xmlns:a16="http://schemas.microsoft.com/office/drawing/2014/main" id="{C9A43A37-749D-5BD4-5792-4BF3FD064ED9}"/>
                </a:ext>
              </a:extLst>
            </p:cNvPr>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4" name="Freeform 4">
            <a:extLst>
              <a:ext uri="{FF2B5EF4-FFF2-40B4-BE49-F238E27FC236}">
                <a16:creationId xmlns:a16="http://schemas.microsoft.com/office/drawing/2014/main" id="{03B33E5D-49F7-83B0-E050-703F989F5032}"/>
              </a:ext>
            </a:extLst>
          </p:cNvPr>
          <p:cNvSpPr/>
          <p:nvPr/>
        </p:nvSpPr>
        <p:spPr>
          <a:xfrm rot="-5400000">
            <a:off x="11653918" y="4022971"/>
            <a:ext cx="10117777" cy="3150387"/>
          </a:xfrm>
          <a:custGeom>
            <a:avLst/>
            <a:gdLst/>
            <a:ahLst/>
            <a:cxnLst/>
            <a:rect l="l" t="t" r="r" b="b"/>
            <a:pathLst>
              <a:path w="10117777" h="3150387">
                <a:moveTo>
                  <a:pt x="0" y="0"/>
                </a:moveTo>
                <a:lnTo>
                  <a:pt x="10117777" y="0"/>
                </a:lnTo>
                <a:lnTo>
                  <a:pt x="10117777" y="3150387"/>
                </a:lnTo>
                <a:lnTo>
                  <a:pt x="0" y="3150387"/>
                </a:lnTo>
                <a:lnTo>
                  <a:pt x="0" y="0"/>
                </a:lnTo>
                <a:close/>
              </a:path>
            </a:pathLst>
          </a:custGeom>
          <a:blipFill>
            <a:blip r:embed="rId2"/>
            <a:stretch>
              <a:fillRect r="-133233" b="-125204"/>
            </a:stretch>
          </a:blipFill>
        </p:spPr>
        <p:txBody>
          <a:bodyPr/>
          <a:lstStyle/>
          <a:p>
            <a:endParaRPr lang="en-US"/>
          </a:p>
        </p:txBody>
      </p:sp>
      <p:sp>
        <p:nvSpPr>
          <p:cNvPr id="5" name="TextBox 5">
            <a:extLst>
              <a:ext uri="{FF2B5EF4-FFF2-40B4-BE49-F238E27FC236}">
                <a16:creationId xmlns:a16="http://schemas.microsoft.com/office/drawing/2014/main" id="{5CF4D7A8-CBDC-C282-FDB9-56401CD17AE7}"/>
              </a:ext>
            </a:extLst>
          </p:cNvPr>
          <p:cNvSpPr txBox="1"/>
          <p:nvPr/>
        </p:nvSpPr>
        <p:spPr>
          <a:xfrm>
            <a:off x="2931214" y="2683928"/>
            <a:ext cx="14899586" cy="1580308"/>
          </a:xfrm>
          <a:prstGeom prst="rect">
            <a:avLst/>
          </a:prstGeom>
        </p:spPr>
        <p:txBody>
          <a:bodyPr lIns="0" tIns="0" rIns="0" bIns="0" rtlCol="0" anchor="t">
            <a:spAutoFit/>
          </a:bodyPr>
          <a:lstStyle/>
          <a:p>
            <a:pPr>
              <a:lnSpc>
                <a:spcPts val="4246"/>
              </a:lnSpc>
            </a:pPr>
            <a:r>
              <a:rPr lang="en-US" sz="3033" b="1" dirty="0">
                <a:solidFill>
                  <a:srgbClr val="D18F2E"/>
                </a:solidFill>
                <a:latin typeface="Open Sans 1 Bold"/>
                <a:ea typeface="Open Sans 1 Bold"/>
                <a:cs typeface="Open Sans 1 Bold"/>
                <a:sym typeface="Open Sans 1 Bold"/>
              </a:rPr>
              <a:t>The CEO may do whatever is needed to achieve your mission, </a:t>
            </a:r>
            <a:br>
              <a:rPr lang="en-US" sz="3033" b="1" dirty="0">
                <a:solidFill>
                  <a:srgbClr val="D18F2E"/>
                </a:solidFill>
                <a:latin typeface="Open Sans 1 Bold"/>
                <a:ea typeface="Open Sans 1 Bold"/>
                <a:cs typeface="Open Sans 1 Bold"/>
                <a:sym typeface="Open Sans 1 Bold"/>
              </a:rPr>
            </a:br>
            <a:r>
              <a:rPr lang="en-US" sz="3033" b="1" dirty="0">
                <a:solidFill>
                  <a:srgbClr val="D18F2E"/>
                </a:solidFill>
                <a:latin typeface="Open Sans 1 Bold"/>
                <a:ea typeface="Open Sans 1 Bold"/>
                <a:cs typeface="Open Sans 1 Bold"/>
                <a:sym typeface="Open Sans 1 Bold"/>
              </a:rPr>
              <a:t>lead operations effectively and achieve your strategic objectives.</a:t>
            </a:r>
          </a:p>
          <a:p>
            <a:pPr algn="just">
              <a:lnSpc>
                <a:spcPts val="4246"/>
              </a:lnSpc>
              <a:spcBef>
                <a:spcPct val="0"/>
              </a:spcBef>
            </a:pPr>
            <a:endParaRPr lang="en-US" sz="3033" b="1" dirty="0">
              <a:solidFill>
                <a:srgbClr val="D18F2E"/>
              </a:solidFill>
              <a:latin typeface="Open Sans 1 Bold"/>
              <a:ea typeface="Open Sans 1 Bold"/>
              <a:cs typeface="Open Sans 1 Bold"/>
              <a:sym typeface="Open Sans 1 Bold"/>
            </a:endParaRPr>
          </a:p>
        </p:txBody>
      </p:sp>
      <p:sp>
        <p:nvSpPr>
          <p:cNvPr id="6" name="TextBox 6">
            <a:extLst>
              <a:ext uri="{FF2B5EF4-FFF2-40B4-BE49-F238E27FC236}">
                <a16:creationId xmlns:a16="http://schemas.microsoft.com/office/drawing/2014/main" id="{1C9D8BBD-435A-1FF9-D213-A9323150498D}"/>
              </a:ext>
            </a:extLst>
          </p:cNvPr>
          <p:cNvSpPr txBox="1"/>
          <p:nvPr/>
        </p:nvSpPr>
        <p:spPr>
          <a:xfrm>
            <a:off x="1805309" y="627968"/>
            <a:ext cx="14003952" cy="1763395"/>
          </a:xfrm>
          <a:prstGeom prst="rect">
            <a:avLst/>
          </a:prstGeom>
        </p:spPr>
        <p:txBody>
          <a:bodyPr lIns="0" tIns="0" rIns="0" bIns="0" rtlCol="0" anchor="t">
            <a:spAutoFit/>
          </a:bodyPr>
          <a:lstStyle/>
          <a:p>
            <a:pPr algn="ctr">
              <a:lnSpc>
                <a:spcPts val="7040"/>
              </a:lnSpc>
            </a:pPr>
            <a:r>
              <a:rPr lang="en-US" sz="5500" b="1" dirty="0">
                <a:solidFill>
                  <a:srgbClr val="92D11C"/>
                </a:solidFill>
                <a:latin typeface="Gotham Bold"/>
                <a:ea typeface="Gotham Bold"/>
                <a:cs typeface="Gotham Bold"/>
                <a:sym typeface="Gotham Bold"/>
              </a:rPr>
              <a:t>WHICH DECISIONS HAVE TO </a:t>
            </a:r>
            <a:br>
              <a:rPr lang="en-US" sz="5500" b="1" dirty="0">
                <a:solidFill>
                  <a:srgbClr val="92D11C"/>
                </a:solidFill>
                <a:latin typeface="Gotham Bold"/>
                <a:ea typeface="Gotham Bold"/>
                <a:cs typeface="Gotham Bold"/>
                <a:sym typeface="Gotham Bold"/>
              </a:rPr>
            </a:br>
            <a:r>
              <a:rPr lang="en-US" sz="5500" b="1" dirty="0">
                <a:solidFill>
                  <a:srgbClr val="92D11C"/>
                </a:solidFill>
                <a:latin typeface="Gotham Bold"/>
                <a:ea typeface="Gotham Bold"/>
                <a:cs typeface="Gotham Bold"/>
                <a:sym typeface="Gotham Bold"/>
              </a:rPr>
              <a:t>COME TO THE BOARD?</a:t>
            </a:r>
          </a:p>
        </p:txBody>
      </p:sp>
      <p:sp>
        <p:nvSpPr>
          <p:cNvPr id="7" name="TextBox 7">
            <a:extLst>
              <a:ext uri="{FF2B5EF4-FFF2-40B4-BE49-F238E27FC236}">
                <a16:creationId xmlns:a16="http://schemas.microsoft.com/office/drawing/2014/main" id="{B5F61C5F-5B06-D594-AB37-CD4B0AF798D2}"/>
              </a:ext>
            </a:extLst>
          </p:cNvPr>
          <p:cNvSpPr txBox="1"/>
          <p:nvPr/>
        </p:nvSpPr>
        <p:spPr>
          <a:xfrm>
            <a:off x="1694206" y="4478193"/>
            <a:ext cx="15222193" cy="5064848"/>
          </a:xfrm>
          <a:prstGeom prst="rect">
            <a:avLst/>
          </a:prstGeom>
        </p:spPr>
        <p:txBody>
          <a:bodyPr wrap="square" lIns="0" tIns="0" rIns="0" bIns="0" rtlCol="0" anchor="t">
            <a:spAutoFit/>
          </a:bodyPr>
          <a:lstStyle/>
          <a:p>
            <a:pPr algn="ctr">
              <a:lnSpc>
                <a:spcPts val="4246"/>
              </a:lnSpc>
            </a:pPr>
            <a:r>
              <a:rPr lang="en-US" sz="3033" b="1" dirty="0">
                <a:solidFill>
                  <a:srgbClr val="202B3D"/>
                </a:solidFill>
                <a:latin typeface="Open Sans 1 Bold"/>
                <a:ea typeface="Open Sans 1 Bold"/>
                <a:cs typeface="Open Sans 1 Bold"/>
                <a:sym typeface="Open Sans 1 Bold"/>
              </a:rPr>
              <a:t>Except the CEO shall not:</a:t>
            </a:r>
          </a:p>
          <a:p>
            <a:pPr marL="269874" lvl="1" algn="ctr">
              <a:lnSpc>
                <a:spcPts val="3499"/>
              </a:lnSpc>
            </a:pPr>
            <a:r>
              <a:rPr lang="en-US" sz="2800" b="1" dirty="0">
                <a:solidFill>
                  <a:srgbClr val="202B3D"/>
                </a:solidFill>
                <a:latin typeface="Open Sans 1 Bold"/>
                <a:ea typeface="Open Sans 1 Bold"/>
                <a:cs typeface="Open Sans 1 Bold"/>
                <a:sym typeface="Open Sans 1 Bold"/>
              </a:rPr>
              <a:t>Allow any organizational circumstance which is unlawful, imprudent, </a:t>
            </a:r>
            <a:br>
              <a:rPr lang="en-US" sz="2800" b="1" dirty="0">
                <a:solidFill>
                  <a:srgbClr val="202B3D"/>
                </a:solidFill>
                <a:latin typeface="Open Sans 1 Bold"/>
                <a:ea typeface="Open Sans 1 Bold"/>
                <a:cs typeface="Open Sans 1 Bold"/>
                <a:sym typeface="Open Sans 1 Bold"/>
              </a:rPr>
            </a:br>
            <a:r>
              <a:rPr lang="en-US" sz="2800" b="1" dirty="0">
                <a:solidFill>
                  <a:srgbClr val="202B3D"/>
                </a:solidFill>
                <a:latin typeface="Open Sans 1 Bold"/>
                <a:ea typeface="Open Sans 1 Bold"/>
                <a:cs typeface="Open Sans 1 Bold"/>
                <a:sym typeface="Open Sans 1 Bold"/>
              </a:rPr>
              <a:t>unbiblical, or unethical, and shall not:</a:t>
            </a:r>
          </a:p>
          <a:p>
            <a:pPr marL="996949" lvl="2" indent="-269875">
              <a:lnSpc>
                <a:spcPts val="3499"/>
              </a:lnSpc>
              <a:buFont typeface="Arial"/>
              <a:buChar char="•"/>
            </a:pPr>
            <a:r>
              <a:rPr lang="en-US" sz="2800" dirty="0">
                <a:solidFill>
                  <a:srgbClr val="202B3D"/>
                </a:solidFill>
                <a:latin typeface="Open Sans" pitchFamily="2" charset="0"/>
                <a:ea typeface="Open Sans" pitchFamily="2" charset="0"/>
                <a:cs typeface="Open Sans" pitchFamily="2" charset="0"/>
                <a:sym typeface="Open Sans 1 Bold"/>
              </a:rPr>
              <a:t>Allow clients to experience a lack of safety, dignity, confidentiality or privacy.</a:t>
            </a:r>
          </a:p>
          <a:p>
            <a:pPr marL="996949" lvl="2" indent="-269875">
              <a:lnSpc>
                <a:spcPts val="3499"/>
              </a:lnSpc>
              <a:buFont typeface="Arial"/>
              <a:buChar char="•"/>
            </a:pPr>
            <a:r>
              <a:rPr lang="en-US" sz="2800" dirty="0">
                <a:solidFill>
                  <a:srgbClr val="202B3D"/>
                </a:solidFill>
                <a:latin typeface="Open Sans" pitchFamily="2" charset="0"/>
                <a:ea typeface="Open Sans" pitchFamily="2" charset="0"/>
                <a:cs typeface="Open Sans" pitchFamily="2" charset="0"/>
                <a:sym typeface="Open Sans 1 Bold"/>
              </a:rPr>
              <a:t>Allow staff to lack clarity or experience conditions that are unfair or unsafe.</a:t>
            </a:r>
          </a:p>
          <a:p>
            <a:pPr marL="996949" lvl="2" indent="-269875">
              <a:lnSpc>
                <a:spcPts val="3499"/>
              </a:lnSpc>
              <a:buFont typeface="Arial"/>
              <a:buChar char="•"/>
            </a:pPr>
            <a:r>
              <a:rPr lang="en-US" sz="2800" dirty="0">
                <a:solidFill>
                  <a:srgbClr val="202B3D"/>
                </a:solidFill>
                <a:latin typeface="Open Sans" pitchFamily="2" charset="0"/>
                <a:ea typeface="Open Sans" pitchFamily="2" charset="0"/>
                <a:cs typeface="Open Sans" pitchFamily="2" charset="0"/>
                <a:sym typeface="Open Sans 1 Bold"/>
              </a:rPr>
              <a:t>Allow budgeting that risks fiscal jeopardy or that harms multi-year solvency.</a:t>
            </a:r>
          </a:p>
          <a:p>
            <a:pPr marL="996949" lvl="2" indent="-269875">
              <a:lnSpc>
                <a:spcPts val="3499"/>
              </a:lnSpc>
              <a:buFont typeface="Arial"/>
              <a:buChar char="•"/>
            </a:pPr>
            <a:r>
              <a:rPr lang="en-US" sz="2800" dirty="0">
                <a:solidFill>
                  <a:srgbClr val="202B3D"/>
                </a:solidFill>
                <a:latin typeface="Open Sans" pitchFamily="2" charset="0"/>
                <a:ea typeface="Open Sans" pitchFamily="2" charset="0"/>
                <a:cs typeface="Open Sans" pitchFamily="2" charset="0"/>
                <a:sym typeface="Open Sans 1 Bold"/>
              </a:rPr>
              <a:t>Allow fiscal instability in daily operations.</a:t>
            </a:r>
          </a:p>
          <a:p>
            <a:pPr marL="996949" lvl="2" indent="-269875">
              <a:lnSpc>
                <a:spcPts val="3499"/>
              </a:lnSpc>
              <a:buFont typeface="Arial"/>
              <a:buChar char="•"/>
            </a:pPr>
            <a:r>
              <a:rPr lang="en-US" sz="2800" dirty="0">
                <a:solidFill>
                  <a:srgbClr val="202B3D"/>
                </a:solidFill>
                <a:latin typeface="Open Sans" pitchFamily="2" charset="0"/>
                <a:ea typeface="Open Sans" pitchFamily="2" charset="0"/>
                <a:cs typeface="Open Sans" pitchFamily="2" charset="0"/>
                <a:sym typeface="Open Sans 1 Bold"/>
              </a:rPr>
              <a:t>Allow shabby, dirty facilities or assets to be inadequately maintained or risked.</a:t>
            </a:r>
          </a:p>
          <a:p>
            <a:pPr marL="996949" lvl="2" indent="-269875">
              <a:lnSpc>
                <a:spcPts val="3499"/>
              </a:lnSpc>
              <a:buFont typeface="Arial"/>
              <a:buChar char="•"/>
            </a:pPr>
            <a:r>
              <a:rPr lang="en-US" sz="2800" dirty="0">
                <a:solidFill>
                  <a:srgbClr val="202B3D"/>
                </a:solidFill>
                <a:latin typeface="Open Sans" pitchFamily="2" charset="0"/>
                <a:ea typeface="Open Sans" pitchFamily="2" charset="0"/>
                <a:cs typeface="Open Sans" pitchFamily="2" charset="0"/>
                <a:sym typeface="Open Sans 1 Bold"/>
              </a:rPr>
              <a:t>Allow programs that are ineffective, or that lack compassion, evangelism, and discipleship.</a:t>
            </a:r>
          </a:p>
          <a:p>
            <a:pPr algn="just">
              <a:lnSpc>
                <a:spcPts val="4246"/>
              </a:lnSpc>
              <a:spcBef>
                <a:spcPct val="0"/>
              </a:spcBef>
            </a:pPr>
            <a:endParaRPr lang="en-US" sz="2499" b="1" dirty="0">
              <a:solidFill>
                <a:srgbClr val="202B3D"/>
              </a:solidFill>
              <a:latin typeface="Open Sans 1 Bold"/>
              <a:ea typeface="Open Sans 1 Bold"/>
              <a:cs typeface="Open Sans 1 Bold"/>
              <a:sym typeface="Open Sans 1 Bold"/>
            </a:endParaRPr>
          </a:p>
        </p:txBody>
      </p:sp>
      <p:sp>
        <p:nvSpPr>
          <p:cNvPr id="8" name="Freeform 8">
            <a:extLst>
              <a:ext uri="{FF2B5EF4-FFF2-40B4-BE49-F238E27FC236}">
                <a16:creationId xmlns:a16="http://schemas.microsoft.com/office/drawing/2014/main" id="{2060FA12-B454-B8FE-A15E-739D8FB3B153}"/>
              </a:ext>
            </a:extLst>
          </p:cNvPr>
          <p:cNvSpPr/>
          <p:nvPr/>
        </p:nvSpPr>
        <p:spPr>
          <a:xfrm>
            <a:off x="1600200" y="2897885"/>
            <a:ext cx="990732" cy="497589"/>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Slide Number Placeholder 10">
            <a:extLst>
              <a:ext uri="{FF2B5EF4-FFF2-40B4-BE49-F238E27FC236}">
                <a16:creationId xmlns:a16="http://schemas.microsoft.com/office/drawing/2014/main" id="{EFF27726-2E30-BEA9-7A90-CD6095FA1AAF}"/>
              </a:ext>
            </a:extLst>
          </p:cNvPr>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400540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4DE73-6693-9620-AE88-9006B163C08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0DAD211-D461-E8A7-E9C2-CB684AF8E0DD}"/>
              </a:ext>
            </a:extLst>
          </p:cNvPr>
          <p:cNvGrpSpPr/>
          <p:nvPr/>
        </p:nvGrpSpPr>
        <p:grpSpPr>
          <a:xfrm>
            <a:off x="17726915" y="7063676"/>
            <a:ext cx="561085" cy="2719534"/>
            <a:chOff x="0" y="0"/>
            <a:chExt cx="293277" cy="1421492"/>
          </a:xfrm>
        </p:grpSpPr>
        <p:sp>
          <p:nvSpPr>
            <p:cNvPr id="3" name="Freeform 3">
              <a:extLst>
                <a:ext uri="{FF2B5EF4-FFF2-40B4-BE49-F238E27FC236}">
                  <a16:creationId xmlns:a16="http://schemas.microsoft.com/office/drawing/2014/main" id="{8B63CDFE-A562-D364-3050-327315FE15EE}"/>
                </a:ext>
              </a:extLst>
            </p:cNvPr>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4" name="Freeform 4">
            <a:extLst>
              <a:ext uri="{FF2B5EF4-FFF2-40B4-BE49-F238E27FC236}">
                <a16:creationId xmlns:a16="http://schemas.microsoft.com/office/drawing/2014/main" id="{4D886C60-59C0-C594-70A0-0761749B8DED}"/>
              </a:ext>
            </a:extLst>
          </p:cNvPr>
          <p:cNvSpPr/>
          <p:nvPr/>
        </p:nvSpPr>
        <p:spPr>
          <a:xfrm>
            <a:off x="-8847145" y="5295900"/>
            <a:ext cx="18288000" cy="5715891"/>
          </a:xfrm>
          <a:custGeom>
            <a:avLst/>
            <a:gdLst/>
            <a:ahLst/>
            <a:cxnLst/>
            <a:rect l="l" t="t" r="r" b="b"/>
            <a:pathLst>
              <a:path w="18288000" h="5715891">
                <a:moveTo>
                  <a:pt x="0" y="0"/>
                </a:moveTo>
                <a:lnTo>
                  <a:pt x="18288000" y="0"/>
                </a:lnTo>
                <a:lnTo>
                  <a:pt x="18288000" y="5715890"/>
                </a:lnTo>
                <a:lnTo>
                  <a:pt x="0" y="5715890"/>
                </a:lnTo>
                <a:lnTo>
                  <a:pt x="0" y="0"/>
                </a:lnTo>
                <a:close/>
              </a:path>
            </a:pathLst>
          </a:custGeom>
          <a:blipFill>
            <a:blip r:embed="rId2">
              <a:alphaModFix amt="20999"/>
            </a:blip>
            <a:stretch>
              <a:fillRect r="-132882" b="-124019"/>
            </a:stretch>
          </a:blipFill>
        </p:spPr>
        <p:txBody>
          <a:bodyPr/>
          <a:lstStyle/>
          <a:p>
            <a:endParaRPr lang="en-US"/>
          </a:p>
        </p:txBody>
      </p:sp>
      <p:grpSp>
        <p:nvGrpSpPr>
          <p:cNvPr id="5" name="Group 5">
            <a:extLst>
              <a:ext uri="{FF2B5EF4-FFF2-40B4-BE49-F238E27FC236}">
                <a16:creationId xmlns:a16="http://schemas.microsoft.com/office/drawing/2014/main" id="{3632E36F-361A-10A1-81F8-042E362C333C}"/>
              </a:ext>
            </a:extLst>
          </p:cNvPr>
          <p:cNvGrpSpPr/>
          <p:nvPr/>
        </p:nvGrpSpPr>
        <p:grpSpPr>
          <a:xfrm>
            <a:off x="0" y="157372"/>
            <a:ext cx="17475800" cy="2129918"/>
            <a:chOff x="0" y="0"/>
            <a:chExt cx="54557702" cy="7912112"/>
          </a:xfrm>
        </p:grpSpPr>
        <p:sp>
          <p:nvSpPr>
            <p:cNvPr id="6" name="Freeform 6">
              <a:extLst>
                <a:ext uri="{FF2B5EF4-FFF2-40B4-BE49-F238E27FC236}">
                  <a16:creationId xmlns:a16="http://schemas.microsoft.com/office/drawing/2014/main" id="{30986787-986C-8F2F-2636-C786E3F8C7BE}"/>
                </a:ext>
              </a:extLst>
            </p:cNvPr>
            <p:cNvSpPr/>
            <p:nvPr/>
          </p:nvSpPr>
          <p:spPr>
            <a:xfrm>
              <a:off x="0" y="0"/>
              <a:ext cx="54557699" cy="7912112"/>
            </a:xfrm>
            <a:custGeom>
              <a:avLst/>
              <a:gdLst/>
              <a:ahLst/>
              <a:cxnLst/>
              <a:rect l="l" t="t" r="r" b="b"/>
              <a:pathLst>
                <a:path w="54557699" h="7912112">
                  <a:moveTo>
                    <a:pt x="0" y="0"/>
                  </a:moveTo>
                  <a:lnTo>
                    <a:pt x="54557699" y="0"/>
                  </a:lnTo>
                  <a:lnTo>
                    <a:pt x="54557699" y="7912112"/>
                  </a:lnTo>
                  <a:lnTo>
                    <a:pt x="0" y="7912112"/>
                  </a:lnTo>
                  <a:close/>
                </a:path>
              </a:pathLst>
            </a:custGeom>
            <a:solidFill>
              <a:srgbClr val="92D11C"/>
            </a:solidFill>
          </p:spPr>
          <p:txBody>
            <a:bodyPr/>
            <a:lstStyle/>
            <a:p>
              <a:endParaRPr lang="en-US"/>
            </a:p>
          </p:txBody>
        </p:sp>
      </p:grpSp>
      <p:sp>
        <p:nvSpPr>
          <p:cNvPr id="9" name="TextBox 9">
            <a:extLst>
              <a:ext uri="{FF2B5EF4-FFF2-40B4-BE49-F238E27FC236}">
                <a16:creationId xmlns:a16="http://schemas.microsoft.com/office/drawing/2014/main" id="{F42E0C0B-76FF-99A6-7095-F59C2D950E72}"/>
              </a:ext>
            </a:extLst>
          </p:cNvPr>
          <p:cNvSpPr txBox="1"/>
          <p:nvPr/>
        </p:nvSpPr>
        <p:spPr>
          <a:xfrm>
            <a:off x="990600" y="571499"/>
            <a:ext cx="15784148" cy="1740220"/>
          </a:xfrm>
          <a:prstGeom prst="rect">
            <a:avLst/>
          </a:prstGeom>
        </p:spPr>
        <p:txBody>
          <a:bodyPr wrap="square" lIns="0" tIns="0" rIns="0" bIns="0" rtlCol="0" anchor="t">
            <a:spAutoFit/>
          </a:bodyPr>
          <a:lstStyle/>
          <a:p>
            <a:pPr algn="ctr">
              <a:lnSpc>
                <a:spcPts val="7040"/>
              </a:lnSpc>
            </a:pPr>
            <a:r>
              <a:rPr lang="en-US" sz="5500" b="1" dirty="0">
                <a:solidFill>
                  <a:srgbClr val="0F5076"/>
                </a:solidFill>
                <a:latin typeface="Gotham" pitchFamily="2" charset="0"/>
                <a:ea typeface="Montserrat Ultra-Bold"/>
                <a:cs typeface="Gotham" pitchFamily="2" charset="0"/>
                <a:sym typeface="Montserrat Ultra-Bold"/>
              </a:rPr>
              <a:t>Strategic Leadership is Inherent</a:t>
            </a:r>
          </a:p>
          <a:p>
            <a:pPr algn="ctr">
              <a:lnSpc>
                <a:spcPts val="7040"/>
              </a:lnSpc>
            </a:pPr>
            <a:endParaRPr lang="en-US" sz="5500" b="1" dirty="0">
              <a:solidFill>
                <a:srgbClr val="0F5076"/>
              </a:solidFill>
              <a:latin typeface="Gotham" pitchFamily="2" charset="0"/>
              <a:ea typeface="Montserrat Ultra-Bold"/>
              <a:cs typeface="Gotham" pitchFamily="2" charset="0"/>
              <a:sym typeface="Montserrat Ultra-Bold"/>
            </a:endParaRPr>
          </a:p>
        </p:txBody>
      </p:sp>
      <p:sp>
        <p:nvSpPr>
          <p:cNvPr id="15" name="Freeform 8">
            <a:extLst>
              <a:ext uri="{FF2B5EF4-FFF2-40B4-BE49-F238E27FC236}">
                <a16:creationId xmlns:a16="http://schemas.microsoft.com/office/drawing/2014/main" id="{D7FAA86D-72C4-4A59-6DB5-EACE6B1A6D0B}"/>
              </a:ext>
            </a:extLst>
          </p:cNvPr>
          <p:cNvSpPr/>
          <p:nvPr/>
        </p:nvSpPr>
        <p:spPr>
          <a:xfrm>
            <a:off x="1571006" y="3935440"/>
            <a:ext cx="1357446" cy="738014"/>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Slide Number Placeholder 9">
            <a:extLst>
              <a:ext uri="{FF2B5EF4-FFF2-40B4-BE49-F238E27FC236}">
                <a16:creationId xmlns:a16="http://schemas.microsoft.com/office/drawing/2014/main" id="{A8DD2B3A-AB31-F6E8-B3CD-C8E99034D494}"/>
              </a:ext>
            </a:extLst>
          </p:cNvPr>
          <p:cNvSpPr>
            <a:spLocks noGrp="1"/>
          </p:cNvSpPr>
          <p:nvPr>
            <p:ph type="sldNum" sz="quarter" idx="12"/>
          </p:nvPr>
        </p:nvSpPr>
        <p:spPr/>
        <p:txBody>
          <a:bodyPr/>
          <a:lstStyle/>
          <a:p>
            <a:fld id="{B6F15528-21DE-4FAA-801E-634DDDAF4B2B}" type="slidenum">
              <a:rPr lang="en-US" smtClean="0"/>
              <a:pPr/>
              <a:t>11</a:t>
            </a:fld>
            <a:endParaRPr lang="en-US"/>
          </a:p>
        </p:txBody>
      </p:sp>
      <p:sp>
        <p:nvSpPr>
          <p:cNvPr id="7" name="TextBox 6">
            <a:extLst>
              <a:ext uri="{FF2B5EF4-FFF2-40B4-BE49-F238E27FC236}">
                <a16:creationId xmlns:a16="http://schemas.microsoft.com/office/drawing/2014/main" id="{D47A247F-8ECB-47B6-B199-F4EDE4B3ABF0}"/>
              </a:ext>
            </a:extLst>
          </p:cNvPr>
          <p:cNvSpPr txBox="1"/>
          <p:nvPr/>
        </p:nvSpPr>
        <p:spPr>
          <a:xfrm>
            <a:off x="3276600" y="2488693"/>
            <a:ext cx="13993115" cy="7005187"/>
          </a:xfrm>
          <a:prstGeom prst="rect">
            <a:avLst/>
          </a:prstGeom>
          <a:noFill/>
        </p:spPr>
        <p:txBody>
          <a:bodyPr wrap="square" rtlCol="0">
            <a:spAutoFit/>
          </a:bodyPr>
          <a:lstStyle/>
          <a:p>
            <a:pPr marL="342900" marR="0" lvl="0" indent="-342900">
              <a:lnSpc>
                <a:spcPct val="115000"/>
              </a:lnSpc>
              <a:buFont typeface="Symbol" panose="05050102010706020507" pitchFamily="18"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Strategic Leadership </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Board focuses on strategic issues</a:t>
            </a:r>
          </a:p>
          <a:p>
            <a:pPr marL="1257300" lvl="2" indent="-342900">
              <a:lnSpc>
                <a:spcPct val="115000"/>
              </a:lnSpc>
              <a:buFont typeface="Courier New" panose="02070309020205020404" pitchFamily="49" charset="0"/>
              <a:buChar char="o"/>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Mission, Vision, Values</a:t>
            </a:r>
          </a:p>
          <a:p>
            <a:pPr marL="1257300" lvl="2" indent="-342900">
              <a:lnSpc>
                <a:spcPct val="115000"/>
              </a:lnSpc>
              <a:buFont typeface="Courier New" panose="02070309020205020404" pitchFamily="49" charset="0"/>
              <a:buChar char="o"/>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Adaptive Strategic Priorities</a:t>
            </a:r>
          </a:p>
          <a:p>
            <a:pPr marL="1257300" lvl="2" indent="-342900">
              <a:lnSpc>
                <a:spcPct val="115000"/>
              </a:lnSpc>
              <a:buFont typeface="Courier New" panose="02070309020205020404" pitchFamily="49" charset="0"/>
              <a:buChar char="o"/>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Future Focused</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Operational details belong to the Executive Director</a:t>
            </a:r>
          </a:p>
          <a:p>
            <a:pPr marL="342900" marR="0" lvl="0" indent="-342900">
              <a:lnSpc>
                <a:spcPct val="115000"/>
              </a:lnSpc>
              <a:buFont typeface="Symbol" panose="05050102010706020507" pitchFamily="18"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Who Does What?</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Strategic Priorities:  Board or Staff?</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Strategic Priorities Goals:  Board or Staff?</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Operational Planning:  Board or Staff?</a:t>
            </a:r>
          </a:p>
          <a:p>
            <a:pPr marL="342900" marR="0" lvl="0" indent="-342900">
              <a:lnSpc>
                <a:spcPct val="115000"/>
              </a:lnSpc>
              <a:buFont typeface="Symbol" panose="05050102010706020507" pitchFamily="18"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By Concentrating on </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Ends</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and </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long-term goals</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the board provides strategic leadership!</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Red Card/Green Card</a:t>
            </a:r>
          </a:p>
          <a:p>
            <a:pPr marL="800100" lvl="1" indent="-342900">
              <a:lnSpc>
                <a:spcPct val="115000"/>
              </a:lnSpc>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Multi-voting</a:t>
            </a:r>
          </a:p>
          <a:p>
            <a:pPr marL="800100" lvl="1" indent="-342900">
              <a:lnSpc>
                <a:spcPct val="115000"/>
              </a:lnSpc>
              <a:spcAft>
                <a:spcPts val="800"/>
              </a:spcAft>
              <a:buFont typeface="Wingdings" panose="05000000000000000000" pitchFamily="2" charset="2"/>
              <a:buChar char=""/>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The Dutch Auction</a:t>
            </a:r>
          </a:p>
        </p:txBody>
      </p:sp>
    </p:spTree>
    <p:extLst>
      <p:ext uri="{BB962C8B-B14F-4D97-AF65-F5344CB8AC3E}">
        <p14:creationId xmlns:p14="http://schemas.microsoft.com/office/powerpoint/2010/main" val="215625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1A66E-40A0-E566-B37D-3B9CB7485E0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5685A72-5F64-F480-2E12-85FED2FECA36}"/>
              </a:ext>
            </a:extLst>
          </p:cNvPr>
          <p:cNvGrpSpPr/>
          <p:nvPr/>
        </p:nvGrpSpPr>
        <p:grpSpPr>
          <a:xfrm>
            <a:off x="17726915" y="7063676"/>
            <a:ext cx="561085" cy="2719534"/>
            <a:chOff x="0" y="0"/>
            <a:chExt cx="293277" cy="1421492"/>
          </a:xfrm>
        </p:grpSpPr>
        <p:sp>
          <p:nvSpPr>
            <p:cNvPr id="3" name="Freeform 3">
              <a:extLst>
                <a:ext uri="{FF2B5EF4-FFF2-40B4-BE49-F238E27FC236}">
                  <a16:creationId xmlns:a16="http://schemas.microsoft.com/office/drawing/2014/main" id="{CA1CB9F8-3E02-1B1E-E7B1-ABAB91692D12}"/>
                </a:ext>
              </a:extLst>
            </p:cNvPr>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4" name="Freeform 4">
            <a:extLst>
              <a:ext uri="{FF2B5EF4-FFF2-40B4-BE49-F238E27FC236}">
                <a16:creationId xmlns:a16="http://schemas.microsoft.com/office/drawing/2014/main" id="{F1E972C2-2C3A-61B7-89E8-599A22E599AC}"/>
              </a:ext>
            </a:extLst>
          </p:cNvPr>
          <p:cNvSpPr/>
          <p:nvPr/>
        </p:nvSpPr>
        <p:spPr>
          <a:xfrm>
            <a:off x="-8847145" y="5295900"/>
            <a:ext cx="18288000" cy="5715891"/>
          </a:xfrm>
          <a:custGeom>
            <a:avLst/>
            <a:gdLst/>
            <a:ahLst/>
            <a:cxnLst/>
            <a:rect l="l" t="t" r="r" b="b"/>
            <a:pathLst>
              <a:path w="18288000" h="5715891">
                <a:moveTo>
                  <a:pt x="0" y="0"/>
                </a:moveTo>
                <a:lnTo>
                  <a:pt x="18288000" y="0"/>
                </a:lnTo>
                <a:lnTo>
                  <a:pt x="18288000" y="5715890"/>
                </a:lnTo>
                <a:lnTo>
                  <a:pt x="0" y="5715890"/>
                </a:lnTo>
                <a:lnTo>
                  <a:pt x="0" y="0"/>
                </a:lnTo>
                <a:close/>
              </a:path>
            </a:pathLst>
          </a:custGeom>
          <a:blipFill>
            <a:blip r:embed="rId2">
              <a:alphaModFix amt="20999"/>
            </a:blip>
            <a:stretch>
              <a:fillRect r="-132882" b="-124019"/>
            </a:stretch>
          </a:blipFill>
        </p:spPr>
        <p:txBody>
          <a:bodyPr/>
          <a:lstStyle/>
          <a:p>
            <a:endParaRPr lang="en-US"/>
          </a:p>
        </p:txBody>
      </p:sp>
      <p:grpSp>
        <p:nvGrpSpPr>
          <p:cNvPr id="5" name="Group 5">
            <a:extLst>
              <a:ext uri="{FF2B5EF4-FFF2-40B4-BE49-F238E27FC236}">
                <a16:creationId xmlns:a16="http://schemas.microsoft.com/office/drawing/2014/main" id="{7C4E4052-0874-3B9B-94C5-E9ECF836D1C1}"/>
              </a:ext>
            </a:extLst>
          </p:cNvPr>
          <p:cNvGrpSpPr/>
          <p:nvPr/>
        </p:nvGrpSpPr>
        <p:grpSpPr>
          <a:xfrm>
            <a:off x="-1" y="163926"/>
            <a:ext cx="17475800" cy="2129918"/>
            <a:chOff x="0" y="0"/>
            <a:chExt cx="54557702" cy="7912112"/>
          </a:xfrm>
        </p:grpSpPr>
        <p:sp>
          <p:nvSpPr>
            <p:cNvPr id="6" name="Freeform 6">
              <a:extLst>
                <a:ext uri="{FF2B5EF4-FFF2-40B4-BE49-F238E27FC236}">
                  <a16:creationId xmlns:a16="http://schemas.microsoft.com/office/drawing/2014/main" id="{DFD124F6-C2EF-A55E-3BC2-8C31ADCA9E3A}"/>
                </a:ext>
              </a:extLst>
            </p:cNvPr>
            <p:cNvSpPr/>
            <p:nvPr/>
          </p:nvSpPr>
          <p:spPr>
            <a:xfrm>
              <a:off x="0" y="0"/>
              <a:ext cx="54557699" cy="7912112"/>
            </a:xfrm>
            <a:custGeom>
              <a:avLst/>
              <a:gdLst/>
              <a:ahLst/>
              <a:cxnLst/>
              <a:rect l="l" t="t" r="r" b="b"/>
              <a:pathLst>
                <a:path w="54557699" h="7912112">
                  <a:moveTo>
                    <a:pt x="0" y="0"/>
                  </a:moveTo>
                  <a:lnTo>
                    <a:pt x="54557699" y="0"/>
                  </a:lnTo>
                  <a:lnTo>
                    <a:pt x="54557699" y="7912112"/>
                  </a:lnTo>
                  <a:lnTo>
                    <a:pt x="0" y="7912112"/>
                  </a:lnTo>
                  <a:close/>
                </a:path>
              </a:pathLst>
            </a:custGeom>
            <a:solidFill>
              <a:srgbClr val="92D11C"/>
            </a:solidFill>
          </p:spPr>
          <p:txBody>
            <a:bodyPr/>
            <a:lstStyle/>
            <a:p>
              <a:endParaRPr lang="en-US"/>
            </a:p>
          </p:txBody>
        </p:sp>
      </p:grpSp>
      <p:sp>
        <p:nvSpPr>
          <p:cNvPr id="9" name="TextBox 9">
            <a:extLst>
              <a:ext uri="{FF2B5EF4-FFF2-40B4-BE49-F238E27FC236}">
                <a16:creationId xmlns:a16="http://schemas.microsoft.com/office/drawing/2014/main" id="{E550C50C-CC2C-4A57-104A-9B51F0215D2B}"/>
              </a:ext>
            </a:extLst>
          </p:cNvPr>
          <p:cNvSpPr txBox="1"/>
          <p:nvPr/>
        </p:nvSpPr>
        <p:spPr>
          <a:xfrm>
            <a:off x="812201" y="358775"/>
            <a:ext cx="15962547" cy="842538"/>
          </a:xfrm>
          <a:prstGeom prst="rect">
            <a:avLst/>
          </a:prstGeom>
        </p:spPr>
        <p:txBody>
          <a:bodyPr wrap="square" lIns="0" tIns="0" rIns="0" bIns="0" rtlCol="0" anchor="t">
            <a:spAutoFit/>
          </a:bodyPr>
          <a:lstStyle/>
          <a:p>
            <a:pPr algn="ctr">
              <a:lnSpc>
                <a:spcPts val="7040"/>
              </a:lnSpc>
            </a:pPr>
            <a:r>
              <a:rPr lang="en-US" sz="5500" b="1" dirty="0">
                <a:solidFill>
                  <a:srgbClr val="0F5076"/>
                </a:solidFill>
                <a:latin typeface="Gotham" pitchFamily="2" charset="0"/>
                <a:ea typeface="Montserrat Ultra-Bold"/>
                <a:cs typeface="Gotham" pitchFamily="2" charset="0"/>
                <a:sym typeface="Montserrat Ultra-Bold"/>
              </a:rPr>
              <a:t>Transparency and Trust are Established</a:t>
            </a:r>
          </a:p>
        </p:txBody>
      </p:sp>
      <p:sp>
        <p:nvSpPr>
          <p:cNvPr id="15" name="Freeform 8">
            <a:extLst>
              <a:ext uri="{FF2B5EF4-FFF2-40B4-BE49-F238E27FC236}">
                <a16:creationId xmlns:a16="http://schemas.microsoft.com/office/drawing/2014/main" id="{4825ECBF-A379-D347-5F02-6C6BF11A63BC}"/>
              </a:ext>
            </a:extLst>
          </p:cNvPr>
          <p:cNvSpPr/>
          <p:nvPr/>
        </p:nvSpPr>
        <p:spPr>
          <a:xfrm>
            <a:off x="1571006" y="3935440"/>
            <a:ext cx="1357446" cy="738014"/>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Slide Number Placeholder 9">
            <a:extLst>
              <a:ext uri="{FF2B5EF4-FFF2-40B4-BE49-F238E27FC236}">
                <a16:creationId xmlns:a16="http://schemas.microsoft.com/office/drawing/2014/main" id="{B2C490C4-6EB9-844B-DAD9-AD1CBB7D7D54}"/>
              </a:ext>
            </a:extLst>
          </p:cNvPr>
          <p:cNvSpPr>
            <a:spLocks noGrp="1"/>
          </p:cNvSpPr>
          <p:nvPr>
            <p:ph type="sldNum" sz="quarter" idx="12"/>
          </p:nvPr>
        </p:nvSpPr>
        <p:spPr/>
        <p:txBody>
          <a:bodyPr/>
          <a:lstStyle/>
          <a:p>
            <a:fld id="{B6F15528-21DE-4FAA-801E-634DDDAF4B2B}" type="slidenum">
              <a:rPr lang="en-US" smtClean="0"/>
              <a:pPr/>
              <a:t>12</a:t>
            </a:fld>
            <a:endParaRPr lang="en-US"/>
          </a:p>
        </p:txBody>
      </p:sp>
      <p:sp>
        <p:nvSpPr>
          <p:cNvPr id="7" name="TextBox 6">
            <a:extLst>
              <a:ext uri="{FF2B5EF4-FFF2-40B4-BE49-F238E27FC236}">
                <a16:creationId xmlns:a16="http://schemas.microsoft.com/office/drawing/2014/main" id="{A9B16DD5-EEBE-5B4E-E4A4-3586F78A1019}"/>
              </a:ext>
            </a:extLst>
          </p:cNvPr>
          <p:cNvSpPr txBox="1"/>
          <p:nvPr/>
        </p:nvSpPr>
        <p:spPr>
          <a:xfrm>
            <a:off x="3276601" y="2488693"/>
            <a:ext cx="12573000" cy="6753837"/>
          </a:xfrm>
          <a:prstGeom prst="rect">
            <a:avLst/>
          </a:prstGeom>
          <a:noFill/>
        </p:spPr>
        <p:txBody>
          <a:bodyPr wrap="square" rtlCol="0">
            <a:spAutoFit/>
          </a:bodyPr>
          <a:lstStyle/>
          <a:p>
            <a:pPr marL="342900" marR="0" lvl="0" indent="-342900">
              <a:lnSpc>
                <a:spcPct val="115000"/>
              </a:lnSpc>
              <a:buFont typeface="Symbol" panose="05050102010706020507" pitchFamily="18" charset="2"/>
              <a:buChar char=""/>
            </a:pP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endParaRPr lang="en-US" sz="2800" kern="100" dirty="0">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Policy Governance Emphasizes Transparency</a:t>
            </a:r>
          </a:p>
          <a:p>
            <a:pPr marL="800100" lvl="1" indent="-342900">
              <a:lnSpc>
                <a:spcPct val="115000"/>
              </a:lnSpc>
              <a:buFont typeface="Wingdings" panose="05000000000000000000" pitchFamily="2"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 Board defines expectations</a:t>
            </a:r>
          </a:p>
          <a:p>
            <a:pPr marL="800100" lvl="1" indent="-342900">
              <a:lnSpc>
                <a:spcPct val="115000"/>
              </a:lnSpc>
              <a:buFont typeface="Wingdings" panose="05000000000000000000" pitchFamily="2"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 Board demands relevant performance information (Monitoring Reports)</a:t>
            </a:r>
          </a:p>
          <a:p>
            <a:pPr marL="800100" lvl="1" indent="-342900">
              <a:lnSpc>
                <a:spcPct val="115000"/>
              </a:lnSpc>
              <a:buFont typeface="Wingdings" panose="05000000000000000000" pitchFamily="2" charset="2"/>
              <a:buChar char=""/>
            </a:pPr>
            <a:endParaRPr lang="en-US" sz="3200" kern="100" dirty="0">
              <a:latin typeface="Aptos" panose="020B0004020202020204" pitchFamily="34" charset="0"/>
              <a:ea typeface="Aptos" panose="020B0004020202020204" pitchFamily="34" charset="0"/>
              <a:cs typeface="Times New Roman" panose="02020603050405020304" pitchFamily="18" charset="0"/>
            </a:endParaRPr>
          </a:p>
          <a:p>
            <a:pPr marL="800100" lvl="1" indent="-342900">
              <a:lnSpc>
                <a:spcPct val="115000"/>
              </a:lnSpc>
              <a:buFont typeface="Wingdings" panose="05000000000000000000" pitchFamily="2" charset="2"/>
              <a:buChar char=""/>
            </a:pP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Stakeholders trust:</a:t>
            </a:r>
          </a:p>
          <a:p>
            <a:pPr marL="800100" lvl="1" indent="-342900">
              <a:lnSpc>
                <a:spcPct val="115000"/>
              </a:lnSpc>
              <a:buFont typeface="Wingdings" panose="05000000000000000000" pitchFamily="2"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Organizations that adhere to clear policies</a:t>
            </a:r>
          </a:p>
          <a:p>
            <a:pPr marL="800100" lvl="1" indent="-342900">
              <a:lnSpc>
                <a:spcPct val="115000"/>
              </a:lnSpc>
              <a:spcAft>
                <a:spcPts val="800"/>
              </a:spcAft>
              <a:buFont typeface="Wingdings" panose="05000000000000000000" pitchFamily="2"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Organizations that have ethical standards</a:t>
            </a:r>
          </a:p>
          <a:p>
            <a:pPr marL="800100" lvl="1" indent="-342900">
              <a:lnSpc>
                <a:spcPct val="115000"/>
              </a:lnSpc>
              <a:spcAft>
                <a:spcPts val="800"/>
              </a:spcAft>
              <a:buFont typeface="Wingdings" panose="05000000000000000000" pitchFamily="2" charset="2"/>
              <a:buChar char=""/>
            </a:pP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83011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501DF-21D2-0188-B45E-C05E258ED44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B276B80-01FD-EB20-7935-1FA255287429}"/>
              </a:ext>
            </a:extLst>
          </p:cNvPr>
          <p:cNvGrpSpPr/>
          <p:nvPr/>
        </p:nvGrpSpPr>
        <p:grpSpPr>
          <a:xfrm>
            <a:off x="17726915" y="7063676"/>
            <a:ext cx="561085" cy="2719534"/>
            <a:chOff x="0" y="0"/>
            <a:chExt cx="293277" cy="1421492"/>
          </a:xfrm>
        </p:grpSpPr>
        <p:sp>
          <p:nvSpPr>
            <p:cNvPr id="3" name="Freeform 3">
              <a:extLst>
                <a:ext uri="{FF2B5EF4-FFF2-40B4-BE49-F238E27FC236}">
                  <a16:creationId xmlns:a16="http://schemas.microsoft.com/office/drawing/2014/main" id="{4A0FB8F5-586A-77E1-375C-BA8F2DADE0B8}"/>
                </a:ext>
              </a:extLst>
            </p:cNvPr>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4" name="Freeform 4">
            <a:extLst>
              <a:ext uri="{FF2B5EF4-FFF2-40B4-BE49-F238E27FC236}">
                <a16:creationId xmlns:a16="http://schemas.microsoft.com/office/drawing/2014/main" id="{EFDB1D69-1853-77BD-BF80-D94E6C50DD7F}"/>
              </a:ext>
            </a:extLst>
          </p:cNvPr>
          <p:cNvSpPr/>
          <p:nvPr/>
        </p:nvSpPr>
        <p:spPr>
          <a:xfrm>
            <a:off x="-8847145" y="5295900"/>
            <a:ext cx="18288000" cy="5715891"/>
          </a:xfrm>
          <a:custGeom>
            <a:avLst/>
            <a:gdLst/>
            <a:ahLst/>
            <a:cxnLst/>
            <a:rect l="l" t="t" r="r" b="b"/>
            <a:pathLst>
              <a:path w="18288000" h="5715891">
                <a:moveTo>
                  <a:pt x="0" y="0"/>
                </a:moveTo>
                <a:lnTo>
                  <a:pt x="18288000" y="0"/>
                </a:lnTo>
                <a:lnTo>
                  <a:pt x="18288000" y="5715890"/>
                </a:lnTo>
                <a:lnTo>
                  <a:pt x="0" y="5715890"/>
                </a:lnTo>
                <a:lnTo>
                  <a:pt x="0" y="0"/>
                </a:lnTo>
                <a:close/>
              </a:path>
            </a:pathLst>
          </a:custGeom>
          <a:blipFill>
            <a:blip r:embed="rId2">
              <a:alphaModFix amt="20999"/>
            </a:blip>
            <a:stretch>
              <a:fillRect r="-132882" b="-124019"/>
            </a:stretch>
          </a:blipFill>
        </p:spPr>
        <p:txBody>
          <a:bodyPr/>
          <a:lstStyle/>
          <a:p>
            <a:endParaRPr lang="en-US"/>
          </a:p>
        </p:txBody>
      </p:sp>
      <p:grpSp>
        <p:nvGrpSpPr>
          <p:cNvPr id="5" name="Group 5">
            <a:extLst>
              <a:ext uri="{FF2B5EF4-FFF2-40B4-BE49-F238E27FC236}">
                <a16:creationId xmlns:a16="http://schemas.microsoft.com/office/drawing/2014/main" id="{2C88AA45-B8CC-7D32-75A1-EF17832CBA3B}"/>
              </a:ext>
            </a:extLst>
          </p:cNvPr>
          <p:cNvGrpSpPr/>
          <p:nvPr/>
        </p:nvGrpSpPr>
        <p:grpSpPr>
          <a:xfrm>
            <a:off x="-1" y="163926"/>
            <a:ext cx="17475800" cy="2129918"/>
            <a:chOff x="0" y="0"/>
            <a:chExt cx="54557702" cy="7912112"/>
          </a:xfrm>
        </p:grpSpPr>
        <p:sp>
          <p:nvSpPr>
            <p:cNvPr id="6" name="Freeform 6">
              <a:extLst>
                <a:ext uri="{FF2B5EF4-FFF2-40B4-BE49-F238E27FC236}">
                  <a16:creationId xmlns:a16="http://schemas.microsoft.com/office/drawing/2014/main" id="{6AAFBE31-004B-F8BA-B7A6-DF291EDD91E8}"/>
                </a:ext>
              </a:extLst>
            </p:cNvPr>
            <p:cNvSpPr/>
            <p:nvPr/>
          </p:nvSpPr>
          <p:spPr>
            <a:xfrm>
              <a:off x="0" y="0"/>
              <a:ext cx="54557699" cy="7912112"/>
            </a:xfrm>
            <a:custGeom>
              <a:avLst/>
              <a:gdLst/>
              <a:ahLst/>
              <a:cxnLst/>
              <a:rect l="l" t="t" r="r" b="b"/>
              <a:pathLst>
                <a:path w="54557699" h="7912112">
                  <a:moveTo>
                    <a:pt x="0" y="0"/>
                  </a:moveTo>
                  <a:lnTo>
                    <a:pt x="54557699" y="0"/>
                  </a:lnTo>
                  <a:lnTo>
                    <a:pt x="54557699" y="7912112"/>
                  </a:lnTo>
                  <a:lnTo>
                    <a:pt x="0" y="7912112"/>
                  </a:lnTo>
                  <a:close/>
                </a:path>
              </a:pathLst>
            </a:custGeom>
            <a:solidFill>
              <a:srgbClr val="92D11C"/>
            </a:solidFill>
          </p:spPr>
          <p:txBody>
            <a:bodyPr/>
            <a:lstStyle/>
            <a:p>
              <a:endParaRPr lang="en-US"/>
            </a:p>
          </p:txBody>
        </p:sp>
      </p:grpSp>
      <p:sp>
        <p:nvSpPr>
          <p:cNvPr id="9" name="TextBox 9">
            <a:extLst>
              <a:ext uri="{FF2B5EF4-FFF2-40B4-BE49-F238E27FC236}">
                <a16:creationId xmlns:a16="http://schemas.microsoft.com/office/drawing/2014/main" id="{92F440F8-EA2F-ADA6-9DD0-9D394541B5A1}"/>
              </a:ext>
            </a:extLst>
          </p:cNvPr>
          <p:cNvSpPr txBox="1"/>
          <p:nvPr/>
        </p:nvSpPr>
        <p:spPr>
          <a:xfrm>
            <a:off x="812201" y="358775"/>
            <a:ext cx="15962547" cy="1740220"/>
          </a:xfrm>
          <a:prstGeom prst="rect">
            <a:avLst/>
          </a:prstGeom>
        </p:spPr>
        <p:txBody>
          <a:bodyPr wrap="square" lIns="0" tIns="0" rIns="0" bIns="0" rtlCol="0" anchor="t">
            <a:spAutoFit/>
          </a:bodyPr>
          <a:lstStyle/>
          <a:p>
            <a:pPr algn="ctr">
              <a:lnSpc>
                <a:spcPts val="7040"/>
              </a:lnSpc>
            </a:pPr>
            <a:r>
              <a:rPr lang="en-US" sz="5500" b="1" dirty="0">
                <a:solidFill>
                  <a:srgbClr val="0F5076"/>
                </a:solidFill>
                <a:latin typeface="Gotham" pitchFamily="2" charset="0"/>
                <a:ea typeface="Montserrat Ultra-Bold"/>
                <a:cs typeface="Gotham" pitchFamily="2" charset="0"/>
                <a:sym typeface="Montserrat Ultra-Bold"/>
              </a:rPr>
              <a:t> Evaluation and Accountability are closely monitored</a:t>
            </a:r>
          </a:p>
        </p:txBody>
      </p:sp>
      <p:sp>
        <p:nvSpPr>
          <p:cNvPr id="15" name="Freeform 8">
            <a:extLst>
              <a:ext uri="{FF2B5EF4-FFF2-40B4-BE49-F238E27FC236}">
                <a16:creationId xmlns:a16="http://schemas.microsoft.com/office/drawing/2014/main" id="{42631C12-254F-1E6B-5FE9-129E6F8A6BB9}"/>
              </a:ext>
            </a:extLst>
          </p:cNvPr>
          <p:cNvSpPr/>
          <p:nvPr/>
        </p:nvSpPr>
        <p:spPr>
          <a:xfrm>
            <a:off x="1571006" y="3935440"/>
            <a:ext cx="1357446" cy="738014"/>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Slide Number Placeholder 9">
            <a:extLst>
              <a:ext uri="{FF2B5EF4-FFF2-40B4-BE49-F238E27FC236}">
                <a16:creationId xmlns:a16="http://schemas.microsoft.com/office/drawing/2014/main" id="{DBC68C2E-EAF5-0BDC-6E7D-EBBE2889A7AE}"/>
              </a:ext>
            </a:extLst>
          </p:cNvPr>
          <p:cNvSpPr>
            <a:spLocks noGrp="1"/>
          </p:cNvSpPr>
          <p:nvPr>
            <p:ph type="sldNum" sz="quarter" idx="12"/>
          </p:nvPr>
        </p:nvSpPr>
        <p:spPr/>
        <p:txBody>
          <a:bodyPr/>
          <a:lstStyle/>
          <a:p>
            <a:fld id="{B6F15528-21DE-4FAA-801E-634DDDAF4B2B}" type="slidenum">
              <a:rPr lang="en-US" smtClean="0"/>
              <a:pPr/>
              <a:t>13</a:t>
            </a:fld>
            <a:endParaRPr lang="en-US"/>
          </a:p>
        </p:txBody>
      </p:sp>
      <p:sp>
        <p:nvSpPr>
          <p:cNvPr id="7" name="TextBox 6">
            <a:extLst>
              <a:ext uri="{FF2B5EF4-FFF2-40B4-BE49-F238E27FC236}">
                <a16:creationId xmlns:a16="http://schemas.microsoft.com/office/drawing/2014/main" id="{C6099F74-5A68-6A3F-B118-10AAEFEFC4DB}"/>
              </a:ext>
            </a:extLst>
          </p:cNvPr>
          <p:cNvSpPr txBox="1"/>
          <p:nvPr/>
        </p:nvSpPr>
        <p:spPr>
          <a:xfrm>
            <a:off x="3276601" y="2488693"/>
            <a:ext cx="12573000" cy="6895414"/>
          </a:xfrm>
          <a:prstGeom prst="rect">
            <a:avLst/>
          </a:prstGeom>
          <a:noFill/>
        </p:spPr>
        <p:txBody>
          <a:bodyPr wrap="square" rtlCol="0">
            <a:spAutoFit/>
          </a:bodyPr>
          <a:lstStyle/>
          <a:p>
            <a:pPr marL="342900" marR="0" lvl="0" indent="-342900">
              <a:lnSpc>
                <a:spcPct val="115000"/>
              </a:lnSpc>
              <a:buFont typeface="Symbol" panose="05050102010706020507" pitchFamily="18"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 Board Evaluates…</a:t>
            </a:r>
          </a:p>
          <a:p>
            <a:pPr marL="800100" lvl="1" indent="-342900">
              <a:lnSpc>
                <a:spcPct val="115000"/>
              </a:lnSpc>
              <a:buFont typeface="Wingdings" panose="05000000000000000000" pitchFamily="2"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…performance based on pre-stated expectations.</a:t>
            </a:r>
          </a:p>
          <a:p>
            <a:pPr marL="800100" lvl="1" indent="-342900">
              <a:lnSpc>
                <a:spcPct val="115000"/>
              </a:lnSpc>
              <a:buFont typeface="Wingdings" panose="05000000000000000000" pitchFamily="2"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…themselves.</a:t>
            </a:r>
          </a:p>
          <a:p>
            <a:pPr lvl="1">
              <a:lnSpc>
                <a:spcPct val="115000"/>
              </a:lnSpc>
            </a:pP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lvl="1">
              <a:lnSpc>
                <a:spcPct val="115000"/>
              </a:lnSpc>
            </a:pP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 Question is Simple:</a:t>
            </a:r>
          </a:p>
          <a:p>
            <a:pPr marL="1371600" marR="0">
              <a:lnSpc>
                <a:spcPct val="115000"/>
              </a:lnSpc>
              <a:buNone/>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“Have our expectations been met?”</a:t>
            </a:r>
          </a:p>
          <a:p>
            <a:pPr marL="1371600" marR="0">
              <a:lnSpc>
                <a:spcPct val="115000"/>
              </a:lnSpc>
              <a:buNone/>
            </a:pP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1371600" marR="0">
              <a:lnSpc>
                <a:spcPct val="115000"/>
              </a:lnSpc>
              <a:buNone/>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marR="0" lvl="0" indent="-342900">
              <a:lnSpc>
                <a:spcPct val="115000"/>
              </a:lnSpc>
              <a:buFont typeface="Symbol" panose="05050102010706020507" pitchFamily="18" charset="2"/>
              <a:buChar char=""/>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Rigorous Evaluation…</a:t>
            </a:r>
          </a:p>
          <a:p>
            <a:pPr marL="1371600" marR="0">
              <a:lnSpc>
                <a:spcPct val="115000"/>
              </a:lnSpc>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…ensures alignment with your mission’s mission</a:t>
            </a:r>
          </a:p>
          <a:p>
            <a:pPr marL="800100" lvl="1" indent="-342900">
              <a:lnSpc>
                <a:spcPct val="115000"/>
              </a:lnSpc>
              <a:spcAft>
                <a:spcPts val="800"/>
              </a:spcAft>
              <a:buFont typeface="Wingdings" panose="05000000000000000000" pitchFamily="2" charset="2"/>
              <a:buChar char=""/>
            </a:pP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23140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3991152"/>
            <a:ext cx="18288000" cy="6295848"/>
            <a:chOff x="0" y="0"/>
            <a:chExt cx="9537267" cy="3283311"/>
          </a:xfrm>
        </p:grpSpPr>
        <p:sp>
          <p:nvSpPr>
            <p:cNvPr id="3" name="Freeform 3"/>
            <p:cNvSpPr/>
            <p:nvPr/>
          </p:nvSpPr>
          <p:spPr>
            <a:xfrm>
              <a:off x="0" y="0"/>
              <a:ext cx="9537267" cy="3283311"/>
            </a:xfrm>
            <a:custGeom>
              <a:avLst/>
              <a:gdLst/>
              <a:ahLst/>
              <a:cxnLst/>
              <a:rect l="l" t="t" r="r" b="b"/>
              <a:pathLst>
                <a:path w="9537267" h="3283311">
                  <a:moveTo>
                    <a:pt x="0" y="0"/>
                  </a:moveTo>
                  <a:lnTo>
                    <a:pt x="9537267" y="0"/>
                  </a:lnTo>
                  <a:lnTo>
                    <a:pt x="9537267" y="3283311"/>
                  </a:lnTo>
                  <a:lnTo>
                    <a:pt x="0" y="3283311"/>
                  </a:lnTo>
                  <a:close/>
                </a:path>
              </a:pathLst>
            </a:custGeom>
            <a:solidFill>
              <a:srgbClr val="D9D9D9"/>
            </a:solidFill>
          </p:spPr>
          <p:txBody>
            <a:bodyPr/>
            <a:lstStyle/>
            <a:p>
              <a:endParaRPr lang="en-US"/>
            </a:p>
          </p:txBody>
        </p:sp>
      </p:grpSp>
      <p:grpSp>
        <p:nvGrpSpPr>
          <p:cNvPr id="4" name="Group 4"/>
          <p:cNvGrpSpPr/>
          <p:nvPr/>
        </p:nvGrpSpPr>
        <p:grpSpPr>
          <a:xfrm>
            <a:off x="17835213" y="7063676"/>
            <a:ext cx="452787" cy="2194624"/>
            <a:chOff x="0" y="0"/>
            <a:chExt cx="293277" cy="1421492"/>
          </a:xfrm>
        </p:grpSpPr>
        <p:sp>
          <p:nvSpPr>
            <p:cNvPr id="5" name="Freeform 5"/>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6" name="TextBox 6"/>
          <p:cNvSpPr txBox="1"/>
          <p:nvPr/>
        </p:nvSpPr>
        <p:spPr>
          <a:xfrm>
            <a:off x="2907604" y="4590746"/>
            <a:ext cx="12472792" cy="6105646"/>
          </a:xfrm>
          <a:prstGeom prst="rect">
            <a:avLst/>
          </a:prstGeom>
        </p:spPr>
        <p:txBody>
          <a:bodyPr lIns="0" tIns="0" rIns="0" bIns="0" rtlCol="0" anchor="t">
            <a:spAutoFit/>
          </a:bodyPr>
          <a:lstStyle/>
          <a:p>
            <a:pPr marL="929641" lvl="1" indent="-464821">
              <a:lnSpc>
                <a:spcPts val="6028"/>
              </a:lnSpc>
              <a:buFont typeface="Arial"/>
              <a:buChar char="•"/>
            </a:pPr>
            <a:r>
              <a:rPr lang="en-US" sz="4305" b="1" dirty="0">
                <a:solidFill>
                  <a:srgbClr val="0F5076"/>
                </a:solidFill>
                <a:latin typeface="Open Sans 1 Bold"/>
                <a:ea typeface="Open Sans 1 Bold"/>
                <a:cs typeface="Open Sans 1 Bold"/>
                <a:sym typeface="Open Sans 1 Bold"/>
              </a:rPr>
              <a:t>Candace Gregory</a:t>
            </a:r>
          </a:p>
          <a:p>
            <a:pPr marL="1386841" lvl="2" indent="-464821">
              <a:lnSpc>
                <a:spcPts val="6028"/>
              </a:lnSpc>
              <a:buFont typeface="Arial"/>
              <a:buChar char="•"/>
            </a:pPr>
            <a:r>
              <a:rPr lang="en-US" sz="4305" b="1" dirty="0">
                <a:solidFill>
                  <a:srgbClr val="0F5076"/>
                </a:solidFill>
                <a:latin typeface="Open Sans 1 Bold"/>
                <a:ea typeface="Open Sans 1 Bold"/>
                <a:cs typeface="Open Sans 1 Bold"/>
                <a:sym typeface="Open Sans 1 Bold"/>
              </a:rPr>
              <a:t>Open Door Mission, Omaha</a:t>
            </a:r>
          </a:p>
          <a:p>
            <a:pPr marL="929641" lvl="1" indent="-464821" algn="l">
              <a:lnSpc>
                <a:spcPts val="6028"/>
              </a:lnSpc>
              <a:buFont typeface="Arial"/>
              <a:buChar char="•"/>
            </a:pPr>
            <a:r>
              <a:rPr lang="en-US" sz="4305" b="1" dirty="0">
                <a:solidFill>
                  <a:srgbClr val="0F5076"/>
                </a:solidFill>
                <a:latin typeface="Open Sans 1 Bold"/>
                <a:ea typeface="Open Sans 1 Bold"/>
                <a:cs typeface="Open Sans 1 Bold"/>
                <a:sym typeface="Open Sans 1 Bold"/>
              </a:rPr>
              <a:t>Jerrel Gilliam</a:t>
            </a:r>
          </a:p>
          <a:p>
            <a:pPr marL="1386841" lvl="2" indent="-464821">
              <a:lnSpc>
                <a:spcPts val="6028"/>
              </a:lnSpc>
              <a:buFont typeface="Arial"/>
              <a:buChar char="•"/>
            </a:pPr>
            <a:r>
              <a:rPr lang="en-US" sz="4305" b="1" dirty="0">
                <a:solidFill>
                  <a:srgbClr val="0F5076"/>
                </a:solidFill>
                <a:latin typeface="Open Sans 1 Bold"/>
                <a:ea typeface="Open Sans 1 Bold"/>
                <a:cs typeface="Open Sans 1 Bold"/>
                <a:sym typeface="Open Sans 1 Bold"/>
              </a:rPr>
              <a:t>Light of Life Mission, Pittsburgh</a:t>
            </a:r>
          </a:p>
          <a:p>
            <a:pPr marL="929641" lvl="1" indent="-464821">
              <a:lnSpc>
                <a:spcPts val="6028"/>
              </a:lnSpc>
              <a:buFont typeface="Arial"/>
              <a:buChar char="•"/>
            </a:pPr>
            <a:r>
              <a:rPr lang="en-US" sz="4305" b="1" dirty="0">
                <a:solidFill>
                  <a:srgbClr val="0F5076"/>
                </a:solidFill>
                <a:latin typeface="Open Sans 1 Bold"/>
                <a:ea typeface="Open Sans 1 Bold"/>
                <a:cs typeface="Open Sans 1 Bold"/>
                <a:sym typeface="Open Sans 1 Bold"/>
              </a:rPr>
              <a:t>Kim Cook</a:t>
            </a:r>
          </a:p>
          <a:p>
            <a:pPr marL="1386841" lvl="2" indent="-464821">
              <a:lnSpc>
                <a:spcPts val="6028"/>
              </a:lnSpc>
              <a:buFont typeface="Arial"/>
              <a:buChar char="•"/>
            </a:pPr>
            <a:r>
              <a:rPr lang="en-US" sz="4305" b="1" dirty="0">
                <a:solidFill>
                  <a:srgbClr val="0F5076"/>
                </a:solidFill>
                <a:latin typeface="Open Sans 1 Bold"/>
                <a:ea typeface="Open Sans 1 Bold"/>
                <a:cs typeface="Open Sans 1 Bold"/>
                <a:sym typeface="Open Sans 1 Bold"/>
              </a:rPr>
              <a:t>Bread of Life Mission, Seattle</a:t>
            </a:r>
          </a:p>
          <a:p>
            <a:pPr marL="929641" lvl="1" indent="-464821">
              <a:lnSpc>
                <a:spcPts val="6028"/>
              </a:lnSpc>
              <a:buFont typeface="Arial"/>
              <a:buChar char="•"/>
            </a:pPr>
            <a:endParaRPr lang="en-US" sz="4305" b="1" dirty="0">
              <a:solidFill>
                <a:srgbClr val="0F5076"/>
              </a:solidFill>
              <a:latin typeface="Open Sans 1 Bold"/>
              <a:ea typeface="Open Sans 1 Bold"/>
              <a:cs typeface="Open Sans 1 Bold"/>
              <a:sym typeface="Open Sans 1 Bold"/>
            </a:endParaRPr>
          </a:p>
          <a:p>
            <a:pPr algn="l">
              <a:lnSpc>
                <a:spcPts val="6028"/>
              </a:lnSpc>
              <a:spcBef>
                <a:spcPct val="0"/>
              </a:spcBef>
            </a:pPr>
            <a:endParaRPr lang="en-US" sz="4305" b="1" dirty="0">
              <a:solidFill>
                <a:srgbClr val="0F5076"/>
              </a:solidFill>
              <a:latin typeface="Open Sans 1 Bold"/>
              <a:ea typeface="Open Sans 1 Bold"/>
              <a:cs typeface="Open Sans 1 Bold"/>
              <a:sym typeface="Open Sans 1 Bold"/>
            </a:endParaRPr>
          </a:p>
        </p:txBody>
      </p:sp>
      <p:grpSp>
        <p:nvGrpSpPr>
          <p:cNvPr id="7" name="Group 7"/>
          <p:cNvGrpSpPr/>
          <p:nvPr/>
        </p:nvGrpSpPr>
        <p:grpSpPr>
          <a:xfrm rot="-5400000">
            <a:off x="2294212" y="-3289374"/>
            <a:ext cx="1357304" cy="6578748"/>
            <a:chOff x="0" y="0"/>
            <a:chExt cx="293277" cy="1421492"/>
          </a:xfrm>
        </p:grpSpPr>
        <p:sp>
          <p:nvSpPr>
            <p:cNvPr id="8" name="Freeform 8"/>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9" name="TextBox 9"/>
          <p:cNvSpPr txBox="1"/>
          <p:nvPr/>
        </p:nvSpPr>
        <p:spPr>
          <a:xfrm>
            <a:off x="3044806" y="2080012"/>
            <a:ext cx="12198389" cy="1082861"/>
          </a:xfrm>
          <a:prstGeom prst="rect">
            <a:avLst/>
          </a:prstGeom>
        </p:spPr>
        <p:txBody>
          <a:bodyPr lIns="0" tIns="0" rIns="0" bIns="0" rtlCol="0" anchor="t">
            <a:spAutoFit/>
          </a:bodyPr>
          <a:lstStyle/>
          <a:p>
            <a:pPr algn="ctr">
              <a:lnSpc>
                <a:spcPts val="9036"/>
              </a:lnSpc>
            </a:pPr>
            <a:r>
              <a:rPr lang="en-US" sz="7059" b="1" dirty="0">
                <a:solidFill>
                  <a:srgbClr val="D08F2F"/>
                </a:solidFill>
                <a:latin typeface="Gotham" pitchFamily="2" charset="0"/>
                <a:ea typeface="Montserrat Ultra-Bold"/>
                <a:cs typeface="Gotham" pitchFamily="2" charset="0"/>
                <a:sym typeface="Montserrat Ultra-Bold"/>
              </a:rPr>
              <a:t>Our Panel</a:t>
            </a:r>
          </a:p>
        </p:txBody>
      </p:sp>
      <p:sp>
        <p:nvSpPr>
          <p:cNvPr id="11" name="Freeform 18">
            <a:extLst>
              <a:ext uri="{FF2B5EF4-FFF2-40B4-BE49-F238E27FC236}">
                <a16:creationId xmlns:a16="http://schemas.microsoft.com/office/drawing/2014/main" id="{DA8210AC-DB70-3D98-4BC5-709DEEC32708}"/>
              </a:ext>
            </a:extLst>
          </p:cNvPr>
          <p:cNvSpPr/>
          <p:nvPr/>
        </p:nvSpPr>
        <p:spPr>
          <a:xfrm>
            <a:off x="392572" y="8811106"/>
            <a:ext cx="2742327" cy="824491"/>
          </a:xfrm>
          <a:custGeom>
            <a:avLst/>
            <a:gdLst/>
            <a:ahLst/>
            <a:cxnLst/>
            <a:rect l="l" t="t" r="r" b="b"/>
            <a:pathLst>
              <a:path w="2742327" h="824491">
                <a:moveTo>
                  <a:pt x="0" y="0"/>
                </a:moveTo>
                <a:lnTo>
                  <a:pt x="2742327" y="0"/>
                </a:lnTo>
                <a:lnTo>
                  <a:pt x="2742327" y="824490"/>
                </a:lnTo>
                <a:lnTo>
                  <a:pt x="0" y="824490"/>
                </a:lnTo>
                <a:lnTo>
                  <a:pt x="0" y="0"/>
                </a:lnTo>
                <a:close/>
              </a:path>
            </a:pathLst>
          </a:custGeom>
          <a:blipFill>
            <a:blip r:embed="rId2"/>
            <a:stretch>
              <a:fillRect/>
            </a:stretch>
          </a:blipFill>
        </p:spPr>
        <p:txBody>
          <a:bodyPr/>
          <a:lstStyle/>
          <a:p>
            <a:endParaRPr lang="en-US"/>
          </a:p>
        </p:txBody>
      </p:sp>
      <p:sp>
        <p:nvSpPr>
          <p:cNvPr id="13" name="Slide Number Placeholder 12">
            <a:extLst>
              <a:ext uri="{FF2B5EF4-FFF2-40B4-BE49-F238E27FC236}">
                <a16:creationId xmlns:a16="http://schemas.microsoft.com/office/drawing/2014/main" id="{A1086A06-154D-A680-C772-5B69A7B4728F}"/>
              </a:ext>
            </a:extLst>
          </p:cNvPr>
          <p:cNvSpPr>
            <a:spLocks noGrp="1"/>
          </p:cNvSpPr>
          <p:nvPr>
            <p:ph type="sldNum" sz="quarter" idx="12"/>
          </p:nvPr>
        </p:nvSpPr>
        <p:spPr/>
        <p:txBody>
          <a:bodyPr/>
          <a:lstStyle/>
          <a:p>
            <a:fld id="{B6F15528-21DE-4FAA-801E-634DDDAF4B2B}" type="slidenum">
              <a:rPr lang="en-US" smtClean="0"/>
              <a:pPr/>
              <a:t>14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835213" y="7063676"/>
            <a:ext cx="452787" cy="2194624"/>
            <a:chOff x="0" y="0"/>
            <a:chExt cx="293277" cy="1421492"/>
          </a:xfrm>
        </p:grpSpPr>
        <p:sp>
          <p:nvSpPr>
            <p:cNvPr id="3" name="Freeform 3"/>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grpSp>
        <p:nvGrpSpPr>
          <p:cNvPr id="4" name="Group 4"/>
          <p:cNvGrpSpPr/>
          <p:nvPr/>
        </p:nvGrpSpPr>
        <p:grpSpPr>
          <a:xfrm>
            <a:off x="0" y="0"/>
            <a:ext cx="5297347" cy="10287000"/>
            <a:chOff x="0" y="0"/>
            <a:chExt cx="2762588" cy="5364713"/>
          </a:xfrm>
        </p:grpSpPr>
        <p:sp>
          <p:nvSpPr>
            <p:cNvPr id="5" name="Freeform 5"/>
            <p:cNvSpPr/>
            <p:nvPr/>
          </p:nvSpPr>
          <p:spPr>
            <a:xfrm>
              <a:off x="0" y="0"/>
              <a:ext cx="2762588" cy="5364713"/>
            </a:xfrm>
            <a:custGeom>
              <a:avLst/>
              <a:gdLst/>
              <a:ahLst/>
              <a:cxnLst/>
              <a:rect l="l" t="t" r="r" b="b"/>
              <a:pathLst>
                <a:path w="2762588" h="5364713">
                  <a:moveTo>
                    <a:pt x="0" y="0"/>
                  </a:moveTo>
                  <a:lnTo>
                    <a:pt x="2762588" y="0"/>
                  </a:lnTo>
                  <a:lnTo>
                    <a:pt x="2762588" y="5364713"/>
                  </a:lnTo>
                  <a:lnTo>
                    <a:pt x="0" y="5364713"/>
                  </a:lnTo>
                  <a:close/>
                </a:path>
              </a:pathLst>
            </a:custGeom>
            <a:solidFill>
              <a:srgbClr val="92D11C"/>
            </a:solidFill>
          </p:spPr>
          <p:txBody>
            <a:bodyPr/>
            <a:lstStyle/>
            <a:p>
              <a:endParaRPr lang="en-US"/>
            </a:p>
          </p:txBody>
        </p:sp>
      </p:grpSp>
      <p:grpSp>
        <p:nvGrpSpPr>
          <p:cNvPr id="6" name="Group 6"/>
          <p:cNvGrpSpPr/>
          <p:nvPr/>
        </p:nvGrpSpPr>
        <p:grpSpPr>
          <a:xfrm>
            <a:off x="0" y="0"/>
            <a:ext cx="5297347" cy="4076700"/>
            <a:chOff x="0" y="0"/>
            <a:chExt cx="8406491" cy="7019261"/>
          </a:xfrm>
        </p:grpSpPr>
        <p:pic>
          <p:nvPicPr>
            <p:cNvPr id="7" name="Picture 7"/>
            <p:cNvPicPr>
              <a:picLocks noChangeAspect="1"/>
            </p:cNvPicPr>
            <p:nvPr/>
          </p:nvPicPr>
          <p:blipFill>
            <a:blip r:embed="rId2"/>
            <a:srcRect l="10141" r="10141"/>
            <a:stretch>
              <a:fillRect/>
            </a:stretch>
          </p:blipFill>
          <p:spPr>
            <a:xfrm>
              <a:off x="0" y="0"/>
              <a:ext cx="8406491" cy="7019261"/>
            </a:xfrm>
            <a:prstGeom prst="rect">
              <a:avLst/>
            </a:prstGeom>
          </p:spPr>
        </p:pic>
      </p:grpSp>
      <p:grpSp>
        <p:nvGrpSpPr>
          <p:cNvPr id="8" name="Group 8"/>
          <p:cNvGrpSpPr/>
          <p:nvPr/>
        </p:nvGrpSpPr>
        <p:grpSpPr>
          <a:xfrm>
            <a:off x="5297347" y="2171701"/>
            <a:ext cx="12695140" cy="8115299"/>
            <a:chOff x="0" y="-466363"/>
            <a:chExt cx="6620568" cy="4232162"/>
          </a:xfrm>
        </p:grpSpPr>
        <p:sp>
          <p:nvSpPr>
            <p:cNvPr id="9" name="Freeform 9"/>
            <p:cNvSpPr/>
            <p:nvPr/>
          </p:nvSpPr>
          <p:spPr>
            <a:xfrm>
              <a:off x="0" y="-466363"/>
              <a:ext cx="6620568" cy="4232162"/>
            </a:xfrm>
            <a:custGeom>
              <a:avLst/>
              <a:gdLst/>
              <a:ahLst/>
              <a:cxnLst/>
              <a:rect l="l" t="t" r="r" b="b"/>
              <a:pathLst>
                <a:path w="6620568" h="3765799">
                  <a:moveTo>
                    <a:pt x="0" y="0"/>
                  </a:moveTo>
                  <a:lnTo>
                    <a:pt x="6620568" y="0"/>
                  </a:lnTo>
                  <a:lnTo>
                    <a:pt x="6620568" y="3765799"/>
                  </a:lnTo>
                  <a:lnTo>
                    <a:pt x="0" y="3765799"/>
                  </a:lnTo>
                  <a:close/>
                </a:path>
              </a:pathLst>
            </a:custGeom>
            <a:solidFill>
              <a:srgbClr val="CCCCCC">
                <a:alpha val="87843"/>
              </a:srgbClr>
            </a:solidFill>
          </p:spPr>
          <p:txBody>
            <a:bodyPr/>
            <a:lstStyle/>
            <a:p>
              <a:endParaRPr lang="en-US"/>
            </a:p>
          </p:txBody>
        </p:sp>
      </p:grpSp>
      <p:sp>
        <p:nvSpPr>
          <p:cNvPr id="10" name="TextBox 10"/>
          <p:cNvSpPr txBox="1"/>
          <p:nvPr/>
        </p:nvSpPr>
        <p:spPr>
          <a:xfrm>
            <a:off x="5688514" y="2324100"/>
            <a:ext cx="11967345" cy="6733638"/>
          </a:xfrm>
          <a:prstGeom prst="rect">
            <a:avLst/>
          </a:prstGeom>
        </p:spPr>
        <p:txBody>
          <a:bodyPr wrap="square" lIns="0" tIns="0" rIns="0" bIns="0" rtlCol="0" anchor="t">
            <a:spAutoFit/>
          </a:bodyPr>
          <a:lstStyle/>
          <a:p>
            <a:pPr marL="514350" indent="-514350">
              <a:lnSpc>
                <a:spcPts val="4279"/>
              </a:lnSpc>
              <a:buFont typeface="+mj-lt"/>
              <a:buAutoNum type="arabicPeriod"/>
            </a:pPr>
            <a:endParaRPr lang="en-US" sz="3200" b="1" kern="100" dirty="0">
              <a:effectLst/>
              <a:latin typeface="Aptos" panose="020B0004020202020204" pitchFamily="34" charset="0"/>
              <a:ea typeface="Aptos" panose="020B0004020202020204" pitchFamily="34" charset="0"/>
              <a:cs typeface="Times New Roman" panose="02020603050405020304" pitchFamily="18" charset="0"/>
            </a:endParaRPr>
          </a:p>
          <a:p>
            <a:pPr marL="514350" indent="-514350">
              <a:lnSpc>
                <a:spcPts val="4279"/>
              </a:lnSpc>
              <a:buFont typeface="+mj-lt"/>
              <a:buAutoNum type="arabicPeriod"/>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Participate in Ripple Effect </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514350" marR="0" lvl="0" indent="-514350">
              <a:lnSpc>
                <a:spcPct val="115000"/>
              </a:lnSpc>
              <a:buFont typeface="+mj-lt"/>
              <a:buAutoNum type="arabicPeriod"/>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Board Policy Manual – Create one if you don’t have one, or improve the one you have. </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514350" marR="0" lvl="0" indent="-514350">
              <a:lnSpc>
                <a:spcPct val="115000"/>
              </a:lnSpc>
              <a:buFont typeface="+mj-lt"/>
              <a:buAutoNum type="arabicPeriod"/>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Sign up for a free Bylaws Review</a:t>
            </a:r>
            <a:endParaRPr lang="en-US" sz="3200" kern="100" dirty="0">
              <a:latin typeface="Aptos" panose="020B0004020202020204" pitchFamily="34" charset="0"/>
              <a:ea typeface="Aptos" panose="020B0004020202020204" pitchFamily="34" charset="0"/>
              <a:cs typeface="Times New Roman" panose="02020603050405020304" pitchFamily="18" charset="0"/>
            </a:endParaRPr>
          </a:p>
          <a:p>
            <a:pPr marL="514350" marR="0" lvl="0" indent="-514350">
              <a:lnSpc>
                <a:spcPct val="115000"/>
              </a:lnSpc>
              <a:buFont typeface="+mj-lt"/>
              <a:buAutoNum type="arabicPeriod"/>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Clarify expectations of Board Members, with a focus on the three different hats each of them wears</a:t>
            </a:r>
            <a:endParaRPr lang="en-US" sz="3200" kern="100" dirty="0">
              <a:latin typeface="Aptos" panose="020B0004020202020204" pitchFamily="34" charset="0"/>
              <a:ea typeface="Aptos" panose="020B0004020202020204" pitchFamily="34" charset="0"/>
              <a:cs typeface="Times New Roman" panose="02020603050405020304" pitchFamily="18" charset="0"/>
            </a:endParaRPr>
          </a:p>
          <a:p>
            <a:pPr marL="514350" marR="0" lvl="0" indent="-514350">
              <a:lnSpc>
                <a:spcPct val="115000"/>
              </a:lnSpc>
              <a:buFont typeface="+mj-lt"/>
              <a:buAutoNum type="arabicPeriod"/>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Can you get agreement that the Chair’s job is leading the board effectively, and the CEO’s job is leading the ministry effectively?  The CEO works for the Board, not for the Board Chair.</a:t>
            </a:r>
            <a:endParaRPr lang="en-US" sz="3200" dirty="0">
              <a:solidFill>
                <a:srgbClr val="171616"/>
              </a:solidFill>
              <a:latin typeface="Open Sans 1"/>
              <a:ea typeface="Open Sans 1"/>
              <a:cs typeface="Open Sans 1"/>
              <a:sym typeface="Open Sans 1"/>
            </a:endParaRPr>
          </a:p>
          <a:p>
            <a:pPr algn="ctr">
              <a:lnSpc>
                <a:spcPts val="4489"/>
              </a:lnSpc>
              <a:spcBef>
                <a:spcPct val="0"/>
              </a:spcBef>
            </a:pPr>
            <a:endParaRPr lang="en-US" sz="3056" dirty="0">
              <a:solidFill>
                <a:srgbClr val="171616"/>
              </a:solidFill>
              <a:latin typeface="Open Sans 1"/>
              <a:ea typeface="Open Sans 1"/>
              <a:cs typeface="Open Sans 1"/>
              <a:sym typeface="Open Sans 1"/>
            </a:endParaRPr>
          </a:p>
        </p:txBody>
      </p:sp>
      <p:sp>
        <p:nvSpPr>
          <p:cNvPr id="11" name="Freeform 11"/>
          <p:cNvSpPr/>
          <p:nvPr/>
        </p:nvSpPr>
        <p:spPr>
          <a:xfrm>
            <a:off x="-391167" y="7939428"/>
            <a:ext cx="5688514" cy="1841656"/>
          </a:xfrm>
          <a:custGeom>
            <a:avLst/>
            <a:gdLst/>
            <a:ahLst/>
            <a:cxnLst/>
            <a:rect l="l" t="t" r="r" b="b"/>
            <a:pathLst>
              <a:path w="5688514" h="1841656">
                <a:moveTo>
                  <a:pt x="0" y="0"/>
                </a:moveTo>
                <a:lnTo>
                  <a:pt x="5688514" y="0"/>
                </a:lnTo>
                <a:lnTo>
                  <a:pt x="5688514" y="1841657"/>
                </a:lnTo>
                <a:lnTo>
                  <a:pt x="0" y="1841657"/>
                </a:lnTo>
                <a:lnTo>
                  <a:pt x="0" y="0"/>
                </a:lnTo>
                <a:close/>
              </a:path>
            </a:pathLst>
          </a:custGeom>
          <a:blipFill>
            <a:blip r:embed="rId3">
              <a:alphaModFix amt="52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2" name="TextBox 12"/>
          <p:cNvSpPr txBox="1"/>
          <p:nvPr/>
        </p:nvSpPr>
        <p:spPr>
          <a:xfrm>
            <a:off x="6304868" y="233555"/>
            <a:ext cx="10514264" cy="842538"/>
          </a:xfrm>
          <a:prstGeom prst="rect">
            <a:avLst/>
          </a:prstGeom>
        </p:spPr>
        <p:txBody>
          <a:bodyPr lIns="0" tIns="0" rIns="0" bIns="0" rtlCol="0" anchor="t">
            <a:spAutoFit/>
          </a:bodyPr>
          <a:lstStyle/>
          <a:p>
            <a:pPr algn="ctr">
              <a:lnSpc>
                <a:spcPts val="7040"/>
              </a:lnSpc>
            </a:pPr>
            <a:r>
              <a:rPr lang="en-US" sz="5500" b="1" dirty="0">
                <a:solidFill>
                  <a:srgbClr val="0F5076"/>
                </a:solidFill>
                <a:latin typeface="Gotham Bold"/>
                <a:ea typeface="Gotham Bold"/>
                <a:cs typeface="Gotham Bold"/>
                <a:sym typeface="Gotham Bold"/>
              </a:rPr>
              <a:t>Five Keys for Success</a:t>
            </a:r>
          </a:p>
        </p:txBody>
      </p:sp>
      <p:sp>
        <p:nvSpPr>
          <p:cNvPr id="15" name="Slide Number Placeholder 14">
            <a:extLst>
              <a:ext uri="{FF2B5EF4-FFF2-40B4-BE49-F238E27FC236}">
                <a16:creationId xmlns:a16="http://schemas.microsoft.com/office/drawing/2014/main" id="{9327F44E-0DED-2EF4-F012-94AD608A8637}"/>
              </a:ext>
            </a:extLst>
          </p:cNvPr>
          <p:cNvSpPr>
            <a:spLocks noGrp="1"/>
          </p:cNvSpPr>
          <p:nvPr>
            <p:ph type="sldNum" sz="quarter" idx="12"/>
          </p:nvPr>
        </p:nvSpPr>
        <p:spPr/>
        <p:txBody>
          <a:bodyPr/>
          <a:lstStyle/>
          <a:p>
            <a:fld id="{B6F15528-21DE-4FAA-801E-634DDDAF4B2B}" type="slidenum">
              <a:rPr lang="en-US" smtClean="0"/>
              <a:pPr/>
              <a:t>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fade">
                                      <p:cBhvr>
                                        <p:cTn id="32"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28994" y="5143500"/>
            <a:ext cx="18385769" cy="5143500"/>
            <a:chOff x="0" y="0"/>
            <a:chExt cx="9588254" cy="2682356"/>
          </a:xfrm>
        </p:grpSpPr>
        <p:sp>
          <p:nvSpPr>
            <p:cNvPr id="3" name="Freeform 3"/>
            <p:cNvSpPr/>
            <p:nvPr/>
          </p:nvSpPr>
          <p:spPr>
            <a:xfrm>
              <a:off x="0" y="0"/>
              <a:ext cx="9588254" cy="2682356"/>
            </a:xfrm>
            <a:custGeom>
              <a:avLst/>
              <a:gdLst/>
              <a:ahLst/>
              <a:cxnLst/>
              <a:rect l="l" t="t" r="r" b="b"/>
              <a:pathLst>
                <a:path w="9588254" h="2682356">
                  <a:moveTo>
                    <a:pt x="0" y="0"/>
                  </a:moveTo>
                  <a:lnTo>
                    <a:pt x="9588254" y="0"/>
                  </a:lnTo>
                  <a:lnTo>
                    <a:pt x="9588254" y="2682356"/>
                  </a:lnTo>
                  <a:lnTo>
                    <a:pt x="0" y="2682356"/>
                  </a:lnTo>
                  <a:close/>
                </a:path>
              </a:pathLst>
            </a:custGeom>
            <a:solidFill>
              <a:srgbClr val="D9D9D9"/>
            </a:solidFill>
          </p:spPr>
          <p:txBody>
            <a:bodyPr/>
            <a:lstStyle/>
            <a:p>
              <a:endParaRPr lang="en-US"/>
            </a:p>
          </p:txBody>
        </p:sp>
      </p:grpSp>
      <p:grpSp>
        <p:nvGrpSpPr>
          <p:cNvPr id="4" name="Group 4"/>
          <p:cNvGrpSpPr/>
          <p:nvPr/>
        </p:nvGrpSpPr>
        <p:grpSpPr>
          <a:xfrm>
            <a:off x="17274629" y="7063676"/>
            <a:ext cx="1329881" cy="2759821"/>
            <a:chOff x="0" y="0"/>
            <a:chExt cx="861384" cy="1787579"/>
          </a:xfrm>
        </p:grpSpPr>
        <p:sp>
          <p:nvSpPr>
            <p:cNvPr id="5" name="Freeform 5"/>
            <p:cNvSpPr/>
            <p:nvPr/>
          </p:nvSpPr>
          <p:spPr>
            <a:xfrm>
              <a:off x="0" y="0"/>
              <a:ext cx="861384" cy="1787578"/>
            </a:xfrm>
            <a:custGeom>
              <a:avLst/>
              <a:gdLst/>
              <a:ahLst/>
              <a:cxnLst/>
              <a:rect l="l" t="t" r="r" b="b"/>
              <a:pathLst>
                <a:path w="861384" h="1787578">
                  <a:moveTo>
                    <a:pt x="0" y="0"/>
                  </a:moveTo>
                  <a:lnTo>
                    <a:pt x="861384" y="0"/>
                  </a:lnTo>
                  <a:lnTo>
                    <a:pt x="861384" y="1787578"/>
                  </a:lnTo>
                  <a:lnTo>
                    <a:pt x="0" y="1787578"/>
                  </a:lnTo>
                  <a:close/>
                </a:path>
              </a:pathLst>
            </a:custGeom>
            <a:solidFill>
              <a:srgbClr val="92D11C"/>
            </a:solidFill>
          </p:spPr>
          <p:txBody>
            <a:bodyPr/>
            <a:lstStyle/>
            <a:p>
              <a:endParaRPr lang="en-US"/>
            </a:p>
          </p:txBody>
        </p:sp>
      </p:grpSp>
      <p:sp>
        <p:nvSpPr>
          <p:cNvPr id="7" name="Freeform 7"/>
          <p:cNvSpPr/>
          <p:nvPr/>
        </p:nvSpPr>
        <p:spPr>
          <a:xfrm>
            <a:off x="0" y="637728"/>
            <a:ext cx="10744200" cy="3039464"/>
          </a:xfrm>
          <a:custGeom>
            <a:avLst/>
            <a:gdLst/>
            <a:ahLst/>
            <a:cxnLst/>
            <a:rect l="l" t="t" r="r" b="b"/>
            <a:pathLst>
              <a:path w="4773358" h="1647893">
                <a:moveTo>
                  <a:pt x="0" y="0"/>
                </a:moveTo>
                <a:lnTo>
                  <a:pt x="4773358" y="0"/>
                </a:lnTo>
                <a:lnTo>
                  <a:pt x="4773358" y="1647893"/>
                </a:lnTo>
                <a:lnTo>
                  <a:pt x="0" y="1647893"/>
                </a:lnTo>
                <a:close/>
              </a:path>
            </a:pathLst>
          </a:custGeom>
          <a:solidFill>
            <a:srgbClr val="92D11C"/>
          </a:solidFill>
        </p:spPr>
        <p:txBody>
          <a:bodyPr/>
          <a:lstStyle/>
          <a:p>
            <a:endParaRPr lang="en-US" dirty="0"/>
          </a:p>
        </p:txBody>
      </p:sp>
      <p:grpSp>
        <p:nvGrpSpPr>
          <p:cNvPr id="8" name="Group 8"/>
          <p:cNvGrpSpPr/>
          <p:nvPr/>
        </p:nvGrpSpPr>
        <p:grpSpPr>
          <a:xfrm>
            <a:off x="1600200" y="4070995"/>
            <a:ext cx="2482620" cy="2954193"/>
            <a:chOff x="0" y="0"/>
            <a:chExt cx="3790950" cy="4511040"/>
          </a:xfrm>
        </p:grpSpPr>
        <p:sp>
          <p:nvSpPr>
            <p:cNvPr id="9" name="Freeform 9"/>
            <p:cNvSpPr/>
            <p:nvPr/>
          </p:nvSpPr>
          <p:spPr>
            <a:xfrm>
              <a:off x="158750" y="158750"/>
              <a:ext cx="3473450" cy="4193540"/>
            </a:xfrm>
            <a:custGeom>
              <a:avLst/>
              <a:gdLst/>
              <a:ahLst/>
              <a:cxnLst/>
              <a:rect l="l" t="t" r="r" b="b"/>
              <a:pathLst>
                <a:path w="3473450" h="4193540">
                  <a:moveTo>
                    <a:pt x="0" y="0"/>
                  </a:moveTo>
                  <a:lnTo>
                    <a:pt x="3473450" y="0"/>
                  </a:lnTo>
                  <a:lnTo>
                    <a:pt x="3473450" y="4193540"/>
                  </a:lnTo>
                  <a:lnTo>
                    <a:pt x="0" y="4193540"/>
                  </a:lnTo>
                  <a:close/>
                </a:path>
              </a:pathLst>
            </a:custGeom>
            <a:blipFill>
              <a:blip r:embed="rId2"/>
              <a:stretch>
                <a:fillRect t="-4280" b="-4280"/>
              </a:stretch>
            </a:blipFill>
          </p:spPr>
          <p:txBody>
            <a:bodyPr/>
            <a:lstStyle/>
            <a:p>
              <a:endParaRPr lang="en-US"/>
            </a:p>
          </p:txBody>
        </p:sp>
      </p:grpSp>
      <p:grpSp>
        <p:nvGrpSpPr>
          <p:cNvPr id="10" name="Group 10"/>
          <p:cNvGrpSpPr/>
          <p:nvPr/>
        </p:nvGrpSpPr>
        <p:grpSpPr>
          <a:xfrm>
            <a:off x="6612495" y="4089761"/>
            <a:ext cx="2482620" cy="2954193"/>
            <a:chOff x="0" y="0"/>
            <a:chExt cx="3790950" cy="4511040"/>
          </a:xfrm>
        </p:grpSpPr>
        <p:sp>
          <p:nvSpPr>
            <p:cNvPr id="11" name="Freeform 11"/>
            <p:cNvSpPr/>
            <p:nvPr/>
          </p:nvSpPr>
          <p:spPr>
            <a:xfrm>
              <a:off x="158750" y="158750"/>
              <a:ext cx="3473450" cy="4193540"/>
            </a:xfrm>
            <a:custGeom>
              <a:avLst/>
              <a:gdLst/>
              <a:ahLst/>
              <a:cxnLst/>
              <a:rect l="l" t="t" r="r" b="b"/>
              <a:pathLst>
                <a:path w="3473450" h="4193540">
                  <a:moveTo>
                    <a:pt x="0" y="0"/>
                  </a:moveTo>
                  <a:lnTo>
                    <a:pt x="3473450" y="0"/>
                  </a:lnTo>
                  <a:lnTo>
                    <a:pt x="3473450" y="4193540"/>
                  </a:lnTo>
                  <a:lnTo>
                    <a:pt x="0" y="4193540"/>
                  </a:lnTo>
                  <a:close/>
                </a:path>
              </a:pathLst>
            </a:custGeom>
            <a:blipFill>
              <a:blip r:embed="rId3"/>
              <a:stretch>
                <a:fillRect t="-7342" b="-7342"/>
              </a:stretch>
            </a:blipFill>
          </p:spPr>
          <p:txBody>
            <a:bodyPr/>
            <a:lstStyle/>
            <a:p>
              <a:endParaRPr lang="en-US"/>
            </a:p>
          </p:txBody>
        </p:sp>
      </p:grpSp>
      <p:grpSp>
        <p:nvGrpSpPr>
          <p:cNvPr id="12" name="Group 12"/>
          <p:cNvGrpSpPr/>
          <p:nvPr/>
        </p:nvGrpSpPr>
        <p:grpSpPr>
          <a:xfrm>
            <a:off x="11658600" y="4193724"/>
            <a:ext cx="2482620" cy="2954193"/>
            <a:chOff x="0" y="0"/>
            <a:chExt cx="3790950" cy="4511040"/>
          </a:xfrm>
        </p:grpSpPr>
        <p:sp>
          <p:nvSpPr>
            <p:cNvPr id="13" name="Freeform 13"/>
            <p:cNvSpPr/>
            <p:nvPr/>
          </p:nvSpPr>
          <p:spPr>
            <a:xfrm>
              <a:off x="158750" y="158750"/>
              <a:ext cx="3473450" cy="4193540"/>
            </a:xfrm>
            <a:custGeom>
              <a:avLst/>
              <a:gdLst/>
              <a:ahLst/>
              <a:cxnLst/>
              <a:rect l="l" t="t" r="r" b="b"/>
              <a:pathLst>
                <a:path w="3473450" h="4193540">
                  <a:moveTo>
                    <a:pt x="0" y="0"/>
                  </a:moveTo>
                  <a:lnTo>
                    <a:pt x="3473450" y="0"/>
                  </a:lnTo>
                  <a:lnTo>
                    <a:pt x="3473450" y="4193540"/>
                  </a:lnTo>
                  <a:lnTo>
                    <a:pt x="0" y="4193540"/>
                  </a:lnTo>
                  <a:close/>
                </a:path>
              </a:pathLst>
            </a:custGeom>
            <a:blipFill>
              <a:blip r:embed="rId4"/>
              <a:stretch>
                <a:fillRect t="-5355" b="-5355"/>
              </a:stretch>
            </a:blipFill>
          </p:spPr>
          <p:txBody>
            <a:bodyPr/>
            <a:lstStyle/>
            <a:p>
              <a:endParaRPr lang="en-US"/>
            </a:p>
          </p:txBody>
        </p:sp>
      </p:grpSp>
      <p:sp>
        <p:nvSpPr>
          <p:cNvPr id="18" name="Freeform 18"/>
          <p:cNvSpPr/>
          <p:nvPr/>
        </p:nvSpPr>
        <p:spPr>
          <a:xfrm>
            <a:off x="457200" y="3095220"/>
            <a:ext cx="7772400" cy="45719"/>
          </a:xfrm>
          <a:custGeom>
            <a:avLst/>
            <a:gdLst/>
            <a:ahLst/>
            <a:cxnLst/>
            <a:rect l="l" t="t" r="r" b="b"/>
            <a:pathLst>
              <a:path w="7582228" h="75822">
                <a:moveTo>
                  <a:pt x="0" y="0"/>
                </a:moveTo>
                <a:lnTo>
                  <a:pt x="7582228" y="0"/>
                </a:lnTo>
                <a:lnTo>
                  <a:pt x="7582228" y="75823"/>
                </a:lnTo>
                <a:lnTo>
                  <a:pt x="0" y="758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9" name="TextBox 19"/>
          <p:cNvSpPr txBox="1"/>
          <p:nvPr/>
        </p:nvSpPr>
        <p:spPr>
          <a:xfrm>
            <a:off x="-1" y="2123922"/>
            <a:ext cx="10361829" cy="1736437"/>
          </a:xfrm>
          <a:prstGeom prst="rect">
            <a:avLst/>
          </a:prstGeom>
        </p:spPr>
        <p:txBody>
          <a:bodyPr wrap="square" lIns="0" tIns="0" rIns="0" bIns="0" rtlCol="0" anchor="t">
            <a:spAutoFit/>
          </a:bodyPr>
          <a:lstStyle/>
          <a:p>
            <a:pPr algn="ctr">
              <a:lnSpc>
                <a:spcPts val="6999"/>
              </a:lnSpc>
              <a:spcBef>
                <a:spcPct val="0"/>
              </a:spcBef>
            </a:pPr>
            <a:r>
              <a:rPr lang="en-US" sz="4999" b="1" dirty="0">
                <a:solidFill>
                  <a:srgbClr val="FFFFFF"/>
                </a:solidFill>
                <a:latin typeface="Open Sans 1 Bold"/>
                <a:ea typeface="Open Sans 1 Bold"/>
                <a:cs typeface="Open Sans 1 Bold"/>
                <a:sym typeface="Open Sans 1 Bold"/>
              </a:rPr>
              <a:t>Ripple Team Presenters </a:t>
            </a:r>
            <a:br>
              <a:rPr lang="en-US" sz="4999" b="1" dirty="0">
                <a:solidFill>
                  <a:srgbClr val="FFFFFF"/>
                </a:solidFill>
                <a:latin typeface="Open Sans 1 Bold"/>
                <a:ea typeface="Open Sans 1 Bold"/>
                <a:cs typeface="Open Sans 1 Bold"/>
                <a:sym typeface="Open Sans 1 Bold"/>
              </a:rPr>
            </a:br>
            <a:endParaRPr lang="en-US" sz="4999" b="1" dirty="0">
              <a:solidFill>
                <a:srgbClr val="FFFFFF"/>
              </a:solidFill>
              <a:latin typeface="Open Sans 1 Bold"/>
              <a:ea typeface="Open Sans 1 Bold"/>
              <a:cs typeface="Open Sans 1 Bold"/>
              <a:sym typeface="Open Sans 1 Bold"/>
            </a:endParaRPr>
          </a:p>
        </p:txBody>
      </p:sp>
      <p:sp>
        <p:nvSpPr>
          <p:cNvPr id="20" name="TextBox 20"/>
          <p:cNvSpPr txBox="1"/>
          <p:nvPr/>
        </p:nvSpPr>
        <p:spPr>
          <a:xfrm>
            <a:off x="1221068" y="1255877"/>
            <a:ext cx="6705105" cy="868045"/>
          </a:xfrm>
          <a:prstGeom prst="rect">
            <a:avLst/>
          </a:prstGeom>
        </p:spPr>
        <p:txBody>
          <a:bodyPr lIns="0" tIns="0" rIns="0" bIns="0" rtlCol="0" anchor="t">
            <a:spAutoFit/>
          </a:bodyPr>
          <a:lstStyle/>
          <a:p>
            <a:pPr algn="l">
              <a:lnSpc>
                <a:spcPts val="7040"/>
              </a:lnSpc>
            </a:pPr>
            <a:r>
              <a:rPr lang="en-US" sz="5500" b="1" dirty="0">
                <a:solidFill>
                  <a:srgbClr val="0F5076"/>
                </a:solidFill>
                <a:latin typeface="Gotham" pitchFamily="2" charset="0"/>
                <a:ea typeface="Open Sans 2 Ultra-Bold"/>
                <a:cs typeface="Gotham" pitchFamily="2" charset="0"/>
                <a:sym typeface="Open Sans 2 Ultra-Bold"/>
              </a:rPr>
              <a:t>Welcome:</a:t>
            </a:r>
          </a:p>
        </p:txBody>
      </p:sp>
      <p:sp>
        <p:nvSpPr>
          <p:cNvPr id="21" name="TextBox 21"/>
          <p:cNvSpPr txBox="1"/>
          <p:nvPr/>
        </p:nvSpPr>
        <p:spPr>
          <a:xfrm>
            <a:off x="1704163" y="7044239"/>
            <a:ext cx="2274694" cy="1477328"/>
          </a:xfrm>
          <a:prstGeom prst="rect">
            <a:avLst/>
          </a:prstGeom>
        </p:spPr>
        <p:txBody>
          <a:bodyPr wrap="square" lIns="0" tIns="0" rIns="0" bIns="0" rtlCol="0" anchor="t">
            <a:spAutoFit/>
          </a:bodyPr>
          <a:lstStyle/>
          <a:p>
            <a:pPr algn="ctr"/>
            <a:r>
              <a:rPr lang="en-US" sz="2400" b="1" dirty="0">
                <a:solidFill>
                  <a:srgbClr val="000000"/>
                </a:solidFill>
                <a:latin typeface="Open Sans 2 Ultra-Bold"/>
                <a:ea typeface="Open Sans 2 Ultra-Bold"/>
                <a:cs typeface="Open Sans 2 Ultra-Bold"/>
                <a:sym typeface="Open Sans 2 Ultra-Bold"/>
              </a:rPr>
              <a:t>HERB </a:t>
            </a:r>
          </a:p>
          <a:p>
            <a:pPr algn="ctr"/>
            <a:r>
              <a:rPr lang="en-US" sz="2400" b="1" dirty="0">
                <a:solidFill>
                  <a:srgbClr val="000000"/>
                </a:solidFill>
                <a:latin typeface="Open Sans 2 Ultra-Bold"/>
                <a:ea typeface="Open Sans 2 Ultra-Bold"/>
                <a:cs typeface="Open Sans 2 Ultra-Bold"/>
                <a:sym typeface="Open Sans 2 Ultra-Bold"/>
              </a:rPr>
              <a:t>SMITH</a:t>
            </a:r>
          </a:p>
          <a:p>
            <a:pPr algn="ctr"/>
            <a:r>
              <a:rPr lang="en-US" sz="2400" dirty="0">
                <a:solidFill>
                  <a:srgbClr val="000000"/>
                </a:solidFill>
                <a:latin typeface="Open Sans 2"/>
                <a:ea typeface="Open Sans 2"/>
                <a:cs typeface="Open Sans 2"/>
                <a:sym typeface="Open Sans 2"/>
              </a:rPr>
              <a:t>Los Angeles Mission</a:t>
            </a:r>
          </a:p>
        </p:txBody>
      </p:sp>
      <p:sp>
        <p:nvSpPr>
          <p:cNvPr id="22" name="TextBox 22"/>
          <p:cNvSpPr txBox="1"/>
          <p:nvPr/>
        </p:nvSpPr>
        <p:spPr>
          <a:xfrm>
            <a:off x="6639247" y="7063006"/>
            <a:ext cx="2504753" cy="1477328"/>
          </a:xfrm>
          <a:prstGeom prst="rect">
            <a:avLst/>
          </a:prstGeom>
        </p:spPr>
        <p:txBody>
          <a:bodyPr wrap="square" lIns="0" tIns="0" rIns="0" bIns="0" rtlCol="0" anchor="t">
            <a:spAutoFit/>
          </a:bodyPr>
          <a:lstStyle/>
          <a:p>
            <a:pPr algn="ctr"/>
            <a:r>
              <a:rPr lang="en-US" sz="2400" b="1" dirty="0">
                <a:solidFill>
                  <a:srgbClr val="000000"/>
                </a:solidFill>
                <a:latin typeface="Open Sans 2 Ultra-Bold"/>
                <a:ea typeface="Open Sans 2 Ultra-Bold"/>
                <a:cs typeface="Open Sans 2 Ultra-Bold"/>
                <a:sym typeface="Open Sans 2 Ultra-Bold"/>
              </a:rPr>
              <a:t>REID</a:t>
            </a:r>
          </a:p>
          <a:p>
            <a:pPr algn="ctr"/>
            <a:r>
              <a:rPr lang="en-US" sz="2400" b="1" dirty="0">
                <a:solidFill>
                  <a:srgbClr val="000000"/>
                </a:solidFill>
                <a:latin typeface="Open Sans 2 Ultra-Bold"/>
                <a:ea typeface="Open Sans 2 Ultra-Bold"/>
                <a:cs typeface="Open Sans 2 Ultra-Bold"/>
                <a:sym typeface="Open Sans 2 Ultra-Bold"/>
              </a:rPr>
              <a:t>LEHMAN</a:t>
            </a:r>
          </a:p>
          <a:p>
            <a:pPr algn="ctr"/>
            <a:r>
              <a:rPr lang="en-US" sz="2400" dirty="0">
                <a:solidFill>
                  <a:srgbClr val="000000"/>
                </a:solidFill>
                <a:latin typeface="Open Sans 2"/>
                <a:ea typeface="Open Sans 2"/>
                <a:cs typeface="Open Sans 2"/>
                <a:sym typeface="Open Sans 2"/>
              </a:rPr>
              <a:t>Miracle Hill Ministries</a:t>
            </a:r>
          </a:p>
        </p:txBody>
      </p:sp>
      <p:sp>
        <p:nvSpPr>
          <p:cNvPr id="23" name="TextBox 23"/>
          <p:cNvSpPr txBox="1"/>
          <p:nvPr/>
        </p:nvSpPr>
        <p:spPr>
          <a:xfrm>
            <a:off x="11744646" y="7200900"/>
            <a:ext cx="2504753" cy="1846659"/>
          </a:xfrm>
          <a:prstGeom prst="rect">
            <a:avLst/>
          </a:prstGeom>
        </p:spPr>
        <p:txBody>
          <a:bodyPr wrap="square" lIns="0" tIns="0" rIns="0" bIns="0" rtlCol="0" anchor="t">
            <a:spAutoFit/>
          </a:bodyPr>
          <a:lstStyle/>
          <a:p>
            <a:pPr algn="ctr"/>
            <a:r>
              <a:rPr lang="en-US" sz="2400" b="1" dirty="0">
                <a:solidFill>
                  <a:srgbClr val="000000"/>
                </a:solidFill>
                <a:latin typeface="Open Sans 2 Ultra-Bold"/>
                <a:ea typeface="Open Sans 2 Ultra-Bold"/>
                <a:cs typeface="Open Sans 2 Ultra-Bold"/>
                <a:sym typeface="Open Sans 2 Ultra-Bold"/>
              </a:rPr>
              <a:t>PENNY</a:t>
            </a:r>
          </a:p>
          <a:p>
            <a:pPr algn="ctr"/>
            <a:r>
              <a:rPr lang="en-US" sz="2400" b="1" dirty="0">
                <a:solidFill>
                  <a:srgbClr val="000000"/>
                </a:solidFill>
                <a:latin typeface="Open Sans 2 Ultra-Bold"/>
                <a:ea typeface="Open Sans 2 Ultra-Bold"/>
                <a:cs typeface="Open Sans 2 Ultra-Bold"/>
                <a:sym typeface="Open Sans 2 Ultra-Bold"/>
              </a:rPr>
              <a:t>KIEVET</a:t>
            </a:r>
          </a:p>
          <a:p>
            <a:pPr algn="ctr"/>
            <a:r>
              <a:rPr lang="en-US" sz="2400" dirty="0">
                <a:solidFill>
                  <a:srgbClr val="000000"/>
                </a:solidFill>
                <a:latin typeface="Open Sans 2"/>
                <a:ea typeface="Open Sans 2"/>
                <a:cs typeface="Open Sans 2"/>
                <a:sym typeface="Open Sans 2"/>
              </a:rPr>
              <a:t>City Rescue Mission Jacksonville</a:t>
            </a:r>
          </a:p>
        </p:txBody>
      </p:sp>
      <p:sp>
        <p:nvSpPr>
          <p:cNvPr id="27" name="Slide Number Placeholder 26">
            <a:extLst>
              <a:ext uri="{FF2B5EF4-FFF2-40B4-BE49-F238E27FC236}">
                <a16:creationId xmlns:a16="http://schemas.microsoft.com/office/drawing/2014/main" id="{82E30343-0CE2-9EB8-3017-EBE49D8BEA25}"/>
              </a:ext>
            </a:extLst>
          </p:cNvPr>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58852-3A60-A3B0-6A7E-C5B15D72FF2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FDC7E82-DF3D-3BD1-B9FC-9FA07B796ABD}"/>
              </a:ext>
            </a:extLst>
          </p:cNvPr>
          <p:cNvGrpSpPr/>
          <p:nvPr/>
        </p:nvGrpSpPr>
        <p:grpSpPr>
          <a:xfrm>
            <a:off x="17726915" y="7063676"/>
            <a:ext cx="561085" cy="2719534"/>
            <a:chOff x="0" y="0"/>
            <a:chExt cx="293277" cy="1421492"/>
          </a:xfrm>
        </p:grpSpPr>
        <p:sp>
          <p:nvSpPr>
            <p:cNvPr id="3" name="Freeform 3">
              <a:extLst>
                <a:ext uri="{FF2B5EF4-FFF2-40B4-BE49-F238E27FC236}">
                  <a16:creationId xmlns:a16="http://schemas.microsoft.com/office/drawing/2014/main" id="{A9D6566D-C6F0-5D31-C7ED-7B7D0DC194F0}"/>
                </a:ext>
              </a:extLst>
            </p:cNvPr>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a:extLst>
              <a:ext uri="{FF2B5EF4-FFF2-40B4-BE49-F238E27FC236}">
                <a16:creationId xmlns:a16="http://schemas.microsoft.com/office/drawing/2014/main" id="{9701DC3D-FB8C-F4B3-0CDA-6B5C2AE8A171}"/>
              </a:ext>
            </a:extLst>
          </p:cNvPr>
          <p:cNvSpPr/>
          <p:nvPr/>
        </p:nvSpPr>
        <p:spPr>
          <a:xfrm>
            <a:off x="-8847145" y="5295900"/>
            <a:ext cx="18288000" cy="5715891"/>
          </a:xfrm>
          <a:custGeom>
            <a:avLst/>
            <a:gdLst/>
            <a:ahLst/>
            <a:cxnLst/>
            <a:rect l="l" t="t" r="r" b="b"/>
            <a:pathLst>
              <a:path w="18288000" h="5715891">
                <a:moveTo>
                  <a:pt x="0" y="0"/>
                </a:moveTo>
                <a:lnTo>
                  <a:pt x="18288000" y="0"/>
                </a:lnTo>
                <a:lnTo>
                  <a:pt x="18288000" y="5715890"/>
                </a:lnTo>
                <a:lnTo>
                  <a:pt x="0" y="5715890"/>
                </a:lnTo>
                <a:lnTo>
                  <a:pt x="0" y="0"/>
                </a:lnTo>
                <a:close/>
              </a:path>
            </a:pathLst>
          </a:custGeom>
          <a:blipFill>
            <a:blip r:embed="rId2">
              <a:alphaModFix amt="20999"/>
            </a:blip>
            <a:stretch>
              <a:fillRect r="-132882" b="-12401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5" name="Group 5">
            <a:extLst>
              <a:ext uri="{FF2B5EF4-FFF2-40B4-BE49-F238E27FC236}">
                <a16:creationId xmlns:a16="http://schemas.microsoft.com/office/drawing/2014/main" id="{C44EEF1A-5351-140B-C4D3-20C5AA001D30}"/>
              </a:ext>
            </a:extLst>
          </p:cNvPr>
          <p:cNvGrpSpPr/>
          <p:nvPr/>
        </p:nvGrpSpPr>
        <p:grpSpPr>
          <a:xfrm>
            <a:off x="0" y="157372"/>
            <a:ext cx="17475800" cy="2129918"/>
            <a:chOff x="0" y="0"/>
            <a:chExt cx="54557702" cy="7912112"/>
          </a:xfrm>
        </p:grpSpPr>
        <p:sp>
          <p:nvSpPr>
            <p:cNvPr id="6" name="Freeform 6">
              <a:extLst>
                <a:ext uri="{FF2B5EF4-FFF2-40B4-BE49-F238E27FC236}">
                  <a16:creationId xmlns:a16="http://schemas.microsoft.com/office/drawing/2014/main" id="{772C19D8-7C34-37BA-229E-40D08EBFAE32}"/>
                </a:ext>
              </a:extLst>
            </p:cNvPr>
            <p:cNvSpPr/>
            <p:nvPr/>
          </p:nvSpPr>
          <p:spPr>
            <a:xfrm>
              <a:off x="0" y="0"/>
              <a:ext cx="54557699" cy="7912112"/>
            </a:xfrm>
            <a:custGeom>
              <a:avLst/>
              <a:gdLst/>
              <a:ahLst/>
              <a:cxnLst/>
              <a:rect l="l" t="t" r="r" b="b"/>
              <a:pathLst>
                <a:path w="54557699" h="7912112">
                  <a:moveTo>
                    <a:pt x="0" y="0"/>
                  </a:moveTo>
                  <a:lnTo>
                    <a:pt x="54557699" y="0"/>
                  </a:lnTo>
                  <a:lnTo>
                    <a:pt x="54557699" y="7912112"/>
                  </a:lnTo>
                  <a:lnTo>
                    <a:pt x="0" y="7912112"/>
                  </a:lnTo>
                  <a:close/>
                </a:path>
              </a:pathLst>
            </a:custGeom>
            <a:solidFill>
              <a:srgbClr val="92D11C"/>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TextBox 9">
            <a:extLst>
              <a:ext uri="{FF2B5EF4-FFF2-40B4-BE49-F238E27FC236}">
                <a16:creationId xmlns:a16="http://schemas.microsoft.com/office/drawing/2014/main" id="{F92115D2-154A-E7F7-8611-C4AD34254D2F}"/>
              </a:ext>
            </a:extLst>
          </p:cNvPr>
          <p:cNvSpPr txBox="1"/>
          <p:nvPr/>
        </p:nvSpPr>
        <p:spPr>
          <a:xfrm>
            <a:off x="914400" y="723899"/>
            <a:ext cx="15860348" cy="1740220"/>
          </a:xfrm>
          <a:prstGeom prst="rect">
            <a:avLst/>
          </a:prstGeom>
        </p:spPr>
        <p:txBody>
          <a:bodyPr wrap="square" lIns="0" tIns="0" rIns="0" bIns="0" rtlCol="0" anchor="t">
            <a:spAutoFit/>
          </a:bodyPr>
          <a:lstStyle/>
          <a:p>
            <a:pPr marL="0" marR="0" lvl="0" indent="0" algn="ctr" defTabSz="914400" rtl="0" eaLnBrk="1" fontAlgn="auto" latinLnBrk="0" hangingPunct="1">
              <a:lnSpc>
                <a:spcPts val="7040"/>
              </a:lnSpc>
              <a:spcBef>
                <a:spcPts val="0"/>
              </a:spcBef>
              <a:spcAft>
                <a:spcPts val="0"/>
              </a:spcAft>
              <a:buClrTx/>
              <a:buSzTx/>
              <a:buFontTx/>
              <a:buNone/>
              <a:tabLst/>
              <a:defRPr/>
            </a:pPr>
            <a:r>
              <a:rPr kumimoji="0" lang="en-US" sz="5500" b="1" i="0" u="none" strike="noStrike" kern="1200" cap="none" spc="0" normalizeH="0" baseline="0" noProof="0" dirty="0">
                <a:ln>
                  <a:noFill/>
                </a:ln>
                <a:solidFill>
                  <a:srgbClr val="0F5076"/>
                </a:solidFill>
                <a:effectLst/>
                <a:uLnTx/>
                <a:uFillTx/>
                <a:latin typeface="Gotham" pitchFamily="2" charset="0"/>
                <a:ea typeface="Montserrat Ultra-Bold"/>
                <a:cs typeface="Gotham" pitchFamily="2" charset="0"/>
                <a:sym typeface="Montserrat Ultra-Bold"/>
              </a:rPr>
              <a:t>What We Will Share Today</a:t>
            </a:r>
          </a:p>
          <a:p>
            <a:pPr marL="0" marR="0" lvl="0" indent="0" algn="ctr" defTabSz="914400" rtl="0" eaLnBrk="1" fontAlgn="auto" latinLnBrk="0" hangingPunct="1">
              <a:lnSpc>
                <a:spcPts val="7040"/>
              </a:lnSpc>
              <a:spcBef>
                <a:spcPts val="0"/>
              </a:spcBef>
              <a:spcAft>
                <a:spcPts val="0"/>
              </a:spcAft>
              <a:buClrTx/>
              <a:buSzTx/>
              <a:buFontTx/>
              <a:buNone/>
              <a:tabLst/>
              <a:defRPr/>
            </a:pPr>
            <a:endParaRPr kumimoji="0" lang="en-US" sz="5500" b="1" i="0" u="none" strike="noStrike" kern="1200" cap="none" spc="0" normalizeH="0" baseline="0" noProof="0" dirty="0">
              <a:ln>
                <a:noFill/>
              </a:ln>
              <a:solidFill>
                <a:srgbClr val="0F5076"/>
              </a:solidFill>
              <a:effectLst/>
              <a:uLnTx/>
              <a:uFillTx/>
              <a:latin typeface="Gotham" pitchFamily="2" charset="0"/>
              <a:ea typeface="Montserrat Ultra-Bold"/>
              <a:cs typeface="Gotham" pitchFamily="2" charset="0"/>
              <a:sym typeface="Montserrat Ultra-Bold"/>
            </a:endParaRPr>
          </a:p>
        </p:txBody>
      </p:sp>
      <p:sp>
        <p:nvSpPr>
          <p:cNvPr id="15" name="Freeform 8">
            <a:extLst>
              <a:ext uri="{FF2B5EF4-FFF2-40B4-BE49-F238E27FC236}">
                <a16:creationId xmlns:a16="http://schemas.microsoft.com/office/drawing/2014/main" id="{71A7432E-21F6-E584-A1D3-F6283CB48FE9}"/>
              </a:ext>
            </a:extLst>
          </p:cNvPr>
          <p:cNvSpPr/>
          <p:nvPr/>
        </p:nvSpPr>
        <p:spPr>
          <a:xfrm>
            <a:off x="1571006" y="3935440"/>
            <a:ext cx="1357446" cy="738014"/>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Slide Number Placeholder 9">
            <a:extLst>
              <a:ext uri="{FF2B5EF4-FFF2-40B4-BE49-F238E27FC236}">
                <a16:creationId xmlns:a16="http://schemas.microsoft.com/office/drawing/2014/main" id="{6E539DA1-7C08-5025-CF54-D098F2A4099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100" b="0" i="0" u="none" strike="noStrike" kern="1200" cap="none" spc="0" normalizeH="0" baseline="0" noProof="0" smtClean="0">
                <a:ln>
                  <a:noFill/>
                </a:ln>
                <a:solidFill>
                  <a:prstClr val="black"/>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100" b="0" i="0" u="none" strike="noStrike" kern="1200" cap="none" spc="0" normalizeH="0" baseline="0" noProof="0">
              <a:ln>
                <a:noFill/>
              </a:ln>
              <a:solidFill>
                <a:prstClr val="black"/>
              </a:solidFill>
              <a:effectLst/>
              <a:uLnTx/>
              <a:uFillTx/>
              <a:latin typeface="Open Sans" pitchFamily="2" charset="0"/>
              <a:ea typeface="Open Sans" pitchFamily="2" charset="0"/>
              <a:cs typeface="Open Sans" pitchFamily="2" charset="0"/>
            </a:endParaRPr>
          </a:p>
        </p:txBody>
      </p:sp>
      <p:sp>
        <p:nvSpPr>
          <p:cNvPr id="7" name="TextBox 6">
            <a:extLst>
              <a:ext uri="{FF2B5EF4-FFF2-40B4-BE49-F238E27FC236}">
                <a16:creationId xmlns:a16="http://schemas.microsoft.com/office/drawing/2014/main" id="{EBE93FDB-A8C4-4848-4E31-C40450D3ED1D}"/>
              </a:ext>
            </a:extLst>
          </p:cNvPr>
          <p:cNvSpPr txBox="1"/>
          <p:nvPr/>
        </p:nvSpPr>
        <p:spPr>
          <a:xfrm>
            <a:off x="3048000" y="2481978"/>
            <a:ext cx="12192000" cy="7783862"/>
          </a:xfrm>
          <a:prstGeom prst="rect">
            <a:avLst/>
          </a:prstGeom>
          <a:noFill/>
        </p:spPr>
        <p:txBody>
          <a:bodyPr wrap="square" rtlCol="0">
            <a:spAutoFit/>
          </a:bodyPr>
          <a:lstStyle/>
          <a:p>
            <a:pPr marL="514350" indent="-514350">
              <a:lnSpc>
                <a:spcPct val="115000"/>
              </a:lnSpc>
              <a:spcBef>
                <a:spcPts val="0"/>
              </a:spcBef>
              <a:buFont typeface="Symbol" pitchFamily="2" charset="2"/>
              <a:buChar char=""/>
            </a:pPr>
            <a:r>
              <a:rPr lang="en-US" sz="3200" b="1"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What and Why of Ripple Effect Board Training</a:t>
            </a:r>
          </a:p>
          <a:p>
            <a:pPr marL="1200150" lvl="1" indent="-514350">
              <a:lnSpc>
                <a:spcPct val="115000"/>
              </a:lnSpc>
              <a:spcBef>
                <a:spcPts val="0"/>
              </a:spcBef>
              <a:buFont typeface="Symbol" pitchFamily="2" charset="2"/>
              <a:buChar char=""/>
            </a:pPr>
            <a:r>
              <a:rPr lang="en-US" sz="32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Policy Board Governance Model, Best Practices</a:t>
            </a:r>
          </a:p>
          <a:p>
            <a:pPr marL="685800" lvl="1">
              <a:lnSpc>
                <a:spcPct val="115000"/>
              </a:lnSpc>
              <a:spcBef>
                <a:spcPts val="0"/>
              </a:spcBef>
            </a:pPr>
            <a:endParaRPr lang="en-US" sz="20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a:p>
            <a:pPr marL="514350" indent="-514350">
              <a:lnSpc>
                <a:spcPct val="115000"/>
              </a:lnSpc>
              <a:spcBef>
                <a:spcPts val="0"/>
              </a:spcBef>
              <a:buFont typeface="Symbol" pitchFamily="2" charset="2"/>
              <a:buChar char=""/>
            </a:pPr>
            <a:r>
              <a:rPr lang="en-US" sz="3200" b="1"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Relationships Matter Most – Board, CEO &amp; Staff </a:t>
            </a:r>
          </a:p>
          <a:p>
            <a:pPr marL="514350" indent="-514350">
              <a:lnSpc>
                <a:spcPct val="115000"/>
              </a:lnSpc>
              <a:spcBef>
                <a:spcPts val="0"/>
              </a:spcBef>
              <a:buFont typeface="Symbol" pitchFamily="2" charset="2"/>
              <a:buChar char=""/>
            </a:pPr>
            <a:endParaRPr lang="en-US" sz="24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endParaRPr>
          </a:p>
          <a:p>
            <a:pPr marL="971550" lvl="1" indent="-514350">
              <a:lnSpc>
                <a:spcPct val="115000"/>
              </a:lnSpc>
              <a:buFont typeface="Symbol" pitchFamily="2" charset="2"/>
              <a:buChar char=""/>
            </a:pPr>
            <a:r>
              <a:rPr lang="en-US" sz="3200" b="1"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THE HATS!</a:t>
            </a:r>
          </a:p>
          <a:p>
            <a:pPr marL="514350" indent="-514350">
              <a:lnSpc>
                <a:spcPct val="115000"/>
              </a:lnSpc>
              <a:buFont typeface="Symbol" pitchFamily="2" charset="2"/>
              <a:buChar char=""/>
            </a:pPr>
            <a:endParaRPr lang="en-US" sz="20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endParaRPr>
          </a:p>
          <a:p>
            <a:pPr marL="514350" indent="-514350">
              <a:lnSpc>
                <a:spcPct val="115000"/>
              </a:lnSpc>
              <a:spcBef>
                <a:spcPts val="0"/>
              </a:spcBef>
              <a:buFont typeface="Symbol" pitchFamily="2" charset="2"/>
              <a:buChar char=""/>
            </a:pPr>
            <a:r>
              <a:rPr lang="en-US" sz="3200" b="1"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Clear Roles, Responsibilities &amp; Reporting</a:t>
            </a:r>
          </a:p>
          <a:p>
            <a:pPr marL="514350" indent="-514350">
              <a:lnSpc>
                <a:spcPct val="115000"/>
              </a:lnSpc>
              <a:spcBef>
                <a:spcPts val="0"/>
              </a:spcBef>
              <a:buFont typeface="Symbol" pitchFamily="2" charset="2"/>
              <a:buChar char=""/>
            </a:pPr>
            <a:endParaRPr lang="en-US" sz="20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endParaRPr>
          </a:p>
          <a:p>
            <a:pPr marL="514350" indent="-514350">
              <a:lnSpc>
                <a:spcPct val="115000"/>
              </a:lnSpc>
              <a:buFont typeface="Symbol" pitchFamily="2" charset="2"/>
              <a:buChar char=""/>
            </a:pPr>
            <a:r>
              <a:rPr lang="en-US" sz="3200" b="1"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Who’s done it with what Impact</a:t>
            </a:r>
          </a:p>
          <a:p>
            <a:pPr marL="1200150" lvl="1" indent="-514350">
              <a:lnSpc>
                <a:spcPct val="115000"/>
              </a:lnSpc>
              <a:buFont typeface="Symbol" pitchFamily="2" charset="2"/>
              <a:buChar char=""/>
            </a:pPr>
            <a:r>
              <a:rPr lang="en-US" sz="32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Your chance to ask our Panel of 3 CEO’s	</a:t>
            </a:r>
          </a:p>
          <a:p>
            <a:pPr marL="1200150" lvl="1" indent="-514350">
              <a:lnSpc>
                <a:spcPct val="115000"/>
              </a:lnSpc>
              <a:spcBef>
                <a:spcPts val="0"/>
              </a:spcBef>
              <a:buFont typeface="Wingdings" pitchFamily="2" charset="2"/>
              <a:buChar char=""/>
            </a:pPr>
            <a:endParaRPr lang="en-US" sz="20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endParaRPr>
          </a:p>
          <a:p>
            <a:pPr marL="514350" indent="-514350">
              <a:lnSpc>
                <a:spcPct val="115000"/>
              </a:lnSpc>
              <a:buFont typeface="Symbol" pitchFamily="2" charset="2"/>
              <a:buChar char=""/>
            </a:pPr>
            <a:r>
              <a:rPr lang="en-US" sz="3200" b="1"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Your Mission if you choose to accept it is:</a:t>
            </a:r>
          </a:p>
          <a:p>
            <a:pPr marL="1200150" lvl="1" indent="-514350">
              <a:lnSpc>
                <a:spcPct val="115000"/>
              </a:lnSpc>
              <a:buFont typeface="Symbol" pitchFamily="2" charset="2"/>
              <a:buChar char=""/>
            </a:pPr>
            <a:r>
              <a:rPr lang="en-US" sz="3200" kern="100" dirty="0">
                <a:solidFill>
                  <a:schemeClr val="tx2">
                    <a:lumMod val="75000"/>
                  </a:schemeClr>
                </a:solidFill>
                <a:latin typeface="Aptos" panose="020B0004020202020204" pitchFamily="34" charset="0"/>
                <a:ea typeface="Aptos" panose="020B0004020202020204" pitchFamily="34" charset="0"/>
                <a:cs typeface="Times New Roman" panose="02020603050405020304" pitchFamily="18" charset="0"/>
              </a:rPr>
              <a:t>5 ACTIONABLE KEYS FOR SUCCESS</a:t>
            </a:r>
          </a:p>
          <a:p>
            <a:pPr marL="800100" marR="0" lvl="1" indent="-342900" algn="l" defTabSz="914400" rtl="0" eaLnBrk="1" fontAlgn="auto" latinLnBrk="0" hangingPunct="1">
              <a:lnSpc>
                <a:spcPct val="115000"/>
              </a:lnSpc>
              <a:spcBef>
                <a:spcPts val="0"/>
              </a:spcBef>
              <a:spcAft>
                <a:spcPts val="800"/>
              </a:spcAft>
              <a:buClrTx/>
              <a:buSzTx/>
              <a:buFont typeface="Wingdings" panose="05000000000000000000" pitchFamily="2" charset="2"/>
              <a:buChar char=""/>
              <a:tabLst/>
              <a:defRPr/>
            </a:pPr>
            <a:endParaRPr kumimoji="0" lang="en-US" sz="28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0501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6821787" y="1142554"/>
            <a:ext cx="18288000" cy="5715891"/>
          </a:xfrm>
          <a:custGeom>
            <a:avLst/>
            <a:gdLst/>
            <a:ahLst/>
            <a:cxnLst/>
            <a:rect l="l" t="t" r="r" b="b"/>
            <a:pathLst>
              <a:path w="18288000" h="5715891">
                <a:moveTo>
                  <a:pt x="0" y="0"/>
                </a:moveTo>
                <a:lnTo>
                  <a:pt x="18288000" y="0"/>
                </a:lnTo>
                <a:lnTo>
                  <a:pt x="18288000" y="5715891"/>
                </a:lnTo>
                <a:lnTo>
                  <a:pt x="0" y="5715891"/>
                </a:lnTo>
                <a:lnTo>
                  <a:pt x="0" y="0"/>
                </a:lnTo>
                <a:close/>
              </a:path>
            </a:pathLst>
          </a:custGeom>
          <a:blipFill>
            <a:blip r:embed="rId2">
              <a:alphaModFix amt="20999"/>
            </a:blip>
            <a:stretch>
              <a:fillRect r="-132882" b="-124019"/>
            </a:stretch>
          </a:blipFill>
        </p:spPr>
        <p:txBody>
          <a:bodyPr/>
          <a:lstStyle/>
          <a:p>
            <a:endParaRPr lang="en-US"/>
          </a:p>
        </p:txBody>
      </p:sp>
      <p:grpSp>
        <p:nvGrpSpPr>
          <p:cNvPr id="3" name="Group 3"/>
          <p:cNvGrpSpPr/>
          <p:nvPr/>
        </p:nvGrpSpPr>
        <p:grpSpPr>
          <a:xfrm>
            <a:off x="17542126" y="6436748"/>
            <a:ext cx="3086100" cy="3086100"/>
            <a:chOff x="0" y="0"/>
            <a:chExt cx="812800" cy="812800"/>
          </a:xfrm>
        </p:grpSpPr>
        <p:sp>
          <p:nvSpPr>
            <p:cNvPr id="4" name="Freeform 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92D11C"/>
            </a:solidFill>
          </p:spPr>
          <p:txBody>
            <a:bodyPr/>
            <a:lstStyle/>
            <a:p>
              <a:endParaRPr lang="en-US"/>
            </a:p>
          </p:txBody>
        </p:sp>
        <p:sp>
          <p:nvSpPr>
            <p:cNvPr id="5" name="TextBox 5"/>
            <p:cNvSpPr txBox="1"/>
            <p:nvPr/>
          </p:nvSpPr>
          <p:spPr>
            <a:xfrm>
              <a:off x="0" y="-47625"/>
              <a:ext cx="812800" cy="860425"/>
            </a:xfrm>
            <a:prstGeom prst="rect">
              <a:avLst/>
            </a:prstGeom>
          </p:spPr>
          <p:txBody>
            <a:bodyPr lIns="50800" tIns="50800" rIns="50800" bIns="50800" rtlCol="0" anchor="ctr"/>
            <a:lstStyle/>
            <a:p>
              <a:pPr algn="ctr">
                <a:lnSpc>
                  <a:spcPts val="3256"/>
                </a:lnSpc>
              </a:pPr>
              <a:endParaRPr/>
            </a:p>
          </p:txBody>
        </p:sp>
      </p:grpSp>
      <p:sp>
        <p:nvSpPr>
          <p:cNvPr id="6" name="Freeform 6"/>
          <p:cNvSpPr/>
          <p:nvPr/>
        </p:nvSpPr>
        <p:spPr>
          <a:xfrm>
            <a:off x="2897747" y="3604739"/>
            <a:ext cx="13765929" cy="4284646"/>
          </a:xfrm>
          <a:custGeom>
            <a:avLst/>
            <a:gdLst/>
            <a:ahLst/>
            <a:cxnLst/>
            <a:rect l="l" t="t" r="r" b="b"/>
            <a:pathLst>
              <a:path w="13765929" h="4284646">
                <a:moveTo>
                  <a:pt x="0" y="0"/>
                </a:moveTo>
                <a:lnTo>
                  <a:pt x="13765930" y="0"/>
                </a:lnTo>
                <a:lnTo>
                  <a:pt x="13765930" y="4284645"/>
                </a:lnTo>
                <a:lnTo>
                  <a:pt x="0" y="4284645"/>
                </a:lnTo>
                <a:lnTo>
                  <a:pt x="0" y="0"/>
                </a:lnTo>
                <a:close/>
              </a:path>
            </a:pathLst>
          </a:custGeom>
          <a:blipFill>
            <a:blip r:embed="rId3"/>
            <a:stretch>
              <a:fillRect/>
            </a:stretch>
          </a:blipFill>
        </p:spPr>
        <p:txBody>
          <a:bodyPr/>
          <a:lstStyle/>
          <a:p>
            <a:endParaRPr lang="en-US" dirty="0"/>
          </a:p>
        </p:txBody>
      </p:sp>
      <p:sp>
        <p:nvSpPr>
          <p:cNvPr id="7" name="TextBox 7"/>
          <p:cNvSpPr txBox="1"/>
          <p:nvPr/>
        </p:nvSpPr>
        <p:spPr>
          <a:xfrm>
            <a:off x="1523999" y="1410905"/>
            <a:ext cx="16513426" cy="1193800"/>
          </a:xfrm>
          <a:prstGeom prst="rect">
            <a:avLst/>
          </a:prstGeom>
        </p:spPr>
        <p:txBody>
          <a:bodyPr lIns="0" tIns="0" rIns="0" bIns="0" rtlCol="0" anchor="t">
            <a:spAutoFit/>
          </a:bodyPr>
          <a:lstStyle/>
          <a:p>
            <a:pPr algn="ctr">
              <a:lnSpc>
                <a:spcPts val="9799"/>
              </a:lnSpc>
              <a:spcBef>
                <a:spcPct val="0"/>
              </a:spcBef>
            </a:pPr>
            <a:r>
              <a:rPr lang="en-US" sz="6999" b="1" dirty="0">
                <a:solidFill>
                  <a:srgbClr val="0F5076"/>
                </a:solidFill>
                <a:latin typeface="Gotham" pitchFamily="2" charset="0"/>
                <a:ea typeface="Open Sans 1 Bold"/>
                <a:cs typeface="Gotham" pitchFamily="2" charset="0"/>
                <a:sym typeface="Open Sans 1 Bold"/>
              </a:rPr>
              <a:t>The Three Hats of Board Members</a:t>
            </a:r>
          </a:p>
        </p:txBody>
      </p:sp>
      <p:sp>
        <p:nvSpPr>
          <p:cNvPr id="8" name="TextBox 8"/>
          <p:cNvSpPr txBox="1"/>
          <p:nvPr/>
        </p:nvSpPr>
        <p:spPr>
          <a:xfrm>
            <a:off x="12192000" y="9553172"/>
            <a:ext cx="5580013" cy="538609"/>
          </a:xfrm>
          <a:prstGeom prst="rect">
            <a:avLst/>
          </a:prstGeom>
        </p:spPr>
        <p:txBody>
          <a:bodyPr lIns="0" tIns="0" rIns="0" bIns="0" rtlCol="0" anchor="t">
            <a:spAutoFit/>
          </a:bodyPr>
          <a:lstStyle/>
          <a:p>
            <a:pPr algn="ctr">
              <a:lnSpc>
                <a:spcPts val="2100"/>
              </a:lnSpc>
            </a:pPr>
            <a:r>
              <a:rPr lang="en-US" sz="2000" i="1" dirty="0">
                <a:solidFill>
                  <a:srgbClr val="0F5076"/>
                </a:solidFill>
                <a:latin typeface="Canva Sans Italics"/>
                <a:ea typeface="Canva Sans Italics"/>
                <a:cs typeface="Canva Sans Italics"/>
                <a:sym typeface="Canva Sans Italics"/>
              </a:rPr>
              <a:t>Credit:  The </a:t>
            </a:r>
            <a:r>
              <a:rPr lang="en-US" sz="2000" i="1" dirty="0" err="1">
                <a:solidFill>
                  <a:srgbClr val="0F5076"/>
                </a:solidFill>
                <a:latin typeface="Canva Sans Italics"/>
                <a:ea typeface="Canva Sans Italics"/>
                <a:cs typeface="Canva Sans Italics"/>
                <a:sym typeface="Canva Sans Italics"/>
              </a:rPr>
              <a:t>Andringa</a:t>
            </a:r>
            <a:r>
              <a:rPr lang="en-US" sz="2000" i="1" dirty="0">
                <a:solidFill>
                  <a:srgbClr val="0F5076"/>
                </a:solidFill>
                <a:latin typeface="Canva Sans Italics"/>
                <a:ea typeface="Canva Sans Italics"/>
                <a:cs typeface="Canva Sans Italics"/>
                <a:sym typeface="Canva Sans Italics"/>
              </a:rPr>
              <a:t> Group</a:t>
            </a:r>
          </a:p>
          <a:p>
            <a:pPr algn="ctr">
              <a:lnSpc>
                <a:spcPts val="2100"/>
              </a:lnSpc>
            </a:pPr>
            <a:endParaRPr lang="en-US" sz="2000" i="1" dirty="0">
              <a:solidFill>
                <a:srgbClr val="0F5076"/>
              </a:solidFill>
              <a:latin typeface="Canva Sans Italics"/>
              <a:ea typeface="Canva Sans Italics"/>
              <a:cs typeface="Canva Sans Italics"/>
              <a:sym typeface="Canva Sans Italics"/>
            </a:endParaRPr>
          </a:p>
        </p:txBody>
      </p:sp>
      <p:sp>
        <p:nvSpPr>
          <p:cNvPr id="11" name="Slide Number Placeholder 10">
            <a:extLst>
              <a:ext uri="{FF2B5EF4-FFF2-40B4-BE49-F238E27FC236}">
                <a16:creationId xmlns:a16="http://schemas.microsoft.com/office/drawing/2014/main" id="{3929B576-F98F-6314-0E52-5389CF7CB80B}"/>
              </a:ext>
            </a:extLst>
          </p:cNvPr>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BFA58-7BEF-1DDE-4323-C41302F10F5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C1B92EA-87FA-B899-8553-5D11006DEBFB}"/>
              </a:ext>
            </a:extLst>
          </p:cNvPr>
          <p:cNvGrpSpPr/>
          <p:nvPr/>
        </p:nvGrpSpPr>
        <p:grpSpPr>
          <a:xfrm>
            <a:off x="17726915" y="7063676"/>
            <a:ext cx="561085" cy="2719534"/>
            <a:chOff x="0" y="0"/>
            <a:chExt cx="293277" cy="1421492"/>
          </a:xfrm>
        </p:grpSpPr>
        <p:sp>
          <p:nvSpPr>
            <p:cNvPr id="3" name="Freeform 3">
              <a:extLst>
                <a:ext uri="{FF2B5EF4-FFF2-40B4-BE49-F238E27FC236}">
                  <a16:creationId xmlns:a16="http://schemas.microsoft.com/office/drawing/2014/main" id="{649C6D0B-EC18-F23C-3A13-DB20469B7E49}"/>
                </a:ext>
              </a:extLst>
            </p:cNvPr>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a:extLst>
              <a:ext uri="{FF2B5EF4-FFF2-40B4-BE49-F238E27FC236}">
                <a16:creationId xmlns:a16="http://schemas.microsoft.com/office/drawing/2014/main" id="{3A1D45B3-E6F9-A5DC-430B-C3D172088A71}"/>
              </a:ext>
            </a:extLst>
          </p:cNvPr>
          <p:cNvSpPr/>
          <p:nvPr/>
        </p:nvSpPr>
        <p:spPr>
          <a:xfrm>
            <a:off x="-8847145" y="5295900"/>
            <a:ext cx="18288000" cy="5715891"/>
          </a:xfrm>
          <a:custGeom>
            <a:avLst/>
            <a:gdLst/>
            <a:ahLst/>
            <a:cxnLst/>
            <a:rect l="l" t="t" r="r" b="b"/>
            <a:pathLst>
              <a:path w="18288000" h="5715891">
                <a:moveTo>
                  <a:pt x="0" y="0"/>
                </a:moveTo>
                <a:lnTo>
                  <a:pt x="18288000" y="0"/>
                </a:lnTo>
                <a:lnTo>
                  <a:pt x="18288000" y="5715890"/>
                </a:lnTo>
                <a:lnTo>
                  <a:pt x="0" y="5715890"/>
                </a:lnTo>
                <a:lnTo>
                  <a:pt x="0" y="0"/>
                </a:lnTo>
                <a:close/>
              </a:path>
            </a:pathLst>
          </a:custGeom>
          <a:blipFill>
            <a:blip r:embed="rId2">
              <a:alphaModFix amt="20999"/>
            </a:blip>
            <a:stretch>
              <a:fillRect r="-132882" b="-12401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5" name="Group 5">
            <a:extLst>
              <a:ext uri="{FF2B5EF4-FFF2-40B4-BE49-F238E27FC236}">
                <a16:creationId xmlns:a16="http://schemas.microsoft.com/office/drawing/2014/main" id="{91CA10D2-9C4B-616E-44CE-E976C0598151}"/>
              </a:ext>
            </a:extLst>
          </p:cNvPr>
          <p:cNvGrpSpPr/>
          <p:nvPr/>
        </p:nvGrpSpPr>
        <p:grpSpPr>
          <a:xfrm>
            <a:off x="0" y="157372"/>
            <a:ext cx="17475800" cy="2129918"/>
            <a:chOff x="0" y="0"/>
            <a:chExt cx="54557702" cy="7912112"/>
          </a:xfrm>
        </p:grpSpPr>
        <p:sp>
          <p:nvSpPr>
            <p:cNvPr id="6" name="Freeform 6">
              <a:extLst>
                <a:ext uri="{FF2B5EF4-FFF2-40B4-BE49-F238E27FC236}">
                  <a16:creationId xmlns:a16="http://schemas.microsoft.com/office/drawing/2014/main" id="{A22E0076-1FA3-8B0A-8330-9993C845A9CE}"/>
                </a:ext>
              </a:extLst>
            </p:cNvPr>
            <p:cNvSpPr/>
            <p:nvPr/>
          </p:nvSpPr>
          <p:spPr>
            <a:xfrm>
              <a:off x="0" y="0"/>
              <a:ext cx="54557699" cy="7912112"/>
            </a:xfrm>
            <a:custGeom>
              <a:avLst/>
              <a:gdLst/>
              <a:ahLst/>
              <a:cxnLst/>
              <a:rect l="l" t="t" r="r" b="b"/>
              <a:pathLst>
                <a:path w="54557699" h="7912112">
                  <a:moveTo>
                    <a:pt x="0" y="0"/>
                  </a:moveTo>
                  <a:lnTo>
                    <a:pt x="54557699" y="0"/>
                  </a:lnTo>
                  <a:lnTo>
                    <a:pt x="54557699" y="7912112"/>
                  </a:lnTo>
                  <a:lnTo>
                    <a:pt x="0" y="7912112"/>
                  </a:lnTo>
                  <a:close/>
                </a:path>
              </a:pathLst>
            </a:custGeom>
            <a:solidFill>
              <a:srgbClr val="92D11C"/>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TextBox 9">
            <a:extLst>
              <a:ext uri="{FF2B5EF4-FFF2-40B4-BE49-F238E27FC236}">
                <a16:creationId xmlns:a16="http://schemas.microsoft.com/office/drawing/2014/main" id="{436F2AB7-9F4A-711A-1C9F-DC06FDE4A472}"/>
              </a:ext>
            </a:extLst>
          </p:cNvPr>
          <p:cNvSpPr txBox="1"/>
          <p:nvPr/>
        </p:nvSpPr>
        <p:spPr>
          <a:xfrm>
            <a:off x="812201" y="358775"/>
            <a:ext cx="15962547" cy="2637902"/>
          </a:xfrm>
          <a:prstGeom prst="rect">
            <a:avLst/>
          </a:prstGeom>
        </p:spPr>
        <p:txBody>
          <a:bodyPr wrap="square" lIns="0" tIns="0" rIns="0" bIns="0" rtlCol="0" anchor="t">
            <a:spAutoFit/>
          </a:bodyPr>
          <a:lstStyle/>
          <a:p>
            <a:pPr marL="0" marR="0" lvl="0" indent="0" algn="ctr" defTabSz="914400" rtl="0" eaLnBrk="1" fontAlgn="auto" latinLnBrk="0" hangingPunct="1">
              <a:lnSpc>
                <a:spcPts val="7040"/>
              </a:lnSpc>
              <a:spcBef>
                <a:spcPts val="0"/>
              </a:spcBef>
              <a:spcAft>
                <a:spcPts val="0"/>
              </a:spcAft>
              <a:buClrTx/>
              <a:buSzTx/>
              <a:buFontTx/>
              <a:buNone/>
              <a:tabLst/>
              <a:defRPr/>
            </a:pPr>
            <a:r>
              <a:rPr kumimoji="0" lang="en-US" sz="5500" b="1" i="0" u="none" strike="noStrike" kern="1200" cap="none" spc="0" normalizeH="0" baseline="0" noProof="0" dirty="0">
                <a:ln>
                  <a:noFill/>
                </a:ln>
                <a:solidFill>
                  <a:srgbClr val="0F5076"/>
                </a:solidFill>
                <a:effectLst/>
                <a:uLnTx/>
                <a:uFillTx/>
                <a:latin typeface="Gotham" pitchFamily="2" charset="0"/>
                <a:ea typeface="Montserrat Ultra-Bold"/>
                <a:cs typeface="Gotham" pitchFamily="2" charset="0"/>
                <a:sym typeface="Montserrat Ultra-Bold"/>
              </a:rPr>
              <a:t>Citygate’s Ripple Effect Training Program</a:t>
            </a:r>
          </a:p>
          <a:p>
            <a:pPr marL="0" marR="0" lvl="0" indent="0" algn="ctr" defTabSz="914400" rtl="0" eaLnBrk="1" fontAlgn="auto" latinLnBrk="0" hangingPunct="1">
              <a:lnSpc>
                <a:spcPts val="7040"/>
              </a:lnSpc>
              <a:spcBef>
                <a:spcPts val="0"/>
              </a:spcBef>
              <a:spcAft>
                <a:spcPts val="0"/>
              </a:spcAft>
              <a:buClrTx/>
              <a:buSzTx/>
              <a:buFontTx/>
              <a:buNone/>
              <a:tabLst/>
              <a:defRPr/>
            </a:pPr>
            <a:r>
              <a:rPr lang="en-US" sz="5500" b="1" dirty="0">
                <a:solidFill>
                  <a:srgbClr val="0F5076"/>
                </a:solidFill>
                <a:latin typeface="Gotham" pitchFamily="2" charset="0"/>
                <a:ea typeface="Montserrat Ultra-Bold"/>
                <a:cs typeface="Gotham" pitchFamily="2" charset="0"/>
                <a:sym typeface="Montserrat Ultra-Bold"/>
              </a:rPr>
              <a:t>Ripple 2.0</a:t>
            </a:r>
            <a:endParaRPr kumimoji="0" lang="en-US" sz="5500" b="1" i="0" u="none" strike="noStrike" kern="1200" cap="none" spc="0" normalizeH="0" baseline="0" noProof="0" dirty="0">
              <a:ln>
                <a:noFill/>
              </a:ln>
              <a:solidFill>
                <a:srgbClr val="0F5076"/>
              </a:solidFill>
              <a:effectLst/>
              <a:uLnTx/>
              <a:uFillTx/>
              <a:latin typeface="Gotham" pitchFamily="2" charset="0"/>
              <a:ea typeface="Montserrat Ultra-Bold"/>
              <a:cs typeface="Gotham" pitchFamily="2" charset="0"/>
              <a:sym typeface="Montserrat Ultra-Bold"/>
            </a:endParaRPr>
          </a:p>
          <a:p>
            <a:pPr marL="0" marR="0" lvl="0" indent="0" algn="ctr" defTabSz="914400" rtl="0" eaLnBrk="1" fontAlgn="auto" latinLnBrk="0" hangingPunct="1">
              <a:lnSpc>
                <a:spcPts val="7040"/>
              </a:lnSpc>
              <a:spcBef>
                <a:spcPts val="0"/>
              </a:spcBef>
              <a:spcAft>
                <a:spcPts val="0"/>
              </a:spcAft>
              <a:buClrTx/>
              <a:buSzTx/>
              <a:buFontTx/>
              <a:buNone/>
              <a:tabLst/>
              <a:defRPr/>
            </a:pPr>
            <a:endParaRPr kumimoji="0" lang="en-US" sz="5500" b="1" i="0" u="none" strike="noStrike" kern="1200" cap="none" spc="0" normalizeH="0" baseline="0" noProof="0" dirty="0">
              <a:ln>
                <a:noFill/>
              </a:ln>
              <a:solidFill>
                <a:srgbClr val="0F5076"/>
              </a:solidFill>
              <a:effectLst/>
              <a:uLnTx/>
              <a:uFillTx/>
              <a:latin typeface="Gotham" pitchFamily="2" charset="0"/>
              <a:ea typeface="Montserrat Ultra-Bold"/>
              <a:cs typeface="Gotham" pitchFamily="2" charset="0"/>
              <a:sym typeface="Montserrat Ultra-Bold"/>
            </a:endParaRPr>
          </a:p>
        </p:txBody>
      </p:sp>
      <p:sp>
        <p:nvSpPr>
          <p:cNvPr id="15" name="Freeform 8">
            <a:extLst>
              <a:ext uri="{FF2B5EF4-FFF2-40B4-BE49-F238E27FC236}">
                <a16:creationId xmlns:a16="http://schemas.microsoft.com/office/drawing/2014/main" id="{7010B3D3-FDD5-EDF6-2CA1-BB3E4118A7C6}"/>
              </a:ext>
            </a:extLst>
          </p:cNvPr>
          <p:cNvSpPr/>
          <p:nvPr/>
        </p:nvSpPr>
        <p:spPr>
          <a:xfrm>
            <a:off x="1571006" y="3935440"/>
            <a:ext cx="1357446" cy="738014"/>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Slide Number Placeholder 9">
            <a:extLst>
              <a:ext uri="{FF2B5EF4-FFF2-40B4-BE49-F238E27FC236}">
                <a16:creationId xmlns:a16="http://schemas.microsoft.com/office/drawing/2014/main" id="{F51510E7-803B-28D9-3290-32743D34A1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100" b="0" i="0" u="none" strike="noStrike" kern="1200" cap="none" spc="0" normalizeH="0" baseline="0" noProof="0" smtClean="0">
                <a:ln>
                  <a:noFill/>
                </a:ln>
                <a:solidFill>
                  <a:prstClr val="black"/>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100" b="0" i="0" u="none" strike="noStrike" kern="1200" cap="none" spc="0" normalizeH="0" baseline="0" noProof="0">
              <a:ln>
                <a:noFill/>
              </a:ln>
              <a:solidFill>
                <a:prstClr val="black"/>
              </a:solidFill>
              <a:effectLst/>
              <a:uLnTx/>
              <a:uFillTx/>
              <a:latin typeface="Open Sans" pitchFamily="2" charset="0"/>
              <a:ea typeface="Open Sans" pitchFamily="2" charset="0"/>
              <a:cs typeface="Open Sans" pitchFamily="2" charset="0"/>
            </a:endParaRPr>
          </a:p>
        </p:txBody>
      </p:sp>
      <p:sp>
        <p:nvSpPr>
          <p:cNvPr id="7" name="TextBox 6">
            <a:extLst>
              <a:ext uri="{FF2B5EF4-FFF2-40B4-BE49-F238E27FC236}">
                <a16:creationId xmlns:a16="http://schemas.microsoft.com/office/drawing/2014/main" id="{43825AD2-3E09-8F91-AE88-793590CDEC62}"/>
              </a:ext>
            </a:extLst>
          </p:cNvPr>
          <p:cNvSpPr txBox="1"/>
          <p:nvPr/>
        </p:nvSpPr>
        <p:spPr>
          <a:xfrm>
            <a:off x="3276601" y="2488693"/>
            <a:ext cx="12573000" cy="8017388"/>
          </a:xfrm>
          <a:prstGeom prst="rect">
            <a:avLst/>
          </a:prstGeom>
          <a:noFill/>
        </p:spPr>
        <p:txBody>
          <a:bodyPr wrap="square" rtlCol="0">
            <a:spAutoFit/>
          </a:bodyPr>
          <a:lstStyle/>
          <a:p>
            <a:pPr marL="514350" indent="-514350">
              <a:lnSpc>
                <a:spcPct val="115000"/>
              </a:lnSpc>
              <a:spcBef>
                <a:spcPts val="0"/>
              </a:spcBef>
              <a:buFont typeface="Symbol" pitchFamily="2" charset="2"/>
              <a:buChar char=""/>
            </a:pPr>
            <a:r>
              <a:rPr lang="en-US" sz="5400" kern="100" dirty="0">
                <a:latin typeface="Aptos" panose="020B0004020202020204" pitchFamily="34" charset="0"/>
                <a:ea typeface="Aptos" panose="020B0004020202020204" pitchFamily="34" charset="0"/>
                <a:cs typeface="Times New Roman" panose="02020603050405020304" pitchFamily="18" charset="0"/>
              </a:rPr>
              <a:t>We offer an Onsite or Video Training in  Six Modules:</a:t>
            </a:r>
          </a:p>
          <a:p>
            <a:pPr marL="1200150" lvl="1" indent="-514350">
              <a:lnSpc>
                <a:spcPct val="115000"/>
              </a:lnSpc>
              <a:spcBef>
                <a:spcPts val="0"/>
              </a:spcBef>
              <a:buFont typeface="Wingdings" pitchFamily="2" charset="2"/>
              <a:buChar char=""/>
            </a:pPr>
            <a:r>
              <a:rPr lang="en-US" sz="4200" kern="100" dirty="0">
                <a:solidFill>
                  <a:srgbClr val="C00000"/>
                </a:solidFill>
                <a:latin typeface="Aptos" panose="020B0004020202020204" pitchFamily="34" charset="0"/>
                <a:ea typeface="Aptos" panose="020B0004020202020204" pitchFamily="34" charset="0"/>
                <a:cs typeface="Times New Roman" panose="02020603050405020304" pitchFamily="18" charset="0"/>
              </a:rPr>
              <a:t>Good Governance</a:t>
            </a:r>
          </a:p>
          <a:p>
            <a:pPr marL="1200150" lvl="1" indent="-514350">
              <a:lnSpc>
                <a:spcPct val="115000"/>
              </a:lnSpc>
              <a:spcBef>
                <a:spcPts val="0"/>
              </a:spcBef>
              <a:buFont typeface="Wingdings" pitchFamily="2" charset="2"/>
              <a:buChar char=""/>
            </a:pPr>
            <a:r>
              <a:rPr lang="en-US" sz="4200" kern="100" dirty="0">
                <a:solidFill>
                  <a:srgbClr val="C00000"/>
                </a:solidFill>
                <a:latin typeface="Aptos" panose="020B0004020202020204" pitchFamily="34" charset="0"/>
                <a:ea typeface="Aptos" panose="020B0004020202020204" pitchFamily="34" charset="0"/>
                <a:cs typeface="Times New Roman" panose="02020603050405020304" pitchFamily="18" charset="0"/>
              </a:rPr>
              <a:t>Effective Board Members</a:t>
            </a:r>
          </a:p>
          <a:p>
            <a:pPr marL="1200150" lvl="1" indent="-514350">
              <a:lnSpc>
                <a:spcPct val="115000"/>
              </a:lnSpc>
              <a:spcBef>
                <a:spcPts val="0"/>
              </a:spcBef>
              <a:buFont typeface="Wingdings" pitchFamily="2" charset="2"/>
              <a:buChar char=""/>
            </a:pPr>
            <a:r>
              <a:rPr lang="en-US" sz="4200" kern="100" dirty="0">
                <a:solidFill>
                  <a:srgbClr val="C00000"/>
                </a:solidFill>
                <a:latin typeface="Aptos" panose="020B0004020202020204" pitchFamily="34" charset="0"/>
                <a:ea typeface="Aptos" panose="020B0004020202020204" pitchFamily="34" charset="0"/>
                <a:cs typeface="Times New Roman" panose="02020603050405020304" pitchFamily="18" charset="0"/>
              </a:rPr>
              <a:t>Board Policy Manual</a:t>
            </a:r>
          </a:p>
          <a:p>
            <a:pPr marL="1200150" lvl="1" indent="-514350">
              <a:lnSpc>
                <a:spcPct val="115000"/>
              </a:lnSpc>
              <a:spcBef>
                <a:spcPts val="0"/>
              </a:spcBef>
              <a:buFont typeface="Wingdings" pitchFamily="2" charset="2"/>
              <a:buChar char=""/>
            </a:pPr>
            <a:r>
              <a:rPr lang="en-US" sz="4200" kern="100" dirty="0">
                <a:solidFill>
                  <a:srgbClr val="C00000"/>
                </a:solidFill>
                <a:latin typeface="Aptos" panose="020B0004020202020204" pitchFamily="34" charset="0"/>
                <a:ea typeface="Aptos" panose="020B0004020202020204" pitchFamily="34" charset="0"/>
                <a:cs typeface="Times New Roman" panose="02020603050405020304" pitchFamily="18" charset="0"/>
              </a:rPr>
              <a:t>Strategy</a:t>
            </a:r>
          </a:p>
          <a:p>
            <a:pPr marL="1200150" lvl="1" indent="-514350">
              <a:lnSpc>
                <a:spcPct val="115000"/>
              </a:lnSpc>
              <a:spcBef>
                <a:spcPts val="0"/>
              </a:spcBef>
              <a:buFont typeface="Wingdings" pitchFamily="2" charset="2"/>
              <a:buChar char=""/>
            </a:pPr>
            <a:r>
              <a:rPr lang="en-US" sz="4200" kern="100" dirty="0">
                <a:solidFill>
                  <a:srgbClr val="C00000"/>
                </a:solidFill>
                <a:latin typeface="Aptos" panose="020B0004020202020204" pitchFamily="34" charset="0"/>
                <a:ea typeface="Aptos" panose="020B0004020202020204" pitchFamily="34" charset="0"/>
                <a:cs typeface="Times New Roman" panose="02020603050405020304" pitchFamily="18" charset="0"/>
              </a:rPr>
              <a:t>The Board and Money</a:t>
            </a:r>
          </a:p>
          <a:p>
            <a:pPr marL="1200150" lvl="1" indent="-514350">
              <a:lnSpc>
                <a:spcPct val="115000"/>
              </a:lnSpc>
              <a:spcBef>
                <a:spcPts val="0"/>
              </a:spcBef>
              <a:buFont typeface="Wingdings" pitchFamily="2" charset="2"/>
              <a:buChar char=""/>
            </a:pPr>
            <a:r>
              <a:rPr lang="en-US" sz="4200" kern="100" dirty="0">
                <a:solidFill>
                  <a:srgbClr val="C00000"/>
                </a:solidFill>
                <a:latin typeface="Aptos" panose="020B0004020202020204" pitchFamily="34" charset="0"/>
                <a:ea typeface="Aptos" panose="020B0004020202020204" pitchFamily="34" charset="0"/>
                <a:cs typeface="Times New Roman" panose="02020603050405020304" pitchFamily="18" charset="0"/>
              </a:rPr>
              <a:t>Good Decision Making</a:t>
            </a:r>
          </a:p>
          <a:p>
            <a:pPr marL="514350" indent="-514350">
              <a:lnSpc>
                <a:spcPct val="115000"/>
              </a:lnSpc>
              <a:spcBef>
                <a:spcPts val="0"/>
              </a:spcBef>
              <a:spcAft>
                <a:spcPts val="1200"/>
              </a:spcAft>
              <a:buFont typeface="Symbol" pitchFamily="2" charset="2"/>
              <a:buChar char=""/>
            </a:pPr>
            <a:r>
              <a:rPr lang="en-US" sz="5250" kern="100" dirty="0">
                <a:latin typeface="Aptos" panose="020B0004020202020204" pitchFamily="34" charset="0"/>
                <a:ea typeface="Aptos" panose="020B0004020202020204" pitchFamily="34" charset="0"/>
                <a:cs typeface="Times New Roman" panose="02020603050405020304" pitchFamily="18" charset="0"/>
              </a:rPr>
              <a:t>Coaching is a must for success!</a:t>
            </a:r>
          </a:p>
          <a:p>
            <a:pPr marL="800100" marR="0" lvl="1" indent="-342900" algn="l" defTabSz="914400" rtl="0" eaLnBrk="1" fontAlgn="auto" latinLnBrk="0" hangingPunct="1">
              <a:lnSpc>
                <a:spcPct val="115000"/>
              </a:lnSpc>
              <a:spcBef>
                <a:spcPts val="0"/>
              </a:spcBef>
              <a:spcAft>
                <a:spcPts val="800"/>
              </a:spcAft>
              <a:buClrTx/>
              <a:buSzTx/>
              <a:buFont typeface="Wingdings" panose="05000000000000000000" pitchFamily="2" charset="2"/>
              <a:buChar char=""/>
              <a:tabLst/>
              <a:defRPr/>
            </a:pPr>
            <a:endParaRPr kumimoji="0" lang="en-US" sz="28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77303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835213" y="7063676"/>
            <a:ext cx="452787" cy="2194624"/>
            <a:chOff x="0" y="0"/>
            <a:chExt cx="293277" cy="1421492"/>
          </a:xfrm>
        </p:grpSpPr>
        <p:sp>
          <p:nvSpPr>
            <p:cNvPr id="3" name="Freeform 3"/>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grpSp>
        <p:nvGrpSpPr>
          <p:cNvPr id="4" name="Group 4"/>
          <p:cNvGrpSpPr/>
          <p:nvPr/>
        </p:nvGrpSpPr>
        <p:grpSpPr>
          <a:xfrm>
            <a:off x="0" y="0"/>
            <a:ext cx="5581849" cy="10287000"/>
            <a:chOff x="0" y="0"/>
            <a:chExt cx="2910957" cy="5364713"/>
          </a:xfrm>
        </p:grpSpPr>
        <p:sp>
          <p:nvSpPr>
            <p:cNvPr id="5" name="Freeform 5"/>
            <p:cNvSpPr/>
            <p:nvPr/>
          </p:nvSpPr>
          <p:spPr>
            <a:xfrm>
              <a:off x="0" y="0"/>
              <a:ext cx="2910957" cy="5364713"/>
            </a:xfrm>
            <a:custGeom>
              <a:avLst/>
              <a:gdLst/>
              <a:ahLst/>
              <a:cxnLst/>
              <a:rect l="l" t="t" r="r" b="b"/>
              <a:pathLst>
                <a:path w="2910957" h="5364713">
                  <a:moveTo>
                    <a:pt x="0" y="0"/>
                  </a:moveTo>
                  <a:lnTo>
                    <a:pt x="2910957" y="0"/>
                  </a:lnTo>
                  <a:lnTo>
                    <a:pt x="2910957" y="5364713"/>
                  </a:lnTo>
                  <a:lnTo>
                    <a:pt x="0" y="5364713"/>
                  </a:lnTo>
                  <a:close/>
                </a:path>
              </a:pathLst>
            </a:custGeom>
            <a:solidFill>
              <a:srgbClr val="92D11C">
                <a:alpha val="72941"/>
              </a:srgbClr>
            </a:solidFill>
          </p:spPr>
          <p:txBody>
            <a:bodyPr/>
            <a:lstStyle/>
            <a:p>
              <a:endParaRPr lang="en-US"/>
            </a:p>
          </p:txBody>
        </p:sp>
      </p:grpSp>
      <p:sp>
        <p:nvSpPr>
          <p:cNvPr id="6" name="AutoShape 6"/>
          <p:cNvSpPr/>
          <p:nvPr/>
        </p:nvSpPr>
        <p:spPr>
          <a:xfrm flipV="1">
            <a:off x="11329178" y="4107207"/>
            <a:ext cx="1383361" cy="5151093"/>
          </a:xfrm>
          <a:prstGeom prst="line">
            <a:avLst/>
          </a:prstGeom>
          <a:ln w="38100" cap="flat">
            <a:solidFill>
              <a:srgbClr val="D08F2F"/>
            </a:solidFill>
            <a:prstDash val="solid"/>
            <a:headEnd type="none" w="sm" len="sm"/>
            <a:tailEnd type="none" w="sm" len="sm"/>
          </a:ln>
        </p:spPr>
        <p:txBody>
          <a:bodyPr/>
          <a:lstStyle/>
          <a:p>
            <a:endParaRPr lang="en-US"/>
          </a:p>
        </p:txBody>
      </p:sp>
      <p:sp>
        <p:nvSpPr>
          <p:cNvPr id="7" name="Freeform 7"/>
          <p:cNvSpPr/>
          <p:nvPr/>
        </p:nvSpPr>
        <p:spPr>
          <a:xfrm>
            <a:off x="6820398" y="4087394"/>
            <a:ext cx="10438902" cy="104389"/>
          </a:xfrm>
          <a:custGeom>
            <a:avLst/>
            <a:gdLst/>
            <a:ahLst/>
            <a:cxnLst/>
            <a:rect l="l" t="t" r="r" b="b"/>
            <a:pathLst>
              <a:path w="10438902" h="104389">
                <a:moveTo>
                  <a:pt x="0" y="0"/>
                </a:moveTo>
                <a:lnTo>
                  <a:pt x="10438902" y="0"/>
                </a:lnTo>
                <a:lnTo>
                  <a:pt x="10438902" y="104389"/>
                </a:lnTo>
                <a:lnTo>
                  <a:pt x="0" y="1043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p:cNvSpPr/>
          <p:nvPr/>
        </p:nvSpPr>
        <p:spPr>
          <a:xfrm>
            <a:off x="-3406964" y="2461535"/>
            <a:ext cx="9707990" cy="9707990"/>
          </a:xfrm>
          <a:custGeom>
            <a:avLst/>
            <a:gdLst/>
            <a:ahLst/>
            <a:cxnLst/>
            <a:rect l="l" t="t" r="r" b="b"/>
            <a:pathLst>
              <a:path w="9707990" h="9707990">
                <a:moveTo>
                  <a:pt x="0" y="0"/>
                </a:moveTo>
                <a:lnTo>
                  <a:pt x="9707990" y="0"/>
                </a:lnTo>
                <a:lnTo>
                  <a:pt x="9707990" y="9707991"/>
                </a:lnTo>
                <a:lnTo>
                  <a:pt x="0" y="97079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a:off x="756955" y="3619500"/>
            <a:ext cx="3961173" cy="3961173"/>
          </a:xfrm>
          <a:custGeom>
            <a:avLst/>
            <a:gdLst/>
            <a:ahLst/>
            <a:cxnLst/>
            <a:rect l="l" t="t" r="r" b="b"/>
            <a:pathLst>
              <a:path w="3961173" h="3961173">
                <a:moveTo>
                  <a:pt x="0" y="0"/>
                </a:moveTo>
                <a:lnTo>
                  <a:pt x="3961173" y="0"/>
                </a:lnTo>
                <a:lnTo>
                  <a:pt x="3961173" y="3961173"/>
                </a:lnTo>
                <a:lnTo>
                  <a:pt x="0" y="3961173"/>
                </a:lnTo>
                <a:lnTo>
                  <a:pt x="0" y="0"/>
                </a:lnTo>
                <a:close/>
              </a:path>
            </a:pathLst>
          </a:custGeom>
          <a:blipFill>
            <a:blip r:embed="rId6"/>
            <a:stretch>
              <a:fillRect/>
            </a:stretch>
          </a:blipFill>
        </p:spPr>
        <p:txBody>
          <a:bodyPr/>
          <a:lstStyle/>
          <a:p>
            <a:endParaRPr lang="en-US"/>
          </a:p>
        </p:txBody>
      </p:sp>
      <p:sp>
        <p:nvSpPr>
          <p:cNvPr id="10" name="TextBox 10"/>
          <p:cNvSpPr txBox="1"/>
          <p:nvPr/>
        </p:nvSpPr>
        <p:spPr>
          <a:xfrm>
            <a:off x="6820398" y="4411280"/>
            <a:ext cx="4043162" cy="4572373"/>
          </a:xfrm>
          <a:prstGeom prst="rect">
            <a:avLst/>
          </a:prstGeom>
        </p:spPr>
        <p:txBody>
          <a:bodyPr lIns="0" tIns="0" rIns="0" bIns="0" rtlCol="0" anchor="t">
            <a:spAutoFit/>
          </a:bodyPr>
          <a:lstStyle/>
          <a:p>
            <a:pPr algn="ctr">
              <a:lnSpc>
                <a:spcPts val="6583"/>
              </a:lnSpc>
            </a:pPr>
            <a:r>
              <a:rPr lang="en-US" sz="4702" b="1" u="sng" dirty="0">
                <a:solidFill>
                  <a:srgbClr val="0F5076"/>
                </a:solidFill>
                <a:latin typeface="Canva Sans Bold"/>
                <a:ea typeface="Canva Sans Bold"/>
                <a:cs typeface="Canva Sans Bold"/>
                <a:sym typeface="Canva Sans Bold"/>
              </a:rPr>
              <a:t>Ends</a:t>
            </a:r>
          </a:p>
          <a:p>
            <a:pPr marL="571500" indent="-571500">
              <a:lnSpc>
                <a:spcPts val="4937"/>
              </a:lnSpc>
              <a:buFont typeface="Arial" panose="020B0604020202020204" pitchFamily="34" charset="0"/>
              <a:buChar char="•"/>
            </a:pPr>
            <a:r>
              <a:rPr lang="en-US" sz="3526" dirty="0">
                <a:solidFill>
                  <a:srgbClr val="0F5076"/>
                </a:solidFill>
                <a:latin typeface="Open Sans 2"/>
                <a:ea typeface="Open Sans 2"/>
                <a:cs typeface="Open Sans 2"/>
                <a:sym typeface="Open Sans 2"/>
              </a:rPr>
              <a:t>What Good? (results)</a:t>
            </a:r>
          </a:p>
          <a:p>
            <a:pPr marL="571500" indent="-571500">
              <a:lnSpc>
                <a:spcPts val="4937"/>
              </a:lnSpc>
              <a:buFont typeface="Arial" panose="020B0604020202020204" pitchFamily="34" charset="0"/>
              <a:buChar char="•"/>
            </a:pPr>
            <a:r>
              <a:rPr lang="en-US" sz="3526" dirty="0">
                <a:solidFill>
                  <a:srgbClr val="0F5076"/>
                </a:solidFill>
                <a:latin typeface="Open Sans 2"/>
                <a:ea typeface="Open Sans 2"/>
                <a:cs typeface="Open Sans 2"/>
                <a:sym typeface="Open Sans 2"/>
              </a:rPr>
              <a:t>For Whom? (recipients)</a:t>
            </a:r>
          </a:p>
          <a:p>
            <a:pPr marL="571500" indent="-571500">
              <a:lnSpc>
                <a:spcPts val="4937"/>
              </a:lnSpc>
              <a:buFont typeface="Arial" panose="020B0604020202020204" pitchFamily="34" charset="0"/>
              <a:buChar char="•"/>
            </a:pPr>
            <a:r>
              <a:rPr lang="en-US" sz="3526" dirty="0">
                <a:solidFill>
                  <a:srgbClr val="0F5076"/>
                </a:solidFill>
                <a:latin typeface="Open Sans 2"/>
                <a:ea typeface="Open Sans 2"/>
                <a:cs typeface="Open Sans 2"/>
                <a:sym typeface="Open Sans 2"/>
              </a:rPr>
              <a:t>At What Cost? (relative worth)</a:t>
            </a:r>
            <a:r>
              <a:rPr lang="en-US" sz="3526" b="1" dirty="0">
                <a:solidFill>
                  <a:srgbClr val="0F5076"/>
                </a:solidFill>
                <a:latin typeface="Open Sans 2 Bold"/>
                <a:ea typeface="Open Sans 2 Bold"/>
                <a:cs typeface="Open Sans 2 Bold"/>
                <a:sym typeface="Open Sans 2 Bold"/>
              </a:rPr>
              <a:t> </a:t>
            </a:r>
          </a:p>
        </p:txBody>
      </p:sp>
      <p:sp>
        <p:nvSpPr>
          <p:cNvPr id="11" name="TextBox 11"/>
          <p:cNvSpPr txBox="1"/>
          <p:nvPr/>
        </p:nvSpPr>
        <p:spPr>
          <a:xfrm>
            <a:off x="5581849" y="693187"/>
            <a:ext cx="12587149" cy="3470181"/>
          </a:xfrm>
          <a:prstGeom prst="rect">
            <a:avLst/>
          </a:prstGeom>
        </p:spPr>
        <p:txBody>
          <a:bodyPr lIns="0" tIns="0" rIns="0" bIns="0" rtlCol="0" anchor="t">
            <a:spAutoFit/>
          </a:bodyPr>
          <a:lstStyle/>
          <a:p>
            <a:pPr algn="ctr">
              <a:lnSpc>
                <a:spcPts val="5632"/>
              </a:lnSpc>
            </a:pPr>
            <a:r>
              <a:rPr lang="en-US" sz="4800" b="1" dirty="0">
                <a:solidFill>
                  <a:srgbClr val="D18F2E"/>
                </a:solidFill>
                <a:latin typeface="Gotham Bold"/>
                <a:ea typeface="Gotham Bold"/>
                <a:cs typeface="Gotham Bold"/>
                <a:sym typeface="Gotham Bold"/>
              </a:rPr>
              <a:t>THE HIGHEST CALLING </a:t>
            </a:r>
            <a:br>
              <a:rPr lang="en-US" sz="4800" b="1" dirty="0">
                <a:solidFill>
                  <a:srgbClr val="D18F2E"/>
                </a:solidFill>
                <a:latin typeface="Gotham Bold"/>
                <a:ea typeface="Gotham Bold"/>
                <a:cs typeface="Gotham Bold"/>
                <a:sym typeface="Gotham Bold"/>
              </a:rPr>
            </a:br>
            <a:r>
              <a:rPr lang="en-US" sz="4800" b="1" dirty="0">
                <a:solidFill>
                  <a:srgbClr val="D18F2E"/>
                </a:solidFill>
                <a:latin typeface="Gotham Bold"/>
                <a:ea typeface="Gotham Bold"/>
                <a:cs typeface="Gotham Bold"/>
                <a:sym typeface="Gotham Bold"/>
              </a:rPr>
              <a:t>OF THE BOARD IS TO DETERMINE </a:t>
            </a:r>
            <a:br>
              <a:rPr lang="en-US" sz="4800" b="1" dirty="0">
                <a:solidFill>
                  <a:srgbClr val="D18F2E"/>
                </a:solidFill>
                <a:latin typeface="Gotham Bold"/>
                <a:ea typeface="Gotham Bold"/>
                <a:cs typeface="Gotham Bold"/>
                <a:sym typeface="Gotham Bold"/>
              </a:rPr>
            </a:br>
            <a:r>
              <a:rPr lang="en-US" sz="4800" b="1" dirty="0">
                <a:solidFill>
                  <a:srgbClr val="D18F2E"/>
                </a:solidFill>
                <a:latin typeface="Gotham Bold"/>
                <a:ea typeface="Gotham Bold"/>
                <a:cs typeface="Gotham Bold"/>
                <a:sym typeface="Gotham Bold"/>
              </a:rPr>
              <a:t>THE ORGANIZATION’S ENDS   </a:t>
            </a:r>
          </a:p>
          <a:p>
            <a:pPr algn="ctr">
              <a:lnSpc>
                <a:spcPts val="5120"/>
              </a:lnSpc>
            </a:pPr>
            <a:r>
              <a:rPr lang="en-US" sz="4000" b="1" dirty="0">
                <a:solidFill>
                  <a:srgbClr val="0F5076"/>
                </a:solidFill>
                <a:latin typeface="Gotham Bold"/>
                <a:ea typeface="Gotham Bold"/>
                <a:cs typeface="Gotham Bold"/>
                <a:sym typeface="Gotham Bold"/>
              </a:rPr>
              <a:t>(mission and strategic priorities)</a:t>
            </a:r>
          </a:p>
          <a:p>
            <a:pPr algn="ctr">
              <a:lnSpc>
                <a:spcPts val="5632"/>
              </a:lnSpc>
            </a:pPr>
            <a:endParaRPr lang="en-US" sz="4000" b="1" dirty="0">
              <a:solidFill>
                <a:srgbClr val="0F5076"/>
              </a:solidFill>
              <a:latin typeface="Gotham Bold"/>
              <a:ea typeface="Gotham Bold"/>
              <a:cs typeface="Gotham Bold"/>
              <a:sym typeface="Gotham Bold"/>
            </a:endParaRPr>
          </a:p>
        </p:txBody>
      </p:sp>
      <p:sp>
        <p:nvSpPr>
          <p:cNvPr id="12" name="TextBox 12"/>
          <p:cNvSpPr txBox="1"/>
          <p:nvPr/>
        </p:nvSpPr>
        <p:spPr>
          <a:xfrm>
            <a:off x="13332427" y="4411280"/>
            <a:ext cx="3306984" cy="3571170"/>
          </a:xfrm>
          <a:prstGeom prst="rect">
            <a:avLst/>
          </a:prstGeom>
        </p:spPr>
        <p:txBody>
          <a:bodyPr wrap="square" lIns="0" tIns="0" rIns="0" bIns="0" rtlCol="0" anchor="t">
            <a:spAutoFit/>
          </a:bodyPr>
          <a:lstStyle/>
          <a:p>
            <a:pPr algn="ctr">
              <a:lnSpc>
                <a:spcPts val="7032"/>
              </a:lnSpc>
            </a:pPr>
            <a:r>
              <a:rPr lang="en-US" sz="5023" b="1" u="sng" dirty="0">
                <a:solidFill>
                  <a:srgbClr val="0F5076"/>
                </a:solidFill>
                <a:latin typeface="Canva Sans Bold"/>
                <a:ea typeface="Canva Sans Bold"/>
                <a:cs typeface="Canva Sans Bold"/>
                <a:sym typeface="Canva Sans Bold"/>
              </a:rPr>
              <a:t>Means</a:t>
            </a:r>
          </a:p>
          <a:p>
            <a:pPr marL="571500" indent="-571500">
              <a:lnSpc>
                <a:spcPts val="5274"/>
              </a:lnSpc>
              <a:buFont typeface="Arial" panose="020B0604020202020204" pitchFamily="34" charset="0"/>
              <a:buChar char="•"/>
            </a:pPr>
            <a:r>
              <a:rPr lang="en-US" sz="3767" dirty="0">
                <a:solidFill>
                  <a:srgbClr val="0F5076"/>
                </a:solidFill>
                <a:latin typeface="Open Sans 2"/>
                <a:ea typeface="Open Sans 2"/>
                <a:cs typeface="Open Sans 2"/>
                <a:sym typeface="Open Sans 2"/>
              </a:rPr>
              <a:t>Methods</a:t>
            </a:r>
          </a:p>
          <a:p>
            <a:pPr marL="571500" indent="-571500">
              <a:lnSpc>
                <a:spcPts val="5274"/>
              </a:lnSpc>
              <a:buFont typeface="Arial" panose="020B0604020202020204" pitchFamily="34" charset="0"/>
              <a:buChar char="•"/>
            </a:pPr>
            <a:r>
              <a:rPr lang="en-US" sz="3767" dirty="0">
                <a:solidFill>
                  <a:srgbClr val="0F5076"/>
                </a:solidFill>
                <a:latin typeface="Open Sans 2"/>
                <a:ea typeface="Open Sans 2"/>
                <a:cs typeface="Open Sans 2"/>
                <a:sym typeface="Open Sans 2"/>
              </a:rPr>
              <a:t>Activities</a:t>
            </a:r>
          </a:p>
          <a:p>
            <a:pPr marL="571500" indent="-571500">
              <a:lnSpc>
                <a:spcPts val="5274"/>
              </a:lnSpc>
              <a:buFont typeface="Arial" panose="020B0604020202020204" pitchFamily="34" charset="0"/>
              <a:buChar char="•"/>
            </a:pPr>
            <a:r>
              <a:rPr lang="en-US" sz="3767" dirty="0">
                <a:solidFill>
                  <a:srgbClr val="0F5076"/>
                </a:solidFill>
                <a:latin typeface="Open Sans 2"/>
                <a:ea typeface="Open Sans 2"/>
                <a:cs typeface="Open Sans 2"/>
                <a:sym typeface="Open Sans 2"/>
              </a:rPr>
              <a:t>Programs</a:t>
            </a:r>
          </a:p>
          <a:p>
            <a:pPr marL="571500" indent="-571500">
              <a:lnSpc>
                <a:spcPts val="5274"/>
              </a:lnSpc>
              <a:buFont typeface="Arial" panose="020B0604020202020204" pitchFamily="34" charset="0"/>
              <a:buChar char="•"/>
            </a:pPr>
            <a:r>
              <a:rPr lang="en-US" sz="3767" dirty="0">
                <a:solidFill>
                  <a:srgbClr val="0F5076"/>
                </a:solidFill>
                <a:latin typeface="Open Sans 2"/>
                <a:ea typeface="Open Sans 2"/>
                <a:cs typeface="Open Sans 2"/>
                <a:sym typeface="Open Sans 2"/>
              </a:rPr>
              <a:t>Practices</a:t>
            </a:r>
            <a:r>
              <a:rPr lang="en-US" sz="3767" b="1" dirty="0">
                <a:solidFill>
                  <a:srgbClr val="0F5076"/>
                </a:solidFill>
                <a:latin typeface="Open Sans 2 Bold"/>
                <a:ea typeface="Open Sans 2 Bold"/>
                <a:cs typeface="Open Sans 2 Bold"/>
                <a:sym typeface="Open Sans 2 Bold"/>
              </a:rPr>
              <a:t> </a:t>
            </a:r>
          </a:p>
        </p:txBody>
      </p:sp>
      <p:sp>
        <p:nvSpPr>
          <p:cNvPr id="13" name="TextBox 13"/>
          <p:cNvSpPr txBox="1"/>
          <p:nvPr/>
        </p:nvSpPr>
        <p:spPr>
          <a:xfrm>
            <a:off x="5912420" y="9593813"/>
            <a:ext cx="12113419" cy="523875"/>
          </a:xfrm>
          <a:prstGeom prst="rect">
            <a:avLst/>
          </a:prstGeom>
        </p:spPr>
        <p:txBody>
          <a:bodyPr lIns="0" tIns="0" rIns="0" bIns="0" rtlCol="0" anchor="t">
            <a:spAutoFit/>
          </a:bodyPr>
          <a:lstStyle/>
          <a:p>
            <a:pPr algn="ctr">
              <a:lnSpc>
                <a:spcPts val="2100"/>
              </a:lnSpc>
            </a:pPr>
            <a:r>
              <a:rPr lang="en-US" sz="1500" dirty="0">
                <a:solidFill>
                  <a:srgbClr val="0F5076"/>
                </a:solidFill>
                <a:latin typeface="Canva Sans"/>
                <a:ea typeface="Canva Sans"/>
                <a:cs typeface="Canva Sans"/>
                <a:sym typeface="Canva Sans"/>
              </a:rPr>
              <a:t>All aspects of the Policy Governance® model mentioned in this  presentation are properly attributed to its designer, Dr. John Carver.</a:t>
            </a:r>
          </a:p>
          <a:p>
            <a:pPr algn="ctr">
              <a:lnSpc>
                <a:spcPts val="2100"/>
              </a:lnSpc>
            </a:pPr>
            <a:endParaRPr lang="en-US" sz="1500" dirty="0">
              <a:solidFill>
                <a:srgbClr val="0F5076"/>
              </a:solidFill>
              <a:latin typeface="Canva Sans"/>
              <a:ea typeface="Canva Sans"/>
              <a:cs typeface="Canva Sans"/>
              <a:sym typeface="Canva Sans"/>
            </a:endParaRPr>
          </a:p>
        </p:txBody>
      </p:sp>
      <p:sp>
        <p:nvSpPr>
          <p:cNvPr id="15" name="Freeform 18">
            <a:extLst>
              <a:ext uri="{FF2B5EF4-FFF2-40B4-BE49-F238E27FC236}">
                <a16:creationId xmlns:a16="http://schemas.microsoft.com/office/drawing/2014/main" id="{74DFB585-2D04-FD1A-3DB2-856434EF8373}"/>
              </a:ext>
            </a:extLst>
          </p:cNvPr>
          <p:cNvSpPr/>
          <p:nvPr/>
        </p:nvSpPr>
        <p:spPr>
          <a:xfrm>
            <a:off x="392572" y="8811106"/>
            <a:ext cx="2742327" cy="824491"/>
          </a:xfrm>
          <a:custGeom>
            <a:avLst/>
            <a:gdLst/>
            <a:ahLst/>
            <a:cxnLst/>
            <a:rect l="l" t="t" r="r" b="b"/>
            <a:pathLst>
              <a:path w="2742327" h="824491">
                <a:moveTo>
                  <a:pt x="0" y="0"/>
                </a:moveTo>
                <a:lnTo>
                  <a:pt x="2742327" y="0"/>
                </a:lnTo>
                <a:lnTo>
                  <a:pt x="2742327" y="824490"/>
                </a:lnTo>
                <a:lnTo>
                  <a:pt x="0" y="824490"/>
                </a:lnTo>
                <a:lnTo>
                  <a:pt x="0" y="0"/>
                </a:lnTo>
                <a:close/>
              </a:path>
            </a:pathLst>
          </a:custGeom>
          <a:blipFill>
            <a:blip r:embed="rId7"/>
            <a:stretch>
              <a:fillRect/>
            </a:stretch>
          </a:blipFill>
        </p:spPr>
        <p:txBody>
          <a:bodyPr/>
          <a:lstStyle/>
          <a:p>
            <a:endParaRPr lang="en-US"/>
          </a:p>
        </p:txBody>
      </p:sp>
      <p:sp>
        <p:nvSpPr>
          <p:cNvPr id="17" name="Slide Number Placeholder 16">
            <a:extLst>
              <a:ext uri="{FF2B5EF4-FFF2-40B4-BE49-F238E27FC236}">
                <a16:creationId xmlns:a16="http://schemas.microsoft.com/office/drawing/2014/main" id="{15145D81-83C6-12EC-DAF0-FD8AF53A6B3D}"/>
              </a:ext>
            </a:extLst>
          </p:cNvPr>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727839" y="7063676"/>
            <a:ext cx="560161" cy="2715060"/>
            <a:chOff x="0" y="0"/>
            <a:chExt cx="293277" cy="1421492"/>
          </a:xfrm>
        </p:grpSpPr>
        <p:sp>
          <p:nvSpPr>
            <p:cNvPr id="3" name="Freeform 3"/>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4" name="Freeform 4"/>
          <p:cNvSpPr/>
          <p:nvPr/>
        </p:nvSpPr>
        <p:spPr>
          <a:xfrm>
            <a:off x="1" y="2022784"/>
            <a:ext cx="8458199" cy="8299405"/>
          </a:xfrm>
          <a:custGeom>
            <a:avLst/>
            <a:gdLst/>
            <a:ahLst/>
            <a:cxnLst/>
            <a:rect l="l" t="t" r="r" b="b"/>
            <a:pathLst>
              <a:path w="10500141" h="10500141">
                <a:moveTo>
                  <a:pt x="0" y="0"/>
                </a:moveTo>
                <a:lnTo>
                  <a:pt x="10500141" y="0"/>
                </a:lnTo>
                <a:lnTo>
                  <a:pt x="10500141" y="10500141"/>
                </a:lnTo>
                <a:lnTo>
                  <a:pt x="0" y="10500141"/>
                </a:lnTo>
                <a:lnTo>
                  <a:pt x="0" y="0"/>
                </a:lnTo>
                <a:close/>
              </a:path>
            </a:pathLst>
          </a:custGeom>
          <a:blipFill>
            <a:blip r:embed="rId2">
              <a:alphaModFix amt="53000"/>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5" name="TextBox 5"/>
          <p:cNvSpPr txBox="1"/>
          <p:nvPr/>
        </p:nvSpPr>
        <p:spPr>
          <a:xfrm>
            <a:off x="1070180" y="1368089"/>
            <a:ext cx="8353563" cy="3383940"/>
          </a:xfrm>
          <a:prstGeom prst="rect">
            <a:avLst/>
          </a:prstGeom>
        </p:spPr>
        <p:txBody>
          <a:bodyPr lIns="0" tIns="0" rIns="0" bIns="0" rtlCol="0" anchor="t">
            <a:spAutoFit/>
          </a:bodyPr>
          <a:lstStyle/>
          <a:p>
            <a:pPr algn="ctr">
              <a:lnSpc>
                <a:spcPts val="6734"/>
              </a:lnSpc>
            </a:pPr>
            <a:r>
              <a:rPr lang="en-US" sz="5261" b="1" dirty="0">
                <a:solidFill>
                  <a:srgbClr val="0F5076"/>
                </a:solidFill>
                <a:latin typeface="Gotham Bold"/>
                <a:ea typeface="Gotham Bold"/>
                <a:cs typeface="Gotham Bold"/>
                <a:sym typeface="Gotham Bold"/>
              </a:rPr>
              <a:t>Is it always clear whether it’s a</a:t>
            </a:r>
          </a:p>
          <a:p>
            <a:pPr algn="ctr">
              <a:lnSpc>
                <a:spcPts val="6734"/>
              </a:lnSpc>
            </a:pPr>
            <a:r>
              <a:rPr lang="en-US" sz="5261" b="1" dirty="0">
                <a:solidFill>
                  <a:srgbClr val="0F5076"/>
                </a:solidFill>
                <a:latin typeface="Gotham Bold"/>
                <a:ea typeface="Gotham Bold"/>
                <a:cs typeface="Gotham Bold"/>
                <a:sym typeface="Gotham Bold"/>
              </a:rPr>
              <a:t>Board decision or </a:t>
            </a:r>
          </a:p>
          <a:p>
            <a:pPr algn="ctr">
              <a:lnSpc>
                <a:spcPts val="6734"/>
              </a:lnSpc>
            </a:pPr>
            <a:r>
              <a:rPr lang="en-US" sz="5261" b="1" dirty="0">
                <a:solidFill>
                  <a:srgbClr val="0F5076"/>
                </a:solidFill>
                <a:latin typeface="Gotham Bold"/>
                <a:ea typeface="Gotham Bold"/>
                <a:cs typeface="Gotham Bold"/>
                <a:sym typeface="Gotham Bold"/>
              </a:rPr>
              <a:t>CEO decision?</a:t>
            </a:r>
          </a:p>
        </p:txBody>
      </p:sp>
      <p:sp>
        <p:nvSpPr>
          <p:cNvPr id="6" name="TextBox 6"/>
          <p:cNvSpPr txBox="1"/>
          <p:nvPr/>
        </p:nvSpPr>
        <p:spPr>
          <a:xfrm>
            <a:off x="10465848" y="2022784"/>
            <a:ext cx="6246253" cy="1581096"/>
          </a:xfrm>
          <a:prstGeom prst="rect">
            <a:avLst/>
          </a:prstGeom>
        </p:spPr>
        <p:txBody>
          <a:bodyPr lIns="0" tIns="0" rIns="0" bIns="0" rtlCol="0" anchor="t">
            <a:spAutoFit/>
          </a:bodyPr>
          <a:lstStyle/>
          <a:p>
            <a:pPr algn="l">
              <a:lnSpc>
                <a:spcPts val="4202"/>
              </a:lnSpc>
            </a:pPr>
            <a:r>
              <a:rPr lang="en-US" sz="3002" dirty="0">
                <a:solidFill>
                  <a:srgbClr val="0F5076"/>
                </a:solidFill>
                <a:latin typeface="Open Sans 1"/>
                <a:ea typeface="Open Sans 1"/>
                <a:cs typeface="Open Sans 1"/>
                <a:sym typeface="Open Sans 1"/>
              </a:rPr>
              <a:t>❑ What’s the difference between Board/Staff issues?</a:t>
            </a:r>
          </a:p>
          <a:p>
            <a:pPr algn="l">
              <a:lnSpc>
                <a:spcPts val="4202"/>
              </a:lnSpc>
              <a:spcBef>
                <a:spcPct val="0"/>
              </a:spcBef>
            </a:pPr>
            <a:endParaRPr lang="en-US" sz="3002" dirty="0">
              <a:solidFill>
                <a:srgbClr val="0F5076"/>
              </a:solidFill>
              <a:latin typeface="Open Sans 1"/>
              <a:ea typeface="Open Sans 1"/>
              <a:cs typeface="Open Sans 1"/>
              <a:sym typeface="Open Sans 1"/>
            </a:endParaRPr>
          </a:p>
        </p:txBody>
      </p:sp>
      <p:sp>
        <p:nvSpPr>
          <p:cNvPr id="7" name="TextBox 7"/>
          <p:cNvSpPr txBox="1"/>
          <p:nvPr/>
        </p:nvSpPr>
        <p:spPr>
          <a:xfrm>
            <a:off x="10465848" y="1333500"/>
            <a:ext cx="5820579" cy="679452"/>
          </a:xfrm>
          <a:prstGeom prst="rect">
            <a:avLst/>
          </a:prstGeom>
        </p:spPr>
        <p:txBody>
          <a:bodyPr lIns="0" tIns="0" rIns="0" bIns="0" rtlCol="0" anchor="t">
            <a:spAutoFit/>
          </a:bodyPr>
          <a:lstStyle/>
          <a:p>
            <a:pPr algn="l">
              <a:lnSpc>
                <a:spcPts val="5599"/>
              </a:lnSpc>
              <a:spcBef>
                <a:spcPct val="0"/>
              </a:spcBef>
            </a:pPr>
            <a:r>
              <a:rPr lang="en-US" sz="3999" b="1" dirty="0">
                <a:solidFill>
                  <a:srgbClr val="D18F2E"/>
                </a:solidFill>
                <a:latin typeface="Open Sans 1 Bold"/>
                <a:ea typeface="Open Sans 1 Bold"/>
                <a:cs typeface="Open Sans 1 Bold"/>
                <a:sym typeface="Open Sans 1 Bold"/>
              </a:rPr>
              <a:t>Is it a Board issue?</a:t>
            </a:r>
          </a:p>
        </p:txBody>
      </p:sp>
      <p:sp>
        <p:nvSpPr>
          <p:cNvPr id="8" name="TextBox 8"/>
          <p:cNvSpPr txBox="1"/>
          <p:nvPr/>
        </p:nvSpPr>
        <p:spPr>
          <a:xfrm>
            <a:off x="10500140" y="3818198"/>
            <a:ext cx="7227698" cy="1384302"/>
          </a:xfrm>
          <a:prstGeom prst="rect">
            <a:avLst/>
          </a:prstGeom>
        </p:spPr>
        <p:txBody>
          <a:bodyPr lIns="0" tIns="0" rIns="0" bIns="0" rtlCol="0" anchor="t">
            <a:spAutoFit/>
          </a:bodyPr>
          <a:lstStyle/>
          <a:p>
            <a:pPr algn="l">
              <a:lnSpc>
                <a:spcPts val="5599"/>
              </a:lnSpc>
            </a:pPr>
            <a:r>
              <a:rPr lang="en-US" sz="3999" b="1" dirty="0">
                <a:solidFill>
                  <a:srgbClr val="D18F2E"/>
                </a:solidFill>
                <a:latin typeface="Open Sans 1 Bold"/>
                <a:ea typeface="Open Sans 1 Bold"/>
                <a:cs typeface="Open Sans 1 Bold"/>
                <a:sym typeface="Open Sans 1 Bold"/>
              </a:rPr>
              <a:t>Is it an important decision?</a:t>
            </a:r>
          </a:p>
          <a:p>
            <a:pPr algn="l">
              <a:lnSpc>
                <a:spcPts val="5599"/>
              </a:lnSpc>
              <a:spcBef>
                <a:spcPct val="0"/>
              </a:spcBef>
            </a:pPr>
            <a:endParaRPr lang="en-US" sz="3999" b="1" dirty="0">
              <a:solidFill>
                <a:srgbClr val="D18F2E"/>
              </a:solidFill>
              <a:latin typeface="Open Sans 1 Bold"/>
              <a:ea typeface="Open Sans 1 Bold"/>
              <a:cs typeface="Open Sans 1 Bold"/>
              <a:sym typeface="Open Sans 1 Bold"/>
            </a:endParaRPr>
          </a:p>
        </p:txBody>
      </p:sp>
      <p:sp>
        <p:nvSpPr>
          <p:cNvPr id="9" name="TextBox 9"/>
          <p:cNvSpPr txBox="1"/>
          <p:nvPr/>
        </p:nvSpPr>
        <p:spPr>
          <a:xfrm>
            <a:off x="10493922" y="4531691"/>
            <a:ext cx="7066460" cy="2114496"/>
          </a:xfrm>
          <a:prstGeom prst="rect">
            <a:avLst/>
          </a:prstGeom>
        </p:spPr>
        <p:txBody>
          <a:bodyPr lIns="0" tIns="0" rIns="0" bIns="0" rtlCol="0" anchor="t">
            <a:spAutoFit/>
          </a:bodyPr>
          <a:lstStyle/>
          <a:p>
            <a:pPr algn="l">
              <a:lnSpc>
                <a:spcPts val="4202"/>
              </a:lnSpc>
            </a:pPr>
            <a:r>
              <a:rPr lang="en-US" sz="3002" dirty="0">
                <a:solidFill>
                  <a:srgbClr val="0F5076"/>
                </a:solidFill>
                <a:latin typeface="Open Sans 1"/>
                <a:ea typeface="Open Sans 1"/>
                <a:cs typeface="Open Sans 1"/>
                <a:sym typeface="Open Sans 1"/>
              </a:rPr>
              <a:t>❑ How do you know what’s important?</a:t>
            </a:r>
          </a:p>
          <a:p>
            <a:pPr algn="l">
              <a:lnSpc>
                <a:spcPts val="4202"/>
              </a:lnSpc>
            </a:pPr>
            <a:r>
              <a:rPr lang="en-US" sz="3002" dirty="0">
                <a:solidFill>
                  <a:srgbClr val="0F5076"/>
                </a:solidFill>
                <a:latin typeface="Open Sans 1"/>
                <a:ea typeface="Open Sans 1"/>
                <a:cs typeface="Open Sans 1"/>
                <a:sym typeface="Open Sans 1"/>
              </a:rPr>
              <a:t>❑ Does the CEO not make any important decisions?</a:t>
            </a:r>
          </a:p>
          <a:p>
            <a:pPr algn="l">
              <a:lnSpc>
                <a:spcPts val="4202"/>
              </a:lnSpc>
              <a:spcBef>
                <a:spcPct val="0"/>
              </a:spcBef>
            </a:pPr>
            <a:endParaRPr lang="en-US" sz="3002" dirty="0">
              <a:solidFill>
                <a:srgbClr val="0F5076"/>
              </a:solidFill>
              <a:latin typeface="Open Sans 1"/>
              <a:ea typeface="Open Sans 1"/>
              <a:cs typeface="Open Sans 1"/>
              <a:sym typeface="Open Sans 1"/>
            </a:endParaRPr>
          </a:p>
        </p:txBody>
      </p:sp>
      <p:sp>
        <p:nvSpPr>
          <p:cNvPr id="10" name="TextBox 10"/>
          <p:cNvSpPr txBox="1"/>
          <p:nvPr/>
        </p:nvSpPr>
        <p:spPr>
          <a:xfrm>
            <a:off x="10500141" y="6792180"/>
            <a:ext cx="7040722" cy="2089152"/>
          </a:xfrm>
          <a:prstGeom prst="rect">
            <a:avLst/>
          </a:prstGeom>
        </p:spPr>
        <p:txBody>
          <a:bodyPr lIns="0" tIns="0" rIns="0" bIns="0" rtlCol="0" anchor="t">
            <a:spAutoFit/>
          </a:bodyPr>
          <a:lstStyle/>
          <a:p>
            <a:pPr algn="l">
              <a:lnSpc>
                <a:spcPts val="5599"/>
              </a:lnSpc>
            </a:pPr>
            <a:r>
              <a:rPr lang="en-US" sz="3999" b="1" dirty="0">
                <a:solidFill>
                  <a:srgbClr val="D18F2E"/>
                </a:solidFill>
                <a:latin typeface="Open Sans 1 Bold"/>
                <a:ea typeface="Open Sans 1 Bold"/>
                <a:cs typeface="Open Sans 1 Bold"/>
                <a:sym typeface="Open Sans 1 Bold"/>
              </a:rPr>
              <a:t>Is it something the Board did not expect?</a:t>
            </a:r>
          </a:p>
          <a:p>
            <a:pPr algn="l">
              <a:lnSpc>
                <a:spcPts val="5599"/>
              </a:lnSpc>
              <a:spcBef>
                <a:spcPct val="0"/>
              </a:spcBef>
            </a:pPr>
            <a:endParaRPr lang="en-US" sz="3999" b="1" dirty="0">
              <a:solidFill>
                <a:srgbClr val="D18F2E"/>
              </a:solidFill>
              <a:latin typeface="Open Sans 1 Bold"/>
              <a:ea typeface="Open Sans 1 Bold"/>
              <a:cs typeface="Open Sans 1 Bold"/>
              <a:sym typeface="Open Sans 1 Bold"/>
            </a:endParaRPr>
          </a:p>
        </p:txBody>
      </p:sp>
      <p:sp>
        <p:nvSpPr>
          <p:cNvPr id="11" name="TextBox 11"/>
          <p:cNvSpPr txBox="1"/>
          <p:nvPr/>
        </p:nvSpPr>
        <p:spPr>
          <a:xfrm>
            <a:off x="10493922" y="8207693"/>
            <a:ext cx="6246253" cy="2114496"/>
          </a:xfrm>
          <a:prstGeom prst="rect">
            <a:avLst/>
          </a:prstGeom>
        </p:spPr>
        <p:txBody>
          <a:bodyPr lIns="0" tIns="0" rIns="0" bIns="0" rtlCol="0" anchor="t">
            <a:spAutoFit/>
          </a:bodyPr>
          <a:lstStyle/>
          <a:p>
            <a:pPr algn="l">
              <a:lnSpc>
                <a:spcPts val="4202"/>
              </a:lnSpc>
            </a:pPr>
            <a:r>
              <a:rPr lang="en-US" sz="3002" dirty="0">
                <a:solidFill>
                  <a:srgbClr val="0F5076"/>
                </a:solidFill>
                <a:latin typeface="Open Sans 1"/>
                <a:ea typeface="Open Sans 1"/>
                <a:cs typeface="Open Sans 1"/>
                <a:sym typeface="Open Sans 1"/>
              </a:rPr>
              <a:t>❑ Can no unexpected decision be made without Board involvement?</a:t>
            </a:r>
          </a:p>
          <a:p>
            <a:pPr algn="l">
              <a:lnSpc>
                <a:spcPts val="4202"/>
              </a:lnSpc>
            </a:pPr>
            <a:endParaRPr lang="en-US" sz="3002" dirty="0">
              <a:solidFill>
                <a:srgbClr val="0F5076"/>
              </a:solidFill>
              <a:latin typeface="Open Sans 1"/>
              <a:ea typeface="Open Sans 1"/>
              <a:cs typeface="Open Sans 1"/>
              <a:sym typeface="Open Sans 1"/>
            </a:endParaRPr>
          </a:p>
          <a:p>
            <a:pPr algn="l">
              <a:lnSpc>
                <a:spcPts val="4202"/>
              </a:lnSpc>
              <a:spcBef>
                <a:spcPct val="0"/>
              </a:spcBef>
            </a:pPr>
            <a:endParaRPr lang="en-US" sz="3002" dirty="0">
              <a:solidFill>
                <a:srgbClr val="0F5076"/>
              </a:solidFill>
              <a:latin typeface="Open Sans 1"/>
              <a:ea typeface="Open Sans 1"/>
              <a:cs typeface="Open Sans 1"/>
              <a:sym typeface="Open Sans 1"/>
            </a:endParaRPr>
          </a:p>
        </p:txBody>
      </p:sp>
      <p:sp>
        <p:nvSpPr>
          <p:cNvPr id="12" name="Freeform 8">
            <a:extLst>
              <a:ext uri="{FF2B5EF4-FFF2-40B4-BE49-F238E27FC236}">
                <a16:creationId xmlns:a16="http://schemas.microsoft.com/office/drawing/2014/main" id="{F0852ACF-2DAC-3158-B5B8-F1050AB12F3E}"/>
              </a:ext>
            </a:extLst>
          </p:cNvPr>
          <p:cNvSpPr/>
          <p:nvPr/>
        </p:nvSpPr>
        <p:spPr>
          <a:xfrm>
            <a:off x="9723168" y="1574905"/>
            <a:ext cx="533532" cy="268989"/>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Freeform 8">
            <a:extLst>
              <a:ext uri="{FF2B5EF4-FFF2-40B4-BE49-F238E27FC236}">
                <a16:creationId xmlns:a16="http://schemas.microsoft.com/office/drawing/2014/main" id="{2C70720F-39E6-4492-0610-9871F210A8B4}"/>
              </a:ext>
            </a:extLst>
          </p:cNvPr>
          <p:cNvSpPr/>
          <p:nvPr/>
        </p:nvSpPr>
        <p:spPr>
          <a:xfrm>
            <a:off x="9723168" y="4076700"/>
            <a:ext cx="533532" cy="268989"/>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4" name="Freeform 8">
            <a:extLst>
              <a:ext uri="{FF2B5EF4-FFF2-40B4-BE49-F238E27FC236}">
                <a16:creationId xmlns:a16="http://schemas.microsoft.com/office/drawing/2014/main" id="{4EAF6D19-5E4B-B294-3C4D-8A8762711DCF}"/>
              </a:ext>
            </a:extLst>
          </p:cNvPr>
          <p:cNvSpPr/>
          <p:nvPr/>
        </p:nvSpPr>
        <p:spPr>
          <a:xfrm>
            <a:off x="9723168" y="7025204"/>
            <a:ext cx="533532" cy="268989"/>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7" name="Slide Number Placeholder 16">
            <a:extLst>
              <a:ext uri="{FF2B5EF4-FFF2-40B4-BE49-F238E27FC236}">
                <a16:creationId xmlns:a16="http://schemas.microsoft.com/office/drawing/2014/main" id="{A00866BB-DD7D-157D-AB56-C1B2B090F94F}"/>
              </a:ext>
            </a:extLst>
          </p:cNvPr>
          <p:cNvSpPr>
            <a:spLocks noGrp="1"/>
          </p:cNvSpPr>
          <p:nvPr>
            <p:ph type="sldNum" sz="quarter" idx="12"/>
          </p:nvPr>
        </p:nvSpPr>
        <p:spPr/>
        <p:txBody>
          <a:bodyPr/>
          <a:lstStyle/>
          <a:p>
            <a:fld id="{B6F15528-21DE-4FAA-801E-634DDDAF4B2B}" type="slidenum">
              <a:rPr lang="en-US" smtClean="0"/>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p:nvPr/>
        </p:nvGrpSpPr>
        <p:grpSpPr>
          <a:xfrm>
            <a:off x="427355" y="-186198"/>
            <a:ext cx="3086100" cy="10473198"/>
            <a:chOff x="0" y="0"/>
            <a:chExt cx="812800" cy="2758373"/>
          </a:xfrm>
        </p:grpSpPr>
        <p:sp>
          <p:nvSpPr>
            <p:cNvPr id="3" name="Freeform 3"/>
            <p:cNvSpPr/>
            <p:nvPr/>
          </p:nvSpPr>
          <p:spPr>
            <a:xfrm>
              <a:off x="0" y="0"/>
              <a:ext cx="812800" cy="2758373"/>
            </a:xfrm>
            <a:custGeom>
              <a:avLst/>
              <a:gdLst/>
              <a:ahLst/>
              <a:cxnLst/>
              <a:rect l="l" t="t" r="r" b="b"/>
              <a:pathLst>
                <a:path w="812800" h="2758373">
                  <a:moveTo>
                    <a:pt x="127941" y="0"/>
                  </a:moveTo>
                  <a:lnTo>
                    <a:pt x="684859" y="0"/>
                  </a:lnTo>
                  <a:cubicBezTo>
                    <a:pt x="718791" y="0"/>
                    <a:pt x="751333" y="13479"/>
                    <a:pt x="775327" y="37473"/>
                  </a:cubicBezTo>
                  <a:cubicBezTo>
                    <a:pt x="799321" y="61467"/>
                    <a:pt x="812800" y="94009"/>
                    <a:pt x="812800" y="127941"/>
                  </a:cubicBezTo>
                  <a:lnTo>
                    <a:pt x="812800" y="2630432"/>
                  </a:lnTo>
                  <a:cubicBezTo>
                    <a:pt x="812800" y="2701092"/>
                    <a:pt x="755519" y="2758373"/>
                    <a:pt x="684859" y="2758373"/>
                  </a:cubicBezTo>
                  <a:lnTo>
                    <a:pt x="127941" y="2758373"/>
                  </a:lnTo>
                  <a:cubicBezTo>
                    <a:pt x="94009" y="2758373"/>
                    <a:pt x="61467" y="2744894"/>
                    <a:pt x="37473" y="2720900"/>
                  </a:cubicBezTo>
                  <a:cubicBezTo>
                    <a:pt x="13479" y="2696907"/>
                    <a:pt x="0" y="2664365"/>
                    <a:pt x="0" y="2630432"/>
                  </a:cubicBezTo>
                  <a:lnTo>
                    <a:pt x="0" y="127941"/>
                  </a:lnTo>
                  <a:cubicBezTo>
                    <a:pt x="0" y="94009"/>
                    <a:pt x="13479" y="61467"/>
                    <a:pt x="37473" y="37473"/>
                  </a:cubicBezTo>
                  <a:cubicBezTo>
                    <a:pt x="61467" y="13479"/>
                    <a:pt x="94009" y="0"/>
                    <a:pt x="127941" y="0"/>
                  </a:cubicBezTo>
                  <a:close/>
                </a:path>
              </a:pathLst>
            </a:custGeom>
            <a:solidFill>
              <a:srgbClr val="92D11C">
                <a:alpha val="48627"/>
              </a:srgbClr>
            </a:solidFill>
          </p:spPr>
          <p:txBody>
            <a:bodyPr/>
            <a:lstStyle/>
            <a:p>
              <a:endParaRPr lang="en-US"/>
            </a:p>
          </p:txBody>
        </p:sp>
        <p:sp>
          <p:nvSpPr>
            <p:cNvPr id="4" name="TextBox 4"/>
            <p:cNvSpPr txBox="1"/>
            <p:nvPr/>
          </p:nvSpPr>
          <p:spPr>
            <a:xfrm>
              <a:off x="0" y="-47625"/>
              <a:ext cx="812800" cy="2805998"/>
            </a:xfrm>
            <a:prstGeom prst="rect">
              <a:avLst/>
            </a:prstGeom>
          </p:spPr>
          <p:txBody>
            <a:bodyPr lIns="50800" tIns="50800" rIns="50800" bIns="50800" rtlCol="0" anchor="ctr"/>
            <a:lstStyle/>
            <a:p>
              <a:pPr algn="ctr">
                <a:lnSpc>
                  <a:spcPts val="3256"/>
                </a:lnSpc>
              </a:pPr>
              <a:endParaRPr/>
            </a:p>
          </p:txBody>
        </p:sp>
      </p:grpSp>
      <p:sp>
        <p:nvSpPr>
          <p:cNvPr id="5" name="Freeform 5"/>
          <p:cNvSpPr/>
          <p:nvPr/>
        </p:nvSpPr>
        <p:spPr>
          <a:xfrm>
            <a:off x="599241" y="8725323"/>
            <a:ext cx="2742327" cy="824491"/>
          </a:xfrm>
          <a:custGeom>
            <a:avLst/>
            <a:gdLst/>
            <a:ahLst/>
            <a:cxnLst/>
            <a:rect l="l" t="t" r="r" b="b"/>
            <a:pathLst>
              <a:path w="2742327" h="824491">
                <a:moveTo>
                  <a:pt x="0" y="0"/>
                </a:moveTo>
                <a:lnTo>
                  <a:pt x="2742328" y="0"/>
                </a:lnTo>
                <a:lnTo>
                  <a:pt x="2742328" y="824491"/>
                </a:lnTo>
                <a:lnTo>
                  <a:pt x="0" y="824491"/>
                </a:lnTo>
                <a:lnTo>
                  <a:pt x="0" y="0"/>
                </a:lnTo>
                <a:close/>
              </a:path>
            </a:pathLst>
          </a:custGeom>
          <a:blipFill>
            <a:blip r:embed="rId2"/>
            <a:stretch>
              <a:fillRect/>
            </a:stretch>
          </a:blipFill>
        </p:spPr>
        <p:txBody>
          <a:bodyPr/>
          <a:lstStyle/>
          <a:p>
            <a:endParaRPr lang="en-US"/>
          </a:p>
        </p:txBody>
      </p:sp>
      <p:sp>
        <p:nvSpPr>
          <p:cNvPr id="6" name="Freeform 6"/>
          <p:cNvSpPr/>
          <p:nvPr/>
        </p:nvSpPr>
        <p:spPr>
          <a:xfrm>
            <a:off x="1371600" y="2306428"/>
            <a:ext cx="5848648" cy="5307120"/>
          </a:xfrm>
          <a:custGeom>
            <a:avLst/>
            <a:gdLst/>
            <a:ahLst/>
            <a:cxnLst/>
            <a:rect l="l" t="t" r="r" b="b"/>
            <a:pathLst>
              <a:path w="6307815" h="5827635">
                <a:moveTo>
                  <a:pt x="0" y="0"/>
                </a:moveTo>
                <a:lnTo>
                  <a:pt x="6307815" y="0"/>
                </a:lnTo>
                <a:lnTo>
                  <a:pt x="6307815" y="5827635"/>
                </a:lnTo>
                <a:lnTo>
                  <a:pt x="0" y="5827635"/>
                </a:lnTo>
                <a:lnTo>
                  <a:pt x="0" y="0"/>
                </a:lnTo>
                <a:close/>
              </a:path>
            </a:pathLst>
          </a:custGeom>
          <a:blipFill>
            <a:blip r:embed="rId3"/>
            <a:stretch>
              <a:fillRect/>
            </a:stretch>
          </a:blipFill>
        </p:spPr>
        <p:txBody>
          <a:bodyPr/>
          <a:lstStyle/>
          <a:p>
            <a:endParaRPr lang="en-US"/>
          </a:p>
        </p:txBody>
      </p:sp>
      <p:sp>
        <p:nvSpPr>
          <p:cNvPr id="7" name="Freeform 7"/>
          <p:cNvSpPr/>
          <p:nvPr/>
        </p:nvSpPr>
        <p:spPr>
          <a:xfrm>
            <a:off x="8686800" y="3086100"/>
            <a:ext cx="8033714" cy="5307120"/>
          </a:xfrm>
          <a:custGeom>
            <a:avLst/>
            <a:gdLst/>
            <a:ahLst/>
            <a:cxnLst/>
            <a:rect l="l" t="t" r="r" b="b"/>
            <a:pathLst>
              <a:path w="8033714" h="5307120">
                <a:moveTo>
                  <a:pt x="0" y="0"/>
                </a:moveTo>
                <a:lnTo>
                  <a:pt x="8033715" y="0"/>
                </a:lnTo>
                <a:lnTo>
                  <a:pt x="8033715" y="5307120"/>
                </a:lnTo>
                <a:lnTo>
                  <a:pt x="0" y="5307120"/>
                </a:lnTo>
                <a:lnTo>
                  <a:pt x="0" y="0"/>
                </a:lnTo>
                <a:close/>
              </a:path>
            </a:pathLst>
          </a:custGeom>
          <a:blipFill>
            <a:blip r:embed="rId4"/>
            <a:stretch>
              <a:fillRect/>
            </a:stretch>
          </a:blipFill>
        </p:spPr>
        <p:txBody>
          <a:bodyPr/>
          <a:lstStyle/>
          <a:p>
            <a:endParaRPr lang="en-US"/>
          </a:p>
        </p:txBody>
      </p:sp>
      <p:sp>
        <p:nvSpPr>
          <p:cNvPr id="8" name="TextBox 8"/>
          <p:cNvSpPr txBox="1"/>
          <p:nvPr/>
        </p:nvSpPr>
        <p:spPr>
          <a:xfrm>
            <a:off x="9326793" y="798642"/>
            <a:ext cx="6753728" cy="1580498"/>
          </a:xfrm>
          <a:prstGeom prst="rect">
            <a:avLst/>
          </a:prstGeom>
        </p:spPr>
        <p:txBody>
          <a:bodyPr lIns="0" tIns="0" rIns="0" bIns="0" rtlCol="0" anchor="t">
            <a:spAutoFit/>
          </a:bodyPr>
          <a:lstStyle/>
          <a:p>
            <a:pPr algn="ctr">
              <a:lnSpc>
                <a:spcPts val="6335"/>
              </a:lnSpc>
              <a:spcBef>
                <a:spcPct val="0"/>
              </a:spcBef>
            </a:pPr>
            <a:r>
              <a:rPr lang="en-US" sz="4525" b="1" dirty="0">
                <a:solidFill>
                  <a:srgbClr val="0F5076"/>
                </a:solidFill>
                <a:latin typeface="Gotham Bold"/>
                <a:ea typeface="Gotham Bold"/>
                <a:cs typeface="Gotham Bold"/>
                <a:sym typeface="Gotham Bold"/>
              </a:rPr>
              <a:t>The Board Speaks with One Voice</a:t>
            </a:r>
          </a:p>
        </p:txBody>
      </p:sp>
      <p:sp>
        <p:nvSpPr>
          <p:cNvPr id="11" name="Slide Number Placeholder 10">
            <a:extLst>
              <a:ext uri="{FF2B5EF4-FFF2-40B4-BE49-F238E27FC236}">
                <a16:creationId xmlns:a16="http://schemas.microsoft.com/office/drawing/2014/main" id="{BADAB836-F3F5-D914-D5B7-8434CDAE7804}"/>
              </a:ext>
            </a:extLst>
          </p:cNvPr>
          <p:cNvSpPr>
            <a:spLocks noGrp="1"/>
          </p:cNvSpPr>
          <p:nvPr>
            <p:ph type="sldNum" sz="quarter" idx="12"/>
          </p:nvPr>
        </p:nvSpPr>
        <p:spPr/>
        <p:txBody>
          <a:bodyPr/>
          <a:lstStyle/>
          <a:p>
            <a:fld id="{B6F15528-21DE-4FAA-801E-634DDDAF4B2B}"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710725" y="7063676"/>
            <a:ext cx="577275" cy="2798010"/>
            <a:chOff x="0" y="0"/>
            <a:chExt cx="293277" cy="1421492"/>
          </a:xfrm>
        </p:grpSpPr>
        <p:sp>
          <p:nvSpPr>
            <p:cNvPr id="3" name="Freeform 3"/>
            <p:cNvSpPr/>
            <p:nvPr/>
          </p:nvSpPr>
          <p:spPr>
            <a:xfrm>
              <a:off x="0" y="0"/>
              <a:ext cx="293277" cy="1421492"/>
            </a:xfrm>
            <a:custGeom>
              <a:avLst/>
              <a:gdLst/>
              <a:ahLst/>
              <a:cxnLst/>
              <a:rect l="l" t="t" r="r" b="b"/>
              <a:pathLst>
                <a:path w="293277" h="1421492">
                  <a:moveTo>
                    <a:pt x="0" y="0"/>
                  </a:moveTo>
                  <a:lnTo>
                    <a:pt x="293277" y="0"/>
                  </a:lnTo>
                  <a:lnTo>
                    <a:pt x="293277" y="1421492"/>
                  </a:lnTo>
                  <a:lnTo>
                    <a:pt x="0" y="1421492"/>
                  </a:lnTo>
                  <a:close/>
                </a:path>
              </a:pathLst>
            </a:custGeom>
            <a:solidFill>
              <a:srgbClr val="92D11C"/>
            </a:solidFill>
          </p:spPr>
          <p:txBody>
            <a:bodyPr/>
            <a:lstStyle/>
            <a:p>
              <a:endParaRPr lang="en-US"/>
            </a:p>
          </p:txBody>
        </p:sp>
      </p:grpSp>
      <p:sp>
        <p:nvSpPr>
          <p:cNvPr id="4" name="Freeform 4"/>
          <p:cNvSpPr/>
          <p:nvPr/>
        </p:nvSpPr>
        <p:spPr>
          <a:xfrm rot="5400000">
            <a:off x="-3245668" y="3483695"/>
            <a:ext cx="10117777" cy="3150387"/>
          </a:xfrm>
          <a:custGeom>
            <a:avLst/>
            <a:gdLst/>
            <a:ahLst/>
            <a:cxnLst/>
            <a:rect l="l" t="t" r="r" b="b"/>
            <a:pathLst>
              <a:path w="10117777" h="3150387">
                <a:moveTo>
                  <a:pt x="0" y="0"/>
                </a:moveTo>
                <a:lnTo>
                  <a:pt x="10117777" y="0"/>
                </a:lnTo>
                <a:lnTo>
                  <a:pt x="10117777" y="3150387"/>
                </a:lnTo>
                <a:lnTo>
                  <a:pt x="0" y="3150387"/>
                </a:lnTo>
                <a:lnTo>
                  <a:pt x="0" y="0"/>
                </a:lnTo>
                <a:close/>
              </a:path>
            </a:pathLst>
          </a:custGeom>
          <a:blipFill>
            <a:blip r:embed="rId2"/>
            <a:stretch>
              <a:fillRect r="-133233" b="-125204"/>
            </a:stretch>
          </a:blipFill>
        </p:spPr>
        <p:txBody>
          <a:bodyPr/>
          <a:lstStyle/>
          <a:p>
            <a:endParaRPr lang="en-US"/>
          </a:p>
        </p:txBody>
      </p:sp>
      <p:sp>
        <p:nvSpPr>
          <p:cNvPr id="5" name="TextBox 5"/>
          <p:cNvSpPr txBox="1"/>
          <p:nvPr/>
        </p:nvSpPr>
        <p:spPr>
          <a:xfrm>
            <a:off x="3388414" y="3794958"/>
            <a:ext cx="12006175" cy="2120196"/>
          </a:xfrm>
          <a:prstGeom prst="rect">
            <a:avLst/>
          </a:prstGeom>
        </p:spPr>
        <p:txBody>
          <a:bodyPr lIns="0" tIns="0" rIns="0" bIns="0" rtlCol="0" anchor="t">
            <a:spAutoFit/>
          </a:bodyPr>
          <a:lstStyle/>
          <a:p>
            <a:pPr marL="457200" indent="-457200" algn="just">
              <a:lnSpc>
                <a:spcPts val="4246"/>
              </a:lnSpc>
              <a:buFont typeface="Arial" panose="020B0604020202020204" pitchFamily="34" charset="0"/>
              <a:buChar char="•"/>
            </a:pPr>
            <a:r>
              <a:rPr lang="en-US" sz="3033" b="1" dirty="0">
                <a:solidFill>
                  <a:srgbClr val="202B3D"/>
                </a:solidFill>
                <a:latin typeface="Open Sans 1 Bold"/>
                <a:ea typeface="Open Sans 1 Bold"/>
                <a:cs typeface="Open Sans 1 Bold"/>
                <a:sym typeface="Open Sans 1 Bold"/>
              </a:rPr>
              <a:t>Policies should be consistent and coherent</a:t>
            </a:r>
          </a:p>
          <a:p>
            <a:pPr marL="457200" indent="-457200" algn="just">
              <a:lnSpc>
                <a:spcPts val="4246"/>
              </a:lnSpc>
              <a:buFont typeface="Arial" panose="020B0604020202020204" pitchFamily="34" charset="0"/>
              <a:buChar char="•"/>
            </a:pPr>
            <a:r>
              <a:rPr lang="en-US" sz="3033" b="1" dirty="0">
                <a:solidFill>
                  <a:srgbClr val="202B3D"/>
                </a:solidFill>
                <a:latin typeface="Open Sans 1 Bold"/>
                <a:ea typeface="Open Sans 1 Bold"/>
                <a:cs typeface="Open Sans 1 Bold"/>
                <a:sym typeface="Open Sans 1 Bold"/>
              </a:rPr>
              <a:t>Policies should be succinct and reflect values of the Board</a:t>
            </a:r>
          </a:p>
          <a:p>
            <a:pPr marL="457200" indent="-457200" algn="just">
              <a:lnSpc>
                <a:spcPts val="4246"/>
              </a:lnSpc>
              <a:buFont typeface="Arial" panose="020B0604020202020204" pitchFamily="34" charset="0"/>
              <a:buChar char="•"/>
            </a:pPr>
            <a:r>
              <a:rPr lang="en-US" sz="3033" b="1" dirty="0">
                <a:solidFill>
                  <a:srgbClr val="202B3D"/>
                </a:solidFill>
                <a:latin typeface="Open Sans 1 Bold"/>
                <a:ea typeface="Open Sans 1 Bold"/>
                <a:cs typeface="Open Sans 1 Bold"/>
                <a:sym typeface="Open Sans 1 Bold"/>
              </a:rPr>
              <a:t>Distinguish between Board policies and Staff policies</a:t>
            </a:r>
          </a:p>
          <a:p>
            <a:pPr algn="just">
              <a:lnSpc>
                <a:spcPts val="4246"/>
              </a:lnSpc>
              <a:spcBef>
                <a:spcPct val="0"/>
              </a:spcBef>
            </a:pPr>
            <a:endParaRPr lang="en-US" sz="3033" b="1" dirty="0">
              <a:solidFill>
                <a:srgbClr val="202B3D"/>
              </a:solidFill>
              <a:latin typeface="Open Sans 1 Bold"/>
              <a:ea typeface="Open Sans 1 Bold"/>
              <a:cs typeface="Open Sans 1 Bold"/>
              <a:sym typeface="Open Sans 1 Bold"/>
            </a:endParaRPr>
          </a:p>
        </p:txBody>
      </p:sp>
      <p:sp>
        <p:nvSpPr>
          <p:cNvPr id="6" name="TextBox 6"/>
          <p:cNvSpPr txBox="1"/>
          <p:nvPr/>
        </p:nvSpPr>
        <p:spPr>
          <a:xfrm>
            <a:off x="1547926" y="169223"/>
            <a:ext cx="14911274" cy="2637902"/>
          </a:xfrm>
          <a:prstGeom prst="rect">
            <a:avLst/>
          </a:prstGeom>
        </p:spPr>
        <p:txBody>
          <a:bodyPr wrap="square" lIns="0" tIns="0" rIns="0" bIns="0" rtlCol="0" anchor="t">
            <a:spAutoFit/>
          </a:bodyPr>
          <a:lstStyle/>
          <a:p>
            <a:pPr algn="ctr">
              <a:lnSpc>
                <a:spcPts val="7040"/>
              </a:lnSpc>
            </a:pPr>
            <a:r>
              <a:rPr lang="en-US" sz="5500" b="1" dirty="0">
                <a:solidFill>
                  <a:srgbClr val="92D11C"/>
                </a:solidFill>
                <a:latin typeface="Gotham" pitchFamily="2" charset="0"/>
                <a:ea typeface="Open Sans 2 Ultra-Bold"/>
                <a:cs typeface="Gotham" pitchFamily="2" charset="0"/>
                <a:sym typeface="Open Sans 2 Ultra-Bold"/>
              </a:rPr>
              <a:t>Board Delegates Authority with Precision</a:t>
            </a:r>
          </a:p>
          <a:p>
            <a:pPr algn="ctr">
              <a:lnSpc>
                <a:spcPts val="7040"/>
              </a:lnSpc>
            </a:pPr>
            <a:r>
              <a:rPr lang="en-US" sz="5500" b="1" dirty="0">
                <a:solidFill>
                  <a:srgbClr val="92D11C"/>
                </a:solidFill>
                <a:latin typeface="Gotham" pitchFamily="2" charset="0"/>
                <a:ea typeface="Open Sans 2 Ultra-Bold"/>
                <a:cs typeface="Gotham" pitchFamily="2" charset="0"/>
                <a:sym typeface="Open Sans 2 Ultra-Bold"/>
              </a:rPr>
              <a:t>BOARD DECISIONS ARE STATED PRIMARILY AS POLICIES</a:t>
            </a:r>
          </a:p>
        </p:txBody>
      </p:sp>
      <p:sp>
        <p:nvSpPr>
          <p:cNvPr id="7" name="TextBox 7"/>
          <p:cNvSpPr txBox="1"/>
          <p:nvPr/>
        </p:nvSpPr>
        <p:spPr>
          <a:xfrm>
            <a:off x="4210816" y="6661513"/>
            <a:ext cx="3427214" cy="1077218"/>
          </a:xfrm>
          <a:prstGeom prst="rect">
            <a:avLst/>
          </a:prstGeom>
        </p:spPr>
        <p:txBody>
          <a:bodyPr lIns="0" tIns="0" rIns="0" bIns="0" rtlCol="0" anchor="t">
            <a:spAutoFit/>
          </a:bodyPr>
          <a:lstStyle/>
          <a:p>
            <a:pPr algn="ctr">
              <a:lnSpc>
                <a:spcPts val="4202"/>
              </a:lnSpc>
              <a:spcBef>
                <a:spcPct val="0"/>
              </a:spcBef>
            </a:pPr>
            <a:r>
              <a:rPr lang="en-US" sz="3600" b="1" dirty="0">
                <a:solidFill>
                  <a:schemeClr val="accent6"/>
                </a:solidFill>
                <a:latin typeface="Open Sans 1"/>
                <a:ea typeface="Open Sans 1"/>
                <a:cs typeface="Open Sans 1"/>
                <a:sym typeface="Open Sans 1"/>
              </a:rPr>
              <a:t>Enduring Principles</a:t>
            </a:r>
          </a:p>
        </p:txBody>
      </p:sp>
      <p:sp>
        <p:nvSpPr>
          <p:cNvPr id="8" name="TextBox 8"/>
          <p:cNvSpPr txBox="1"/>
          <p:nvPr/>
        </p:nvSpPr>
        <p:spPr>
          <a:xfrm>
            <a:off x="3581400" y="8127662"/>
            <a:ext cx="2704420" cy="538609"/>
          </a:xfrm>
          <a:prstGeom prst="rect">
            <a:avLst/>
          </a:prstGeom>
        </p:spPr>
        <p:txBody>
          <a:bodyPr wrap="square" lIns="0" tIns="0" rIns="0" bIns="0" rtlCol="0" anchor="t">
            <a:spAutoFit/>
          </a:bodyPr>
          <a:lstStyle/>
          <a:p>
            <a:pPr algn="ctr">
              <a:lnSpc>
                <a:spcPts val="4202"/>
              </a:lnSpc>
              <a:spcBef>
                <a:spcPct val="0"/>
              </a:spcBef>
            </a:pPr>
            <a:r>
              <a:rPr lang="en-US" sz="3600" b="1" dirty="0">
                <a:solidFill>
                  <a:srgbClr val="FF3131"/>
                </a:solidFill>
                <a:latin typeface="Open Sans 1"/>
                <a:ea typeface="Open Sans 1"/>
                <a:cs typeface="Open Sans 1"/>
                <a:sym typeface="Open Sans 1"/>
              </a:rPr>
              <a:t>Safeguards</a:t>
            </a:r>
          </a:p>
        </p:txBody>
      </p:sp>
      <p:sp>
        <p:nvSpPr>
          <p:cNvPr id="9" name="TextBox 9"/>
          <p:cNvSpPr txBox="1"/>
          <p:nvPr/>
        </p:nvSpPr>
        <p:spPr>
          <a:xfrm>
            <a:off x="7683094" y="6122904"/>
            <a:ext cx="1755375" cy="538609"/>
          </a:xfrm>
          <a:prstGeom prst="rect">
            <a:avLst/>
          </a:prstGeom>
        </p:spPr>
        <p:txBody>
          <a:bodyPr wrap="square" lIns="0" tIns="0" rIns="0" bIns="0" rtlCol="0" anchor="t">
            <a:spAutoFit/>
          </a:bodyPr>
          <a:lstStyle/>
          <a:p>
            <a:pPr algn="ctr">
              <a:lnSpc>
                <a:spcPts val="4202"/>
              </a:lnSpc>
              <a:spcBef>
                <a:spcPct val="0"/>
              </a:spcBef>
            </a:pPr>
            <a:r>
              <a:rPr lang="en-US" sz="3600" b="1" dirty="0">
                <a:solidFill>
                  <a:srgbClr val="5CE1E6"/>
                </a:solidFill>
                <a:latin typeface="Open Sans 1"/>
                <a:ea typeface="Open Sans 1"/>
                <a:cs typeface="Open Sans 1"/>
                <a:sym typeface="Open Sans 1"/>
              </a:rPr>
              <a:t>Values</a:t>
            </a:r>
          </a:p>
        </p:txBody>
      </p:sp>
      <p:sp>
        <p:nvSpPr>
          <p:cNvPr id="10" name="TextBox 10"/>
          <p:cNvSpPr txBox="1"/>
          <p:nvPr/>
        </p:nvSpPr>
        <p:spPr>
          <a:xfrm>
            <a:off x="9385850" y="6661513"/>
            <a:ext cx="4178945" cy="1077218"/>
          </a:xfrm>
          <a:prstGeom prst="rect">
            <a:avLst/>
          </a:prstGeom>
        </p:spPr>
        <p:txBody>
          <a:bodyPr lIns="0" tIns="0" rIns="0" bIns="0" rtlCol="0" anchor="t">
            <a:spAutoFit/>
          </a:bodyPr>
          <a:lstStyle/>
          <a:p>
            <a:pPr algn="ctr">
              <a:lnSpc>
                <a:spcPts val="4202"/>
              </a:lnSpc>
              <a:spcBef>
                <a:spcPct val="0"/>
              </a:spcBef>
            </a:pPr>
            <a:r>
              <a:rPr lang="en-US" sz="3600" b="1" dirty="0">
                <a:solidFill>
                  <a:srgbClr val="00BF63"/>
                </a:solidFill>
                <a:latin typeface="Open Sans 1"/>
                <a:ea typeface="Open Sans 1"/>
                <a:cs typeface="Open Sans 1"/>
                <a:sym typeface="Open Sans 1"/>
              </a:rPr>
              <a:t>Definitions of Prudence</a:t>
            </a:r>
          </a:p>
        </p:txBody>
      </p:sp>
      <p:sp>
        <p:nvSpPr>
          <p:cNvPr id="11" name="TextBox 11"/>
          <p:cNvSpPr txBox="1"/>
          <p:nvPr/>
        </p:nvSpPr>
        <p:spPr>
          <a:xfrm>
            <a:off x="10687816" y="8127661"/>
            <a:ext cx="5340566" cy="538609"/>
          </a:xfrm>
          <a:prstGeom prst="rect">
            <a:avLst/>
          </a:prstGeom>
        </p:spPr>
        <p:txBody>
          <a:bodyPr wrap="square" lIns="0" tIns="0" rIns="0" bIns="0" rtlCol="0" anchor="t">
            <a:spAutoFit/>
          </a:bodyPr>
          <a:lstStyle/>
          <a:p>
            <a:pPr algn="ctr">
              <a:lnSpc>
                <a:spcPts val="4202"/>
              </a:lnSpc>
              <a:spcBef>
                <a:spcPct val="0"/>
              </a:spcBef>
            </a:pPr>
            <a:r>
              <a:rPr lang="en-US" sz="3600" b="1" dirty="0">
                <a:solidFill>
                  <a:srgbClr val="7030A0"/>
                </a:solidFill>
                <a:latin typeface="Open Sans 1"/>
                <a:ea typeface="Open Sans 1"/>
                <a:cs typeface="Open Sans 1"/>
                <a:sym typeface="Open Sans 1"/>
              </a:rPr>
              <a:t>Strategic Imperatives</a:t>
            </a:r>
          </a:p>
        </p:txBody>
      </p:sp>
      <p:sp>
        <p:nvSpPr>
          <p:cNvPr id="12" name="Freeform 8">
            <a:extLst>
              <a:ext uri="{FF2B5EF4-FFF2-40B4-BE49-F238E27FC236}">
                <a16:creationId xmlns:a16="http://schemas.microsoft.com/office/drawing/2014/main" id="{5A195C21-2547-6354-AF80-5C7F82125475}"/>
              </a:ext>
            </a:extLst>
          </p:cNvPr>
          <p:cNvSpPr/>
          <p:nvPr/>
        </p:nvSpPr>
        <p:spPr>
          <a:xfrm rot="10800000">
            <a:off x="14925429" y="1819711"/>
            <a:ext cx="1814645" cy="882173"/>
          </a:xfrm>
          <a:custGeom>
            <a:avLst/>
            <a:gdLst/>
            <a:ahLst/>
            <a:cxnLst/>
            <a:rect l="l" t="t" r="r" b="b"/>
            <a:pathLst>
              <a:path w="533532" h="268989">
                <a:moveTo>
                  <a:pt x="0" y="0"/>
                </a:moveTo>
                <a:lnTo>
                  <a:pt x="533532" y="0"/>
                </a:lnTo>
                <a:lnTo>
                  <a:pt x="533532" y="268989"/>
                </a:lnTo>
                <a:lnTo>
                  <a:pt x="0" y="2689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5" name="Slide Number Placeholder 14">
            <a:extLst>
              <a:ext uri="{FF2B5EF4-FFF2-40B4-BE49-F238E27FC236}">
                <a16:creationId xmlns:a16="http://schemas.microsoft.com/office/drawing/2014/main" id="{2629A3C8-DA7E-EE24-A947-D425FAFF0761}"/>
              </a:ext>
            </a:extLst>
          </p:cNvPr>
          <p:cNvSpPr>
            <a:spLocks noGrp="1"/>
          </p:cNvSpPr>
          <p:nvPr>
            <p:ph type="sldNum" sz="quarter" idx="12"/>
          </p:nvPr>
        </p:nvSpPr>
        <p:spPr/>
        <p:txBody>
          <a:bodyPr/>
          <a:lstStyle/>
          <a:p>
            <a:fld id="{B6F15528-21DE-4FAA-801E-634DDDAF4B2B}" type="slidenum">
              <a:rPr lang="en-US" smtClean="0"/>
              <a:pPr/>
              <a:t>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7498</TotalTime>
  <Words>765</Words>
  <Application>Microsoft Office PowerPoint</Application>
  <PresentationFormat>Custom</PresentationFormat>
  <Paragraphs>149</Paragraphs>
  <Slides>15</Slides>
  <Notes>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15</vt:i4>
      </vt:variant>
    </vt:vector>
  </HeadingPairs>
  <TitlesOfParts>
    <vt:vector size="33" baseType="lpstr">
      <vt:lpstr>Open Sans 1</vt:lpstr>
      <vt:lpstr>Canva Sans</vt:lpstr>
      <vt:lpstr>Gotham Bold</vt:lpstr>
      <vt:lpstr>Open Sans 2 Bold</vt:lpstr>
      <vt:lpstr>Aptos</vt:lpstr>
      <vt:lpstr>Open Sans 2</vt:lpstr>
      <vt:lpstr>Open Sans 2 Ultra-Bold</vt:lpstr>
      <vt:lpstr>Wingdings</vt:lpstr>
      <vt:lpstr>Courier New</vt:lpstr>
      <vt:lpstr>Canva Sans Italics</vt:lpstr>
      <vt:lpstr>Gotham</vt:lpstr>
      <vt:lpstr>Canva Sans Bold</vt:lpstr>
      <vt:lpstr>Open Sans</vt:lpstr>
      <vt:lpstr>Calibri</vt:lpstr>
      <vt:lpstr>Arial</vt:lpstr>
      <vt:lpstr>Open Sans 1 Bold</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Yellow Modern The Building Presentation</dc:title>
  <cp:lastModifiedBy>Ken Kievet</cp:lastModifiedBy>
  <cp:revision>12</cp:revision>
  <dcterms:created xsi:type="dcterms:W3CDTF">2006-08-16T00:00:00Z</dcterms:created>
  <dcterms:modified xsi:type="dcterms:W3CDTF">2025-05-15T22:47:17Z</dcterms:modified>
  <dc:identifier>DAGcT2L__D0</dc:identifier>
</cp:coreProperties>
</file>