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6" r:id="rId2"/>
    <p:sldId id="286" r:id="rId3"/>
    <p:sldId id="288" r:id="rId4"/>
    <p:sldId id="297" r:id="rId5"/>
    <p:sldId id="257" r:id="rId6"/>
    <p:sldId id="314" r:id="rId7"/>
    <p:sldId id="259" r:id="rId8"/>
    <p:sldId id="302" r:id="rId9"/>
    <p:sldId id="260" r:id="rId10"/>
    <p:sldId id="272" r:id="rId11"/>
    <p:sldId id="306" r:id="rId12"/>
    <p:sldId id="307" r:id="rId13"/>
    <p:sldId id="308" r:id="rId14"/>
    <p:sldId id="303" r:id="rId15"/>
    <p:sldId id="309" r:id="rId16"/>
    <p:sldId id="321" r:id="rId17"/>
    <p:sldId id="304" r:id="rId18"/>
    <p:sldId id="310" r:id="rId19"/>
    <p:sldId id="322" r:id="rId20"/>
    <p:sldId id="271" r:id="rId21"/>
    <p:sldId id="311" r:id="rId22"/>
    <p:sldId id="276" r:id="rId23"/>
    <p:sldId id="312" r:id="rId24"/>
    <p:sldId id="320" r:id="rId25"/>
    <p:sldId id="324" r:id="rId26"/>
    <p:sldId id="278" r:id="rId27"/>
    <p:sldId id="261" r:id="rId28"/>
    <p:sldId id="313" r:id="rId29"/>
    <p:sldId id="318" r:id="rId30"/>
    <p:sldId id="323" r:id="rId31"/>
    <p:sldId id="317" r:id="rId32"/>
    <p:sldId id="305" r:id="rId33"/>
    <p:sldId id="316" r:id="rId34"/>
    <p:sldId id="319" r:id="rId35"/>
    <p:sldId id="29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33F"/>
    <a:srgbClr val="3A4788"/>
    <a:srgbClr val="027DA7"/>
    <a:srgbClr val="00A1AB"/>
    <a:srgbClr val="043A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53889F-CB0E-45AC-8313-D82AFD5C7D43}" v="84" dt="2025-05-15T21:17:06.9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03" autoAdjust="0"/>
    <p:restoredTop sz="73971" autoAdjust="0"/>
  </p:normalViewPr>
  <p:slideViewPr>
    <p:cSldViewPr snapToGrid="0">
      <p:cViewPr varScale="1">
        <p:scale>
          <a:sx n="82" d="100"/>
          <a:sy n="82" d="100"/>
        </p:scale>
        <p:origin x="1020" y="78"/>
      </p:cViewPr>
      <p:guideLst/>
    </p:cSldViewPr>
  </p:slideViewPr>
  <p:notesTextViewPr>
    <p:cViewPr>
      <p:scale>
        <a:sx n="1" d="1"/>
        <a:sy n="1" d="1"/>
      </p:scale>
      <p:origin x="0" y="0"/>
    </p:cViewPr>
  </p:notesTextViewPr>
  <p:notesViewPr>
    <p:cSldViewPr snapToGrid="0">
      <p:cViewPr varScale="1">
        <p:scale>
          <a:sx n="96" d="100"/>
          <a:sy n="96" d="100"/>
        </p:scale>
        <p:origin x="3120"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5D877F-3677-8FC4-7883-8A288B8078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17AA474-F60A-84AE-FE19-154F4B1AED7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E9E2CE-39EA-474A-944E-469AEFFEBFF1}" type="datetimeFigureOut">
              <a:rPr lang="en-US" smtClean="0"/>
              <a:t>5/14/2025</a:t>
            </a:fld>
            <a:endParaRPr lang="en-US"/>
          </a:p>
        </p:txBody>
      </p:sp>
      <p:sp>
        <p:nvSpPr>
          <p:cNvPr id="4" name="Footer Placeholder 3">
            <a:extLst>
              <a:ext uri="{FF2B5EF4-FFF2-40B4-BE49-F238E27FC236}">
                <a16:creationId xmlns:a16="http://schemas.microsoft.com/office/drawing/2014/main" id="{1B57616F-0449-A321-3F37-8979CCB3972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8DB17DD-D8C1-09F8-62D0-CA4D6349804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EBB398-39EA-BF4F-9F7C-AAE4DB3DCE10}" type="slidenum">
              <a:rPr lang="en-US" smtClean="0"/>
              <a:t>‹#›</a:t>
            </a:fld>
            <a:endParaRPr lang="en-US"/>
          </a:p>
        </p:txBody>
      </p:sp>
    </p:spTree>
    <p:extLst>
      <p:ext uri="{BB962C8B-B14F-4D97-AF65-F5344CB8AC3E}">
        <p14:creationId xmlns:p14="http://schemas.microsoft.com/office/powerpoint/2010/main" val="1233280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E5C244-F26B-084E-8A4B-28EE62094252}"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D1A901-F8F7-2E40-8C87-8977E879460A}" type="slidenum">
              <a:rPr lang="en-US" smtClean="0"/>
              <a:t>‹#›</a:t>
            </a:fld>
            <a:endParaRPr lang="en-US"/>
          </a:p>
        </p:txBody>
      </p:sp>
    </p:spTree>
    <p:extLst>
      <p:ext uri="{BB962C8B-B14F-4D97-AF65-F5344CB8AC3E}">
        <p14:creationId xmlns:p14="http://schemas.microsoft.com/office/powerpoint/2010/main" val="474748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grantstation.com/product/funding-faith-based-organizations-3?utm_source=mailchimp&amp;utm_content=insider&amp;utm_medium=email&amp;utm_campaign=9f6d64d67d&amp;utm_term=Grant%20Professionals%20Association%20(GPA)%20GrantStation%20email%20list&amp;utm_source=Grant+Professionals+Association+%28GPA%29+GrantStation+email+list&amp;utm_campaign=9f6d64d67d-GPA_COPY_01&amp;utm_medium=email&amp;utm_term=0_327ba66e4b-9f6d64d67d-93290899"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health.maryland.gov/mchrc/Pages/notices.aspx"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D1A901-F8F7-2E40-8C87-8977E879460A}" type="slidenum">
              <a:rPr lang="en-US" smtClean="0"/>
              <a:t>1</a:t>
            </a:fld>
            <a:endParaRPr lang="en-US"/>
          </a:p>
        </p:txBody>
      </p:sp>
    </p:spTree>
    <p:extLst>
      <p:ext uri="{BB962C8B-B14F-4D97-AF65-F5344CB8AC3E}">
        <p14:creationId xmlns:p14="http://schemas.microsoft.com/office/powerpoint/2010/main" val="2649756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https://georgewbush-whitehouse.archives.gov/government/fbci/guidance_document_01-06.pdf </a:t>
            </a:r>
          </a:p>
        </p:txBody>
      </p:sp>
      <p:sp>
        <p:nvSpPr>
          <p:cNvPr id="4" name="Slide Number Placeholder 3"/>
          <p:cNvSpPr>
            <a:spLocks noGrp="1"/>
          </p:cNvSpPr>
          <p:nvPr>
            <p:ph type="sldNum" sz="quarter" idx="5"/>
          </p:nvPr>
        </p:nvSpPr>
        <p:spPr/>
        <p:txBody>
          <a:bodyPr/>
          <a:lstStyle/>
          <a:p>
            <a:fld id="{46D1A901-F8F7-2E40-8C87-8977E879460A}" type="slidenum">
              <a:rPr lang="en-US" smtClean="0"/>
              <a:t>16</a:t>
            </a:fld>
            <a:endParaRPr lang="en-US"/>
          </a:p>
        </p:txBody>
      </p:sp>
    </p:spTree>
    <p:extLst>
      <p:ext uri="{BB962C8B-B14F-4D97-AF65-F5344CB8AC3E}">
        <p14:creationId xmlns:p14="http://schemas.microsoft.com/office/powerpoint/2010/main" val="1582280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not alone in asking this question. Just yesterday, the President of Grants Station, Alice Ruhnke, led a training for $69 per person of essentially the same title of the one that I am presenting today, focusing on Federal grants. </a:t>
            </a:r>
            <a:r>
              <a:rPr lang="en-US" dirty="0">
                <a:hlinkClick r:id="rId3"/>
              </a:rPr>
              <a:t>Funding for Faith-Based Organizations | </a:t>
            </a:r>
            <a:r>
              <a:rPr lang="en-US" dirty="0" err="1">
                <a:hlinkClick r:id="rId3"/>
              </a:rPr>
              <a:t>GrantStation</a:t>
            </a:r>
            <a:endParaRPr lang="en-US" dirty="0"/>
          </a:p>
          <a:p>
            <a:endParaRPr lang="en-US" dirty="0"/>
          </a:p>
          <a:p>
            <a:r>
              <a:rPr lang="en-US" dirty="0"/>
              <a:t>Ask for audience participation to offer some barriers they have experienced or perceive. </a:t>
            </a:r>
          </a:p>
          <a:p>
            <a:endParaRPr lang="en-US" dirty="0"/>
          </a:p>
          <a:p>
            <a:r>
              <a:rPr lang="en-US" dirty="0"/>
              <a:t>Affirm that HUM experienced some of the same but we’ll share a case study on our first government program grant. </a:t>
            </a:r>
          </a:p>
        </p:txBody>
      </p:sp>
      <p:sp>
        <p:nvSpPr>
          <p:cNvPr id="4" name="Slide Number Placeholder 3"/>
          <p:cNvSpPr>
            <a:spLocks noGrp="1"/>
          </p:cNvSpPr>
          <p:nvPr>
            <p:ph type="sldNum" sz="quarter" idx="5"/>
          </p:nvPr>
        </p:nvSpPr>
        <p:spPr/>
        <p:txBody>
          <a:bodyPr/>
          <a:lstStyle/>
          <a:p>
            <a:fld id="{46D1A901-F8F7-2E40-8C87-8977E879460A}" type="slidenum">
              <a:rPr lang="en-US" smtClean="0"/>
              <a:t>17</a:t>
            </a:fld>
            <a:endParaRPr lang="en-US"/>
          </a:p>
        </p:txBody>
      </p:sp>
    </p:spTree>
    <p:extLst>
      <p:ext uri="{BB962C8B-B14F-4D97-AF65-F5344CB8AC3E}">
        <p14:creationId xmlns:p14="http://schemas.microsoft.com/office/powerpoint/2010/main" val="2907038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Program Development</a:t>
            </a:r>
          </a:p>
          <a:p>
            <a:pPr marL="571500" lvl="1" indent="-342900">
              <a:buFont typeface="Arial" panose="020B0604020202020204" pitchFamily="34" charset="0"/>
              <a:buChar char="•"/>
            </a:pPr>
            <a:r>
              <a:rPr lang="en-US" dirty="0"/>
              <a:t>Pre-planning / Consultant</a:t>
            </a:r>
          </a:p>
          <a:p>
            <a:pPr marL="571500" lvl="1" indent="-342900">
              <a:buFont typeface="Arial" panose="020B0604020202020204" pitchFamily="34" charset="0"/>
              <a:buChar char="•"/>
            </a:pPr>
            <a:r>
              <a:rPr lang="en-US" dirty="0"/>
              <a:t>Pilot</a:t>
            </a:r>
          </a:p>
          <a:p>
            <a:pPr marL="571500" lvl="1" indent="-342900">
              <a:buFont typeface="Arial" panose="020B0604020202020204" pitchFamily="34" charset="0"/>
              <a:buChar char="•"/>
            </a:pPr>
            <a:r>
              <a:rPr lang="en-US" dirty="0"/>
              <a:t>New Expansion /  Scaling</a:t>
            </a:r>
          </a:p>
          <a:p>
            <a:pPr marL="571500" lvl="1" indent="-342900">
              <a:buFont typeface="Arial" panose="020B0604020202020204" pitchFamily="34" charset="0"/>
              <a:buChar char="•"/>
            </a:pPr>
            <a:r>
              <a:rPr lang="en-US" dirty="0"/>
              <a:t>Expanding to Population (Women, Children)</a:t>
            </a:r>
          </a:p>
          <a:p>
            <a:pPr marL="571500" lvl="1" indent="-342900">
              <a:buFont typeface="Arial" panose="020B0604020202020204" pitchFamily="34" charset="0"/>
              <a:buChar char="•"/>
            </a:pPr>
            <a:r>
              <a:rPr lang="en-US" dirty="0"/>
              <a:t>“Operational” / Ongoing</a:t>
            </a:r>
          </a:p>
          <a:p>
            <a:endParaRPr lang="en-US" dirty="0"/>
          </a:p>
        </p:txBody>
      </p:sp>
      <p:sp>
        <p:nvSpPr>
          <p:cNvPr id="4" name="Slide Number Placeholder 3"/>
          <p:cNvSpPr>
            <a:spLocks noGrp="1"/>
          </p:cNvSpPr>
          <p:nvPr>
            <p:ph type="sldNum" sz="quarter" idx="5"/>
          </p:nvPr>
        </p:nvSpPr>
        <p:spPr/>
        <p:txBody>
          <a:bodyPr/>
          <a:lstStyle/>
          <a:p>
            <a:fld id="{46D1A901-F8F7-2E40-8C87-8977E879460A}" type="slidenum">
              <a:rPr lang="en-US" smtClean="0"/>
              <a:t>21</a:t>
            </a:fld>
            <a:endParaRPr lang="en-US"/>
          </a:p>
        </p:txBody>
      </p:sp>
    </p:spTree>
    <p:extLst>
      <p:ext uri="{BB962C8B-B14F-4D97-AF65-F5344CB8AC3E}">
        <p14:creationId xmlns:p14="http://schemas.microsoft.com/office/powerpoint/2010/main" val="123425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Programs and Projects we’ve had funded by gov’t grants:</a:t>
            </a:r>
          </a:p>
          <a:p>
            <a:endParaRPr lang="en-US" dirty="0"/>
          </a:p>
          <a:p>
            <a:endParaRPr lang="en-US" dirty="0"/>
          </a:p>
        </p:txBody>
      </p:sp>
      <p:sp>
        <p:nvSpPr>
          <p:cNvPr id="4" name="Slide Number Placeholder 3"/>
          <p:cNvSpPr>
            <a:spLocks noGrp="1"/>
          </p:cNvSpPr>
          <p:nvPr>
            <p:ph type="sldNum" sz="quarter" idx="5"/>
          </p:nvPr>
        </p:nvSpPr>
        <p:spPr/>
        <p:txBody>
          <a:bodyPr/>
          <a:lstStyle/>
          <a:p>
            <a:fld id="{8369E992-F5D8-4B03-BF94-B63430D4E5FC}" type="slidenum">
              <a:rPr lang="en-US" smtClean="0"/>
              <a:t>22</a:t>
            </a:fld>
            <a:endParaRPr lang="en-US"/>
          </a:p>
        </p:txBody>
      </p:sp>
    </p:spTree>
    <p:extLst>
      <p:ext uri="{BB962C8B-B14F-4D97-AF65-F5344CB8AC3E}">
        <p14:creationId xmlns:p14="http://schemas.microsoft.com/office/powerpoint/2010/main" val="2676182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3589A-7E3A-9636-772A-2B3CE0E2B6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40392E-09B5-8FE1-0FFA-1A1AC7829C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7BC7D2-3CC4-8B74-9D0A-D24DA48FA4C2}"/>
              </a:ext>
            </a:extLst>
          </p:cNvPr>
          <p:cNvSpPr>
            <a:spLocks noGrp="1"/>
          </p:cNvSpPr>
          <p:nvPr>
            <p:ph type="body" idx="1"/>
          </p:nvPr>
        </p:nvSpPr>
        <p:spPr/>
        <p:txBody>
          <a:bodyPr/>
          <a:lstStyle/>
          <a:p>
            <a:pPr marL="342900" indent="-342900">
              <a:buFont typeface="Arial" panose="020B0604020202020204" pitchFamily="34" charset="0"/>
              <a:buChar char="•"/>
            </a:pPr>
            <a:r>
              <a:rPr lang="en-US" dirty="0"/>
              <a:t>Program Development</a:t>
            </a:r>
          </a:p>
          <a:p>
            <a:pPr marL="571500" lvl="1" indent="-342900">
              <a:buFont typeface="Arial" panose="020B0604020202020204" pitchFamily="34" charset="0"/>
              <a:buChar char="•"/>
            </a:pPr>
            <a:r>
              <a:rPr lang="en-US" dirty="0"/>
              <a:t>Pre-planning / Consultant</a:t>
            </a:r>
          </a:p>
          <a:p>
            <a:pPr marL="571500" lvl="1" indent="-342900">
              <a:buFont typeface="Arial" panose="020B0604020202020204" pitchFamily="34" charset="0"/>
              <a:buChar char="•"/>
            </a:pPr>
            <a:r>
              <a:rPr lang="en-US" dirty="0"/>
              <a:t>Pilot</a:t>
            </a:r>
          </a:p>
          <a:p>
            <a:pPr marL="571500" lvl="1" indent="-342900">
              <a:buFont typeface="Arial" panose="020B0604020202020204" pitchFamily="34" charset="0"/>
              <a:buChar char="•"/>
            </a:pPr>
            <a:r>
              <a:rPr lang="en-US" dirty="0"/>
              <a:t>New Expansion /  Scaling</a:t>
            </a:r>
          </a:p>
          <a:p>
            <a:pPr marL="571500" lvl="1" indent="-342900">
              <a:buFont typeface="Arial" panose="020B0604020202020204" pitchFamily="34" charset="0"/>
              <a:buChar char="•"/>
            </a:pPr>
            <a:r>
              <a:rPr lang="en-US" dirty="0"/>
              <a:t>Expanding to Population (Women, Children)</a:t>
            </a:r>
          </a:p>
          <a:p>
            <a:pPr marL="571500" lvl="1" indent="-342900">
              <a:buFont typeface="Arial" panose="020B0604020202020204" pitchFamily="34" charset="0"/>
              <a:buChar char="•"/>
            </a:pPr>
            <a:r>
              <a:rPr lang="en-US" dirty="0"/>
              <a:t>“Operational” / Ongoing</a:t>
            </a:r>
          </a:p>
          <a:p>
            <a:endParaRPr lang="en-US" dirty="0"/>
          </a:p>
        </p:txBody>
      </p:sp>
      <p:sp>
        <p:nvSpPr>
          <p:cNvPr id="4" name="Slide Number Placeholder 3">
            <a:extLst>
              <a:ext uri="{FF2B5EF4-FFF2-40B4-BE49-F238E27FC236}">
                <a16:creationId xmlns:a16="http://schemas.microsoft.com/office/drawing/2014/main" id="{AFC2DC84-CEC9-F545-D294-8DFD4C598DE9}"/>
              </a:ext>
            </a:extLst>
          </p:cNvPr>
          <p:cNvSpPr>
            <a:spLocks noGrp="1"/>
          </p:cNvSpPr>
          <p:nvPr>
            <p:ph type="sldNum" sz="quarter" idx="5"/>
          </p:nvPr>
        </p:nvSpPr>
        <p:spPr/>
        <p:txBody>
          <a:bodyPr/>
          <a:lstStyle/>
          <a:p>
            <a:fld id="{46D1A901-F8F7-2E40-8C87-8977E879460A}" type="slidenum">
              <a:rPr lang="en-US" smtClean="0"/>
              <a:t>23</a:t>
            </a:fld>
            <a:endParaRPr lang="en-US"/>
          </a:p>
        </p:txBody>
      </p:sp>
    </p:spTree>
    <p:extLst>
      <p:ext uri="{BB962C8B-B14F-4D97-AF65-F5344CB8AC3E}">
        <p14:creationId xmlns:p14="http://schemas.microsoft.com/office/powerpoint/2010/main" val="1864361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27F21-6758-1D52-BCC2-EC101BDB27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7BA346-02D9-4843-282A-532318B36E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6F8081-31C0-378D-0474-D5EE5C12C7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Credit: https://kyimages.kyinbridges.com/1667100311221.png </a:t>
            </a:r>
          </a:p>
          <a:p>
            <a:endParaRPr lang="en-US" dirty="0"/>
          </a:p>
        </p:txBody>
      </p:sp>
      <p:sp>
        <p:nvSpPr>
          <p:cNvPr id="4" name="Slide Number Placeholder 3">
            <a:extLst>
              <a:ext uri="{FF2B5EF4-FFF2-40B4-BE49-F238E27FC236}">
                <a16:creationId xmlns:a16="http://schemas.microsoft.com/office/drawing/2014/main" id="{85305A66-A1A3-DF95-1AE5-809FC1B31159}"/>
              </a:ext>
            </a:extLst>
          </p:cNvPr>
          <p:cNvSpPr>
            <a:spLocks noGrp="1"/>
          </p:cNvSpPr>
          <p:nvPr>
            <p:ph type="sldNum" sz="quarter" idx="5"/>
          </p:nvPr>
        </p:nvSpPr>
        <p:spPr/>
        <p:txBody>
          <a:bodyPr/>
          <a:lstStyle/>
          <a:p>
            <a:fld id="{46D1A901-F8F7-2E40-8C87-8977E879460A}" type="slidenum">
              <a:rPr lang="en-US" smtClean="0"/>
              <a:t>25</a:t>
            </a:fld>
            <a:endParaRPr lang="en-US"/>
          </a:p>
        </p:txBody>
      </p:sp>
    </p:spTree>
    <p:extLst>
      <p:ext uri="{BB962C8B-B14F-4D97-AF65-F5344CB8AC3E}">
        <p14:creationId xmlns:p14="http://schemas.microsoft.com/office/powerpoint/2010/main" val="1586048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23088-14F3-C945-F08A-07AA9DB39C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9E71FF-8763-4BD7-19FA-FE118C729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54233C-F627-77DA-9011-DDDBC3F1B6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7C5384-40C5-0BC8-77C1-3999BF0F398B}"/>
              </a:ext>
            </a:extLst>
          </p:cNvPr>
          <p:cNvSpPr>
            <a:spLocks noGrp="1"/>
          </p:cNvSpPr>
          <p:nvPr>
            <p:ph type="sldNum" sz="quarter" idx="5"/>
          </p:nvPr>
        </p:nvSpPr>
        <p:spPr/>
        <p:txBody>
          <a:bodyPr/>
          <a:lstStyle/>
          <a:p>
            <a:fld id="{46D1A901-F8F7-2E40-8C87-8977E879460A}" type="slidenum">
              <a:rPr lang="en-US" smtClean="0"/>
              <a:t>28</a:t>
            </a:fld>
            <a:endParaRPr lang="en-US"/>
          </a:p>
        </p:txBody>
      </p:sp>
    </p:spTree>
    <p:extLst>
      <p:ext uri="{BB962C8B-B14F-4D97-AF65-F5344CB8AC3E}">
        <p14:creationId xmlns:p14="http://schemas.microsoft.com/office/powerpoint/2010/main" val="3606503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93E6A-8DFD-0644-E56F-BE08D8E036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D4D53D-60CE-9021-2AE6-EDA57897F9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DDF7E6-93D5-A58E-B99E-52BE6516A8EE}"/>
              </a:ext>
            </a:extLst>
          </p:cNvPr>
          <p:cNvSpPr>
            <a:spLocks noGrp="1"/>
          </p:cNvSpPr>
          <p:nvPr>
            <p:ph type="body" idx="1"/>
          </p:nvPr>
        </p:nvSpPr>
        <p:spPr/>
        <p:txBody>
          <a:bodyPr/>
          <a:lstStyle/>
          <a:p>
            <a:r>
              <a:rPr lang="en-US" dirty="0"/>
              <a:t>Sample Logic Model from Maryland Community Health Resources Commission Request For Application 2025: </a:t>
            </a:r>
            <a:r>
              <a:rPr lang="en-US" dirty="0">
                <a:hlinkClick r:id="rId3"/>
              </a:rPr>
              <a:t>Maryland Department of Health notices</a:t>
            </a:r>
            <a:endParaRPr lang="en-US" dirty="0"/>
          </a:p>
        </p:txBody>
      </p:sp>
      <p:sp>
        <p:nvSpPr>
          <p:cNvPr id="4" name="Slide Number Placeholder 3">
            <a:extLst>
              <a:ext uri="{FF2B5EF4-FFF2-40B4-BE49-F238E27FC236}">
                <a16:creationId xmlns:a16="http://schemas.microsoft.com/office/drawing/2014/main" id="{C9A2F918-B93E-28D2-A852-A438CB8F89DB}"/>
              </a:ext>
            </a:extLst>
          </p:cNvPr>
          <p:cNvSpPr>
            <a:spLocks noGrp="1"/>
          </p:cNvSpPr>
          <p:nvPr>
            <p:ph type="sldNum" sz="quarter" idx="5"/>
          </p:nvPr>
        </p:nvSpPr>
        <p:spPr/>
        <p:txBody>
          <a:bodyPr/>
          <a:lstStyle/>
          <a:p>
            <a:fld id="{46D1A901-F8F7-2E40-8C87-8977E879460A}" type="slidenum">
              <a:rPr lang="en-US" smtClean="0"/>
              <a:t>29</a:t>
            </a:fld>
            <a:endParaRPr lang="en-US"/>
          </a:p>
        </p:txBody>
      </p:sp>
    </p:spTree>
    <p:extLst>
      <p:ext uri="{BB962C8B-B14F-4D97-AF65-F5344CB8AC3E}">
        <p14:creationId xmlns:p14="http://schemas.microsoft.com/office/powerpoint/2010/main" val="339283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96589-988D-5FF3-D316-9057F77CB7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FE34BF-8405-5A8C-E637-F5421F7481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721B14-8154-87A8-B1F7-0397C5D7E6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3EE2D7-822D-F817-E630-A1F40604D9C3}"/>
              </a:ext>
            </a:extLst>
          </p:cNvPr>
          <p:cNvSpPr>
            <a:spLocks noGrp="1"/>
          </p:cNvSpPr>
          <p:nvPr>
            <p:ph type="sldNum" sz="quarter" idx="5"/>
          </p:nvPr>
        </p:nvSpPr>
        <p:spPr/>
        <p:txBody>
          <a:bodyPr/>
          <a:lstStyle/>
          <a:p>
            <a:fld id="{46D1A901-F8F7-2E40-8C87-8977E879460A}" type="slidenum">
              <a:rPr lang="en-US" smtClean="0"/>
              <a:t>30</a:t>
            </a:fld>
            <a:endParaRPr lang="en-US"/>
          </a:p>
        </p:txBody>
      </p:sp>
    </p:spTree>
    <p:extLst>
      <p:ext uri="{BB962C8B-B14F-4D97-AF65-F5344CB8AC3E}">
        <p14:creationId xmlns:p14="http://schemas.microsoft.com/office/powerpoint/2010/main" val="1564754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4CEE3-3AFB-65EF-C8F4-90F2586770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D8F62F-A236-6BC0-9304-D9DB75A6DE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4E20AE-3616-D0E9-1443-6B77130DA8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8DDCB6-4A82-8DA8-59FD-942877F612E2}"/>
              </a:ext>
            </a:extLst>
          </p:cNvPr>
          <p:cNvSpPr>
            <a:spLocks noGrp="1"/>
          </p:cNvSpPr>
          <p:nvPr>
            <p:ph type="sldNum" sz="quarter" idx="5"/>
          </p:nvPr>
        </p:nvSpPr>
        <p:spPr/>
        <p:txBody>
          <a:bodyPr/>
          <a:lstStyle/>
          <a:p>
            <a:fld id="{46D1A901-F8F7-2E40-8C87-8977E879460A}" type="slidenum">
              <a:rPr lang="en-US" smtClean="0"/>
              <a:t>31</a:t>
            </a:fld>
            <a:endParaRPr lang="en-US"/>
          </a:p>
        </p:txBody>
      </p:sp>
    </p:spTree>
    <p:extLst>
      <p:ext uri="{BB962C8B-B14F-4D97-AF65-F5344CB8AC3E}">
        <p14:creationId xmlns:p14="http://schemas.microsoft.com/office/powerpoint/2010/main" val="2267647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1111A-81E0-5EE8-650F-5842F17546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18B4E1-8746-83BC-B510-75B0709ED3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B486E-326A-3EC2-D8A3-25D516461D0F}"/>
              </a:ext>
            </a:extLst>
          </p:cNvPr>
          <p:cNvSpPr>
            <a:spLocks noGrp="1"/>
          </p:cNvSpPr>
          <p:nvPr>
            <p:ph type="body" idx="1"/>
          </p:nvPr>
        </p:nvSpPr>
        <p:spPr/>
        <p:txBody>
          <a:bodyPr/>
          <a:lstStyle/>
          <a:p>
            <a:r>
              <a:rPr lang="en-US" dirty="0"/>
              <a:t>In an era when household giving is flat or decreasing, grants are a pragmatic philanthropic resource. They do take a bit of work but there can be significant benefits. You might even have fun!</a:t>
            </a:r>
          </a:p>
        </p:txBody>
      </p:sp>
      <p:sp>
        <p:nvSpPr>
          <p:cNvPr id="4" name="Slide Number Placeholder 3">
            <a:extLst>
              <a:ext uri="{FF2B5EF4-FFF2-40B4-BE49-F238E27FC236}">
                <a16:creationId xmlns:a16="http://schemas.microsoft.com/office/drawing/2014/main" id="{8D6D50DC-BD46-D49D-B16E-C2417553DC99}"/>
              </a:ext>
            </a:extLst>
          </p:cNvPr>
          <p:cNvSpPr>
            <a:spLocks noGrp="1"/>
          </p:cNvSpPr>
          <p:nvPr>
            <p:ph type="sldNum" sz="quarter" idx="5"/>
          </p:nvPr>
        </p:nvSpPr>
        <p:spPr/>
        <p:txBody>
          <a:bodyPr/>
          <a:lstStyle/>
          <a:p>
            <a:fld id="{46D1A901-F8F7-2E40-8C87-8977E879460A}" type="slidenum">
              <a:rPr lang="en-US" smtClean="0"/>
              <a:t>6</a:t>
            </a:fld>
            <a:endParaRPr lang="en-US"/>
          </a:p>
        </p:txBody>
      </p:sp>
    </p:spTree>
    <p:extLst>
      <p:ext uri="{BB962C8B-B14F-4D97-AF65-F5344CB8AC3E}">
        <p14:creationId xmlns:p14="http://schemas.microsoft.com/office/powerpoint/2010/main" val="2868739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broken this training out into three parts with a workshop component. I’ll try to get a read on the room to see where we are in our grant-seeking program and adjust if </a:t>
            </a:r>
          </a:p>
        </p:txBody>
      </p:sp>
      <p:sp>
        <p:nvSpPr>
          <p:cNvPr id="4" name="Slide Number Placeholder 3"/>
          <p:cNvSpPr>
            <a:spLocks noGrp="1"/>
          </p:cNvSpPr>
          <p:nvPr>
            <p:ph type="sldNum" sz="quarter" idx="5"/>
          </p:nvPr>
        </p:nvSpPr>
        <p:spPr/>
        <p:txBody>
          <a:bodyPr/>
          <a:lstStyle/>
          <a:p>
            <a:fld id="{46D1A901-F8F7-2E40-8C87-8977E879460A}" type="slidenum">
              <a:rPr lang="en-US" smtClean="0"/>
              <a:t>7</a:t>
            </a:fld>
            <a:endParaRPr lang="en-US"/>
          </a:p>
        </p:txBody>
      </p:sp>
    </p:spTree>
    <p:extLst>
      <p:ext uri="{BB962C8B-B14F-4D97-AF65-F5344CB8AC3E}">
        <p14:creationId xmlns:p14="http://schemas.microsoft.com/office/powerpoint/2010/main" val="2213458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D1A901-F8F7-2E40-8C87-8977E879460A}" type="slidenum">
              <a:rPr lang="en-US" smtClean="0"/>
              <a:t>9</a:t>
            </a:fld>
            <a:endParaRPr lang="en-US"/>
          </a:p>
        </p:txBody>
      </p:sp>
    </p:spTree>
    <p:extLst>
      <p:ext uri="{BB962C8B-B14F-4D97-AF65-F5344CB8AC3E}">
        <p14:creationId xmlns:p14="http://schemas.microsoft.com/office/powerpoint/2010/main" val="2606187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B571-FA17-07CD-4BC3-8FAA41AC5D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1CF2E7-CCDA-8738-CC26-C880CE86C5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427571-A6F3-B91A-ECDA-93EBAF0FAD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6D2534-383A-6081-553F-0965AA5B86B5}"/>
              </a:ext>
            </a:extLst>
          </p:cNvPr>
          <p:cNvSpPr>
            <a:spLocks noGrp="1"/>
          </p:cNvSpPr>
          <p:nvPr>
            <p:ph type="sldNum" sz="quarter" idx="5"/>
          </p:nvPr>
        </p:nvSpPr>
        <p:spPr/>
        <p:txBody>
          <a:bodyPr/>
          <a:lstStyle/>
          <a:p>
            <a:fld id="{46D1A901-F8F7-2E40-8C87-8977E879460A}" type="slidenum">
              <a:rPr lang="en-US" smtClean="0"/>
              <a:t>11</a:t>
            </a:fld>
            <a:endParaRPr lang="en-US"/>
          </a:p>
        </p:txBody>
      </p:sp>
    </p:spTree>
    <p:extLst>
      <p:ext uri="{BB962C8B-B14F-4D97-AF65-F5344CB8AC3E}">
        <p14:creationId xmlns:p14="http://schemas.microsoft.com/office/powerpoint/2010/main" val="318757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321F7-F474-7795-C3C1-BFAF4AA4FF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3F46A8-1D9A-68D7-5B72-8AAAED1C8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4AB68-443D-1C4E-07BC-EE29C01429F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Credit: https://kyimages.kyinbridges.com/1667100311221.png </a:t>
            </a:r>
          </a:p>
          <a:p>
            <a:endParaRPr lang="en-US" dirty="0"/>
          </a:p>
        </p:txBody>
      </p:sp>
      <p:sp>
        <p:nvSpPr>
          <p:cNvPr id="4" name="Slide Number Placeholder 3">
            <a:extLst>
              <a:ext uri="{FF2B5EF4-FFF2-40B4-BE49-F238E27FC236}">
                <a16:creationId xmlns:a16="http://schemas.microsoft.com/office/drawing/2014/main" id="{E506F932-B23D-4304-1F0B-D02008F84DB1}"/>
              </a:ext>
            </a:extLst>
          </p:cNvPr>
          <p:cNvSpPr>
            <a:spLocks noGrp="1"/>
          </p:cNvSpPr>
          <p:nvPr>
            <p:ph type="sldNum" sz="quarter" idx="5"/>
          </p:nvPr>
        </p:nvSpPr>
        <p:spPr/>
        <p:txBody>
          <a:bodyPr/>
          <a:lstStyle/>
          <a:p>
            <a:fld id="{46D1A901-F8F7-2E40-8C87-8977E879460A}" type="slidenum">
              <a:rPr lang="en-US" smtClean="0"/>
              <a:t>12</a:t>
            </a:fld>
            <a:endParaRPr lang="en-US"/>
          </a:p>
        </p:txBody>
      </p:sp>
    </p:spTree>
    <p:extLst>
      <p:ext uri="{BB962C8B-B14F-4D97-AF65-F5344CB8AC3E}">
        <p14:creationId xmlns:p14="http://schemas.microsoft.com/office/powerpoint/2010/main" val="323469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AE2E4-F865-7D9A-898A-F7168A07E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E51589-5F63-68D5-A798-80CDE49505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CE3BA3-0164-EC07-61C0-8F6CE8E180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Credit Image: https://th.bing.com/th/id/R.e7d733d2b31aa7abf8b35de4c4bf81ce?rik=OaHLaKJP05%2fqEQ&amp;riu=http%3a%2f%2fpandius.com%2f18184988614_75337f02cd_o.png&amp;ehk=48bh6TNawWOiABAiHWHdK%2bmPiqJ%2fqdAVvRq1DwcQmNc%3d&amp;risl=&amp;pid=ImgRaw&amp;r=0 </a:t>
            </a:r>
          </a:p>
          <a:p>
            <a:endParaRPr lang="en-US" dirty="0"/>
          </a:p>
        </p:txBody>
      </p:sp>
      <p:sp>
        <p:nvSpPr>
          <p:cNvPr id="4" name="Slide Number Placeholder 3">
            <a:extLst>
              <a:ext uri="{FF2B5EF4-FFF2-40B4-BE49-F238E27FC236}">
                <a16:creationId xmlns:a16="http://schemas.microsoft.com/office/drawing/2014/main" id="{6CC0177F-CA44-016E-53BF-E1335C8203D1}"/>
              </a:ext>
            </a:extLst>
          </p:cNvPr>
          <p:cNvSpPr>
            <a:spLocks noGrp="1"/>
          </p:cNvSpPr>
          <p:nvPr>
            <p:ph type="sldNum" sz="quarter" idx="5"/>
          </p:nvPr>
        </p:nvSpPr>
        <p:spPr/>
        <p:txBody>
          <a:bodyPr/>
          <a:lstStyle/>
          <a:p>
            <a:fld id="{46D1A901-F8F7-2E40-8C87-8977E879460A}" type="slidenum">
              <a:rPr lang="en-US" smtClean="0"/>
              <a:t>13</a:t>
            </a:fld>
            <a:endParaRPr lang="en-US"/>
          </a:p>
        </p:txBody>
      </p:sp>
    </p:spTree>
    <p:extLst>
      <p:ext uri="{BB962C8B-B14F-4D97-AF65-F5344CB8AC3E}">
        <p14:creationId xmlns:p14="http://schemas.microsoft.com/office/powerpoint/2010/main" val="3368489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Raise your hand if you have applied for government grants?</a:t>
            </a:r>
          </a:p>
          <a:p>
            <a:r>
              <a:rPr lang="en-US" dirty="0"/>
              <a:t>Keep them up if you have won and implemented government grants?</a:t>
            </a:r>
          </a:p>
          <a:p>
            <a:r>
              <a:rPr lang="en-US" dirty="0"/>
              <a:t>Keep them up if you thought the process was fun!</a:t>
            </a:r>
          </a:p>
        </p:txBody>
      </p:sp>
      <p:sp>
        <p:nvSpPr>
          <p:cNvPr id="4" name="Slide Number Placeholder 3"/>
          <p:cNvSpPr>
            <a:spLocks noGrp="1"/>
          </p:cNvSpPr>
          <p:nvPr>
            <p:ph type="sldNum" sz="quarter" idx="5"/>
          </p:nvPr>
        </p:nvSpPr>
        <p:spPr/>
        <p:txBody>
          <a:bodyPr/>
          <a:lstStyle/>
          <a:p>
            <a:fld id="{46D1A901-F8F7-2E40-8C87-8977E879460A}" type="slidenum">
              <a:rPr lang="en-US" smtClean="0"/>
              <a:t>14</a:t>
            </a:fld>
            <a:endParaRPr lang="en-US"/>
          </a:p>
        </p:txBody>
      </p:sp>
    </p:spTree>
    <p:extLst>
      <p:ext uri="{BB962C8B-B14F-4D97-AF65-F5344CB8AC3E}">
        <p14:creationId xmlns:p14="http://schemas.microsoft.com/office/powerpoint/2010/main" val="948022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F53F9-0B64-81A5-2573-6F53FB4F44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B507F6-2F25-2F87-6232-98061DDC4F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08BFD0-E09A-1809-0874-FF5793959A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D714C4-6DF1-CC4E-D945-8613F2145FA3}"/>
              </a:ext>
            </a:extLst>
          </p:cNvPr>
          <p:cNvSpPr>
            <a:spLocks noGrp="1"/>
          </p:cNvSpPr>
          <p:nvPr>
            <p:ph type="sldNum" sz="quarter" idx="5"/>
          </p:nvPr>
        </p:nvSpPr>
        <p:spPr/>
        <p:txBody>
          <a:bodyPr/>
          <a:lstStyle/>
          <a:p>
            <a:fld id="{46D1A901-F8F7-2E40-8C87-8977E879460A}" type="slidenum">
              <a:rPr lang="en-US" smtClean="0"/>
              <a:t>15</a:t>
            </a:fld>
            <a:endParaRPr lang="en-US"/>
          </a:p>
        </p:txBody>
      </p:sp>
    </p:spTree>
    <p:extLst>
      <p:ext uri="{BB962C8B-B14F-4D97-AF65-F5344CB8AC3E}">
        <p14:creationId xmlns:p14="http://schemas.microsoft.com/office/powerpoint/2010/main" val="4207364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3C58C-EC69-2272-5746-0A225FEDFD5C}"/>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6391874F-FCC5-5AB6-B43D-E385A11CB5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30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8D0A0-D044-0E2A-D1DE-189D8FF431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ADEA76-CEDB-5CAD-8568-5DA8086C66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C654A4-7F69-0B9E-D4A5-5771B4275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71765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70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517E290-4DB3-B506-540D-EF54EA23E240}"/>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landscape with mountains and trees&#10;&#10;Description automatically generated">
            <a:extLst>
              <a:ext uri="{FF2B5EF4-FFF2-40B4-BE49-F238E27FC236}">
                <a16:creationId xmlns:a16="http://schemas.microsoft.com/office/drawing/2014/main" id="{0F9ED7E2-8AD6-A667-8531-141F92E5B2EE}"/>
              </a:ext>
            </a:extLst>
          </p:cNvPr>
          <p:cNvPicPr>
            <a:picLocks noChangeAspect="1"/>
          </p:cNvPicPr>
          <p:nvPr userDrawn="1"/>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13" name="Freeform: Shape 27">
            <a:extLst>
              <a:ext uri="{FF2B5EF4-FFF2-40B4-BE49-F238E27FC236}">
                <a16:creationId xmlns:a16="http://schemas.microsoft.com/office/drawing/2014/main" id="{787CFF10-DC35-3264-3D2D-C1B61F44A8DE}"/>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29">
            <a:extLst>
              <a:ext uri="{FF2B5EF4-FFF2-40B4-BE49-F238E27FC236}">
                <a16:creationId xmlns:a16="http://schemas.microsoft.com/office/drawing/2014/main" id="{39DE61F5-398A-DDF0-99B2-A85FCC796EDC}"/>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1E832F02-DE70-E9EA-BE7E-393C60E032DF}"/>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4D21178C-B1E5-8419-CD3C-152D104E5911}"/>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0BE19D7-6E18-CC69-6E7A-941F39352E4C}"/>
              </a:ext>
            </a:extLst>
          </p:cNvPr>
          <p:cNvSpPr txBox="1"/>
          <p:nvPr userDrawn="1"/>
        </p:nvSpPr>
        <p:spPr>
          <a:xfrm>
            <a:off x="343315" y="1087794"/>
            <a:ext cx="4757470" cy="3231654"/>
          </a:xfrm>
          <a:prstGeom prst="rect">
            <a:avLst/>
          </a:prstGeom>
          <a:noFill/>
        </p:spPr>
        <p:txBody>
          <a:bodyPr wrap="square" rtlCol="0">
            <a:spAutoFit/>
          </a:bodyPr>
          <a:lstStyle/>
          <a:p>
            <a:r>
              <a:rPr lang="en-US" sz="3200" i="1" dirty="0">
                <a:solidFill>
                  <a:srgbClr val="00A1AB"/>
                </a:solidFill>
              </a:rPr>
              <a:t>This is a</a:t>
            </a:r>
          </a:p>
          <a:p>
            <a:r>
              <a:rPr lang="en-US" sz="5400" b="1" i="1" dirty="0">
                <a:solidFill>
                  <a:srgbClr val="3A4788"/>
                </a:solidFill>
              </a:rPr>
              <a:t>Transition Slide</a:t>
            </a:r>
            <a:endParaRPr lang="en-US" sz="3200" b="1" i="1" dirty="0">
              <a:solidFill>
                <a:srgbClr val="3A4788"/>
              </a:solidFill>
            </a:endParaRPr>
          </a:p>
          <a:p>
            <a:r>
              <a:rPr lang="en-US" sz="3200" i="1" dirty="0">
                <a:solidFill>
                  <a:srgbClr val="00A1AB"/>
                </a:solidFill>
              </a:rPr>
              <a:t>to introduce a different direction</a:t>
            </a:r>
          </a:p>
        </p:txBody>
      </p:sp>
    </p:spTree>
    <p:extLst>
      <p:ext uri="{BB962C8B-B14F-4D97-AF65-F5344CB8AC3E}">
        <p14:creationId xmlns:p14="http://schemas.microsoft.com/office/powerpoint/2010/main" val="106473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4" name="Picture 3" descr="A landscape with mountains and trees&#10;&#10;Description automatically generated">
            <a:extLst>
              <a:ext uri="{FF2B5EF4-FFF2-40B4-BE49-F238E27FC236}">
                <a16:creationId xmlns:a16="http://schemas.microsoft.com/office/drawing/2014/main" id="{3204C943-D94A-F1D0-6C61-0058C808FB91}"/>
              </a:ext>
            </a:extLst>
          </p:cNvPr>
          <p:cNvPicPr>
            <a:picLocks noChangeAspect="1"/>
          </p:cNvPicPr>
          <p:nvPr userDrawn="1"/>
        </p:nvPicPr>
        <p:blipFill>
          <a:blip r:embed="rId2"/>
          <a:srcRect l="3177" r="7044" b="-1"/>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9754D84A-698F-F029-6C31-B5A385FF61B4}"/>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9BBAB33-1444-A9A9-2E94-0B195BA0BF19}"/>
              </a:ext>
            </a:extLst>
          </p:cNvPr>
          <p:cNvSpPr txBox="1"/>
          <p:nvPr userDrawn="1"/>
        </p:nvSpPr>
        <p:spPr>
          <a:xfrm>
            <a:off x="523875" y="5317240"/>
            <a:ext cx="11210925"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000" b="1" i="1" dirty="0">
                <a:solidFill>
                  <a:schemeClr val="accent1"/>
                </a:solidFill>
                <a:latin typeface="+mj-lt"/>
                <a:ea typeface="+mj-ea"/>
                <a:cs typeface="+mj-cs"/>
              </a:rPr>
              <a:t>Transition Slide </a:t>
            </a:r>
            <a:r>
              <a:rPr lang="en-US" sz="4000" i="1" dirty="0">
                <a:solidFill>
                  <a:schemeClr val="accent1"/>
                </a:solidFill>
                <a:latin typeface="+mj-lt"/>
                <a:ea typeface="+mj-ea"/>
                <a:cs typeface="+mj-cs"/>
              </a:rPr>
              <a:t>to introduce a different direction</a:t>
            </a:r>
          </a:p>
        </p:txBody>
      </p:sp>
      <p:cxnSp>
        <p:nvCxnSpPr>
          <p:cNvPr id="7" name="Straight Connector 6">
            <a:extLst>
              <a:ext uri="{FF2B5EF4-FFF2-40B4-BE49-F238E27FC236}">
                <a16:creationId xmlns:a16="http://schemas.microsoft.com/office/drawing/2014/main" id="{BD2C4A66-FA65-AAB1-9289-B5693D144B10}"/>
              </a:ext>
              <a:ext uri="{C183D7F6-B498-43B3-948B-1728B52AA6E4}">
                <adec:decorative xmlns:adec="http://schemas.microsoft.com/office/drawing/2017/decorative" val="1"/>
              </a:ext>
            </a:extLst>
          </p:cNvPr>
          <p:cNvCxnSpPr/>
          <p:nvPr userDrawn="1">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EE9579B-2821-39A1-83DF-CA25C6E772F7}"/>
              </a:ext>
              <a:ext uri="{C183D7F6-B498-43B3-948B-1728B52AA6E4}">
                <adec:decorative xmlns:adec="http://schemas.microsoft.com/office/drawing/2017/decorative" val="1"/>
              </a:ext>
            </a:extLst>
          </p:cNvPr>
          <p:cNvCxnSpPr/>
          <p:nvPr userDrawn="1">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457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landscape with mountains and trees&#10;&#10;Description automatically generated">
            <a:extLst>
              <a:ext uri="{FF2B5EF4-FFF2-40B4-BE49-F238E27FC236}">
                <a16:creationId xmlns:a16="http://schemas.microsoft.com/office/drawing/2014/main" id="{CD9940AC-C37E-0EE9-B57A-8F84A90F9C75}"/>
              </a:ext>
            </a:extLst>
          </p:cNvPr>
          <p:cNvPicPr>
            <a:picLocks noChangeAspect="1"/>
          </p:cNvPicPr>
          <p:nvPr userDrawn="1"/>
        </p:nvPicPr>
        <p:blipFill>
          <a:blip r:embed="rId2"/>
          <a:srcRect l="63476" t="-1" r="22178" b="-1"/>
          <a:stretch/>
        </p:blipFill>
        <p:spPr>
          <a:xfrm>
            <a:off x="0" y="0"/>
            <a:ext cx="1948249" cy="6858000"/>
          </a:xfrm>
          <a:prstGeom prst="rect">
            <a:avLst/>
          </a:prstGeom>
        </p:spPr>
      </p:pic>
      <p:sp>
        <p:nvSpPr>
          <p:cNvPr id="6" name="TextBox 5">
            <a:extLst>
              <a:ext uri="{FF2B5EF4-FFF2-40B4-BE49-F238E27FC236}">
                <a16:creationId xmlns:a16="http://schemas.microsoft.com/office/drawing/2014/main" id="{DB6C3BF6-9679-3E8D-C461-67E4528394A9}"/>
              </a:ext>
            </a:extLst>
          </p:cNvPr>
          <p:cNvSpPr txBox="1"/>
          <p:nvPr userDrawn="1"/>
        </p:nvSpPr>
        <p:spPr>
          <a:xfrm>
            <a:off x="2235910" y="356836"/>
            <a:ext cx="9768248" cy="2646878"/>
          </a:xfrm>
          <a:prstGeom prst="rect">
            <a:avLst/>
          </a:prstGeom>
          <a:noFill/>
        </p:spPr>
        <p:txBody>
          <a:bodyPr wrap="square" rtlCol="0">
            <a:spAutoFit/>
          </a:bodyPr>
          <a:lstStyle/>
          <a:p>
            <a:r>
              <a:rPr lang="en-US" sz="5000" b="1" i="1" dirty="0">
                <a:solidFill>
                  <a:schemeClr val="accent5"/>
                </a:solidFill>
              </a:rPr>
              <a:t>General Slide – Header</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Point 1</a:t>
            </a:r>
          </a:p>
          <a:p>
            <a:pPr marL="342900" indent="-342900">
              <a:buFont typeface="Arial" panose="020B0604020202020204" pitchFamily="34" charset="0"/>
              <a:buChar char="•"/>
            </a:pPr>
            <a:r>
              <a:rPr lang="en-US" sz="3200" i="1" dirty="0">
                <a:solidFill>
                  <a:schemeClr val="accent1"/>
                </a:solidFill>
              </a:rPr>
              <a:t>Point 2</a:t>
            </a:r>
            <a:endParaRPr lang="en-US" sz="3200" b="1" i="1" dirty="0">
              <a:solidFill>
                <a:schemeClr val="accent1"/>
              </a:solidFill>
            </a:endParaRPr>
          </a:p>
        </p:txBody>
      </p:sp>
    </p:spTree>
    <p:extLst>
      <p:ext uri="{BB962C8B-B14F-4D97-AF65-F5344CB8AC3E}">
        <p14:creationId xmlns:p14="http://schemas.microsoft.com/office/powerpoint/2010/main" val="113039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03111106-3048-9AA5-E972-5976545AF6A6}"/>
              </a:ext>
            </a:extLst>
          </p:cNvPr>
          <p:cNvPicPr>
            <a:picLocks noChangeAspect="1"/>
          </p:cNvPicPr>
          <p:nvPr userDrawn="1"/>
        </p:nvPicPr>
        <p:blipFill>
          <a:blip r:embed="rId2"/>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F4CD5239-34A6-C9D7-2C49-3AB3F4A03D2B}"/>
              </a:ext>
            </a:extLst>
          </p:cNvPr>
          <p:cNvSpPr txBox="1"/>
          <p:nvPr userDrawn="1"/>
        </p:nvSpPr>
        <p:spPr>
          <a:xfrm>
            <a:off x="2235910" y="356836"/>
            <a:ext cx="9768248" cy="2646878"/>
          </a:xfrm>
          <a:prstGeom prst="rect">
            <a:avLst/>
          </a:prstGeom>
          <a:noFill/>
        </p:spPr>
        <p:txBody>
          <a:bodyPr wrap="square" rtlCol="0">
            <a:spAutoFit/>
          </a:bodyPr>
          <a:lstStyle/>
          <a:p>
            <a:r>
              <a:rPr lang="en-US" sz="5000" b="1" i="1" dirty="0">
                <a:solidFill>
                  <a:schemeClr val="accent3"/>
                </a:solidFill>
              </a:rPr>
              <a:t>General Slide – Header</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Point 1</a:t>
            </a:r>
          </a:p>
          <a:p>
            <a:pPr marL="342900" indent="-342900">
              <a:buFont typeface="Arial" panose="020B0604020202020204" pitchFamily="34" charset="0"/>
              <a:buChar char="•"/>
            </a:pPr>
            <a:r>
              <a:rPr lang="en-US" sz="3200" i="1" dirty="0">
                <a:solidFill>
                  <a:schemeClr val="accent1"/>
                </a:solidFill>
              </a:rPr>
              <a:t>Point 2</a:t>
            </a:r>
            <a:endParaRPr lang="en-US" sz="3200" b="1" i="1" dirty="0">
              <a:solidFill>
                <a:schemeClr val="accent1"/>
              </a:solidFill>
            </a:endParaRPr>
          </a:p>
        </p:txBody>
      </p:sp>
    </p:spTree>
    <p:extLst>
      <p:ext uri="{BB962C8B-B14F-4D97-AF65-F5344CB8AC3E}">
        <p14:creationId xmlns:p14="http://schemas.microsoft.com/office/powerpoint/2010/main" val="50813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B0960-79F4-2B78-3204-0FAAFD00F601}"/>
              </a:ext>
            </a:extLst>
          </p:cNvPr>
          <p:cNvSpPr>
            <a:spLocks noGrp="1"/>
          </p:cNvSpPr>
          <p:nvPr>
            <p:ph type="title"/>
          </p:nvPr>
        </p:nvSpPr>
        <p:spPr>
          <a:xfrm>
            <a:off x="2121876" y="365125"/>
            <a:ext cx="9231923" cy="1325563"/>
          </a:xfrm>
        </p:spPr>
        <p:txBody>
          <a:bodyPr/>
          <a:lstStyle>
            <a:lvl1pPr>
              <a:defRPr b="1">
                <a:solidFill>
                  <a:schemeClr val="accent2"/>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6443E924-5F18-147C-1152-A49A798CB7DC}"/>
              </a:ext>
            </a:extLst>
          </p:cNvPr>
          <p:cNvSpPr>
            <a:spLocks noGrp="1"/>
          </p:cNvSpPr>
          <p:nvPr>
            <p:ph idx="1"/>
          </p:nvPr>
        </p:nvSpPr>
        <p:spPr>
          <a:xfrm>
            <a:off x="2250830" y="1825625"/>
            <a:ext cx="9102969" cy="4351338"/>
          </a:xfrm>
        </p:spPr>
        <p:txBody>
          <a:bodyPr>
            <a:normAutofit/>
          </a:bodyPr>
          <a:lstStyle>
            <a:lvl1pPr>
              <a:defRPr sz="3600">
                <a:solidFill>
                  <a:schemeClr val="accent1"/>
                </a:solidFill>
                <a:latin typeface="+mn-lt"/>
              </a:defRPr>
            </a:lvl1pPr>
            <a:lvl2pPr>
              <a:defRPr sz="3200">
                <a:solidFill>
                  <a:schemeClr val="accent1"/>
                </a:solidFill>
                <a:latin typeface="+mn-lt"/>
              </a:defRPr>
            </a:lvl2pPr>
            <a:lvl3pPr>
              <a:defRPr sz="2800">
                <a:solidFill>
                  <a:schemeClr val="accent1"/>
                </a:solidFill>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p:txBody>
      </p:sp>
      <p:pic>
        <p:nvPicPr>
          <p:cNvPr id="7" name="Picture 6" descr="A landscape with mountains and trees&#10;&#10;Description automatically generated">
            <a:extLst>
              <a:ext uri="{FF2B5EF4-FFF2-40B4-BE49-F238E27FC236}">
                <a16:creationId xmlns:a16="http://schemas.microsoft.com/office/drawing/2014/main" id="{032C4DD4-1F2E-B52A-FA5D-CCDFEC070CF8}"/>
              </a:ext>
            </a:extLst>
          </p:cNvPr>
          <p:cNvPicPr>
            <a:picLocks noChangeAspect="1"/>
          </p:cNvPicPr>
          <p:nvPr userDrawn="1"/>
        </p:nvPicPr>
        <p:blipFill>
          <a:blip r:embed="rId2"/>
          <a:srcRect l="63476" t="-1" r="22178" b="-1"/>
          <a:stretch/>
        </p:blipFill>
        <p:spPr>
          <a:xfrm>
            <a:off x="0" y="0"/>
            <a:ext cx="1948249" cy="6858000"/>
          </a:xfrm>
          <a:prstGeom prst="rect">
            <a:avLst/>
          </a:prstGeom>
        </p:spPr>
      </p:pic>
    </p:spTree>
    <p:extLst>
      <p:ext uri="{BB962C8B-B14F-4D97-AF65-F5344CB8AC3E}">
        <p14:creationId xmlns:p14="http://schemas.microsoft.com/office/powerpoint/2010/main" val="2815740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B5049-0A08-35D6-4559-2C03FEB1196F}"/>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4B4485AC-CBDA-7E02-8285-AE6BE5477CE0}"/>
              </a:ext>
            </a:extLst>
          </p:cNvPr>
          <p:cNvSpPr>
            <a:spLocks noGrp="1"/>
          </p:cNvSpPr>
          <p:nvPr>
            <p:ph type="body" idx="1"/>
          </p:nvPr>
        </p:nvSpPr>
        <p:spPr>
          <a:xfrm>
            <a:off x="831850" y="4589463"/>
            <a:ext cx="10515600" cy="1500187"/>
          </a:xfrm>
        </p:spPr>
        <p:txBody>
          <a:bodyPr>
            <a:normAutofit/>
          </a:bodyPr>
          <a:lstStyle>
            <a:lvl1pPr marL="0" indent="0">
              <a:buNone/>
              <a:defRPr sz="3200">
                <a:solidFill>
                  <a:schemeClr val="accent3"/>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Tree>
    <p:extLst>
      <p:ext uri="{BB962C8B-B14F-4D97-AF65-F5344CB8AC3E}">
        <p14:creationId xmlns:p14="http://schemas.microsoft.com/office/powerpoint/2010/main" val="2654637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F14C0-E76F-B668-35EA-CDB4C90F3D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7BD083-D7AB-D572-C7BF-D21B7C6F14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C1156B-23B2-D925-00BA-727AA174F4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1003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12AEA-CB3C-398A-28D5-A9BB2D24432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7898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5053AF-FE5B-32D1-2D6E-A3EB33306A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EA10AEE-FDA8-04DE-AA54-2012414158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92792913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9" r:id="rId3"/>
    <p:sldLayoutId id="2147483655" r:id="rId4"/>
    <p:sldLayoutId id="2147483658" r:id="rId5"/>
    <p:sldLayoutId id="2147483650" r:id="rId6"/>
    <p:sldLayoutId id="2147483651" r:id="rId7"/>
    <p:sldLayoutId id="2147483652" r:id="rId8"/>
    <p:sldLayoutId id="2147483654" r:id="rId9"/>
    <p:sldLayoutId id="2147483656" r:id="rId10"/>
    <p:sldLayoutId id="2147483661" r:id="rId11"/>
  </p:sldLayoutIdLst>
  <p:txStyles>
    <p:titleStyle>
      <a:lvl1pPr algn="l" defTabSz="914400" rtl="0" eaLnBrk="1" latinLnBrk="0" hangingPunct="1">
        <a:lnSpc>
          <a:spcPct val="90000"/>
        </a:lnSpc>
        <a:spcBef>
          <a:spcPct val="0"/>
        </a:spcBef>
        <a:buNone/>
        <a:defRPr sz="4400" b="1" kern="1200">
          <a:solidFill>
            <a:schemeClr val="accent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kyimages.kyinbridges.com/1667100311221.png" TargetMode="Externa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bit.ly/PushMePullMe" TargetMode="External"/><Relationship Id="rId5" Type="http://schemas.openxmlformats.org/officeDocument/2006/relationships/image" Target="../media/image4.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pixabay.com/en/check-mark-check-box-green-mark-303498/" TargetMode="External"/><Relationship Id="rId5" Type="http://schemas.openxmlformats.org/officeDocument/2006/relationships/image" Target="../media/image18.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png"/><Relationship Id="rId7" Type="http://schemas.openxmlformats.org/officeDocument/2006/relationships/image" Target="../media/image21.JPG"/><Relationship Id="rId12" Type="http://schemas.openxmlformats.org/officeDocument/2006/relationships/hyperlink" Target="https://creativecommons.org/licenses/by-sa/3.0/"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creativecommons.org/licenses/by-nc/3.0/" TargetMode="External"/><Relationship Id="rId11" Type="http://schemas.openxmlformats.org/officeDocument/2006/relationships/hyperlink" Target="http://opensource.com/article/16/12/interview-kids-on-computers" TargetMode="External"/><Relationship Id="rId5" Type="http://schemas.openxmlformats.org/officeDocument/2006/relationships/hyperlink" Target="https://www.pngall.com/diploma-png/" TargetMode="External"/><Relationship Id="rId10" Type="http://schemas.openxmlformats.org/officeDocument/2006/relationships/image" Target="../media/image24.png"/><Relationship Id="rId4" Type="http://schemas.openxmlformats.org/officeDocument/2006/relationships/image" Target="../media/image20.png"/><Relationship Id="rId9"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reativecommons.org/licenses/by-nc/3.0/"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freepngimg.com/png/15561-red-cross-mark-png-pic" TargetMode="External"/><Relationship Id="rId5" Type="http://schemas.openxmlformats.org/officeDocument/2006/relationships/image" Target="../media/image2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kyimages.kyinbridges.com/1667100311221.png" TargetMode="Externa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hyperlink" Target="https://svgsilh.com/image/35780.html" TargetMode="External"/><Relationship Id="rId3" Type="http://schemas.openxmlformats.org/officeDocument/2006/relationships/image" Target="../media/image1.png"/><Relationship Id="rId7" Type="http://schemas.openxmlformats.org/officeDocument/2006/relationships/image" Target="../media/image28.sv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hyperlink" Target="mailto:skerr@helpingup.org"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openxmlformats.org/officeDocument/2006/relationships/hyperlink" Target="https://grantstation.com/search/state-grants/home" TargetMode="External"/><Relationship Id="rId3" Type="http://schemas.openxmlformats.org/officeDocument/2006/relationships/hyperlink" Target="https://www.opioidsettlementtracker.com/communitygranttracker" TargetMode="External"/><Relationship Id="rId7" Type="http://schemas.openxmlformats.org/officeDocument/2006/relationships/hyperlink" Target="https://www.hud.gov/hud-partners/grants-info-funding-opps"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mailto:Engagement@samhsa.hhs.gov" TargetMode="External"/><Relationship Id="rId5" Type="http://schemas.openxmlformats.org/officeDocument/2006/relationships/hyperlink" Target="https://grantstation.com/gs-insights/tracking-federal-actions-impacting-nonprofit-sector" TargetMode="External"/><Relationship Id="rId10" Type="http://schemas.openxmlformats.org/officeDocument/2006/relationships/image" Target="../media/image4.png"/><Relationship Id="rId4" Type="http://schemas.openxmlformats.org/officeDocument/2006/relationships/hyperlink" Target="https://www.grants.gov/" TargetMode="External"/><Relationship Id="rId9" Type="http://schemas.openxmlformats.org/officeDocument/2006/relationships/hyperlink" Target="https://georgewbush-whitehouse.archives.gov/government/fbci/guidance_document_01-06.pdf"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grantprofessionals.org/" TargetMode="External"/><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philanthropynewsdigest.org/rfps" TargetMode="External"/><Relationship Id="rId5" Type="http://schemas.openxmlformats.org/officeDocument/2006/relationships/hyperlink" Target="https://www.guidestar.org/" TargetMode="External"/><Relationship Id="rId4" Type="http://schemas.openxmlformats.org/officeDocument/2006/relationships/hyperlink" Target="https://www.foundationsearch.co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pixabay.com/en/arrow-red-up-symbol-icon-156792/" TargetMode="External"/><Relationship Id="rId5" Type="http://schemas.openxmlformats.org/officeDocument/2006/relationships/image" Target="../media/image1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F687FC-FAB3-072C-AF1E-D93D4D9B8916}"/>
              </a:ext>
            </a:extLst>
          </p:cNvPr>
          <p:cNvPicPr>
            <a:picLocks noChangeAspect="1"/>
          </p:cNvPicPr>
          <p:nvPr/>
        </p:nvPicPr>
        <p:blipFill>
          <a:blip r:embed="rId3"/>
          <a:srcRect b="11111"/>
          <a:stretch/>
        </p:blipFill>
        <p:spPr>
          <a:xfrm>
            <a:off x="-1" y="-1"/>
            <a:ext cx="12201571" cy="3756455"/>
          </a:xfrm>
          <a:prstGeom prst="rect">
            <a:avLst/>
          </a:prstGeom>
        </p:spPr>
      </p:pic>
      <p:sp>
        <p:nvSpPr>
          <p:cNvPr id="7" name="TextBox 6">
            <a:extLst>
              <a:ext uri="{FF2B5EF4-FFF2-40B4-BE49-F238E27FC236}">
                <a16:creationId xmlns:a16="http://schemas.microsoft.com/office/drawing/2014/main" id="{26F4E1F2-9CE4-18B9-8D5F-799811A2C764}"/>
              </a:ext>
            </a:extLst>
          </p:cNvPr>
          <p:cNvSpPr txBox="1"/>
          <p:nvPr/>
        </p:nvSpPr>
        <p:spPr>
          <a:xfrm>
            <a:off x="434209" y="4213654"/>
            <a:ext cx="10729975" cy="2554545"/>
          </a:xfrm>
          <a:prstGeom prst="rect">
            <a:avLst/>
          </a:prstGeom>
          <a:noFill/>
        </p:spPr>
        <p:txBody>
          <a:bodyPr wrap="square" rtlCol="0">
            <a:spAutoFit/>
          </a:bodyPr>
          <a:lstStyle/>
          <a:p>
            <a:r>
              <a:rPr lang="en-US" sz="4800" b="1" dirty="0">
                <a:solidFill>
                  <a:srgbClr val="3A4788"/>
                </a:solidFill>
              </a:rPr>
              <a:t>Winning Government Grants Without Losing Your Mission</a:t>
            </a:r>
          </a:p>
          <a:p>
            <a:r>
              <a:rPr lang="en-US" sz="3200" b="1" dirty="0">
                <a:solidFill>
                  <a:srgbClr val="F0533F"/>
                </a:solidFill>
              </a:rPr>
              <a:t>Presenter: Sarah Kerr</a:t>
            </a:r>
          </a:p>
          <a:p>
            <a:r>
              <a:rPr lang="en-US" sz="3200" b="1" i="1" dirty="0">
                <a:solidFill>
                  <a:srgbClr val="00A1AB"/>
                </a:solidFill>
              </a:rPr>
              <a:t>Assistant Director of Grants, Helping Up Mission</a:t>
            </a:r>
          </a:p>
        </p:txBody>
      </p:sp>
      <p:pic>
        <p:nvPicPr>
          <p:cNvPr id="8" name="Picture 7">
            <a:extLst>
              <a:ext uri="{FF2B5EF4-FFF2-40B4-BE49-F238E27FC236}">
                <a16:creationId xmlns:a16="http://schemas.microsoft.com/office/drawing/2014/main" id="{31F016D0-2056-40EB-D4E7-6F6E3FDFB129}"/>
              </a:ext>
            </a:extLst>
          </p:cNvPr>
          <p:cNvPicPr>
            <a:picLocks noChangeAspect="1"/>
          </p:cNvPicPr>
          <p:nvPr/>
        </p:nvPicPr>
        <p:blipFill>
          <a:blip r:embed="rId4"/>
          <a:stretch>
            <a:fillRect/>
          </a:stretch>
        </p:blipFill>
        <p:spPr>
          <a:xfrm>
            <a:off x="10344519" y="5675893"/>
            <a:ext cx="1639330" cy="978905"/>
          </a:xfrm>
          <a:prstGeom prst="rect">
            <a:avLst/>
          </a:prstGeom>
        </p:spPr>
      </p:pic>
      <p:pic>
        <p:nvPicPr>
          <p:cNvPr id="2" name="x_Picture 1_0">
            <a:extLst>
              <a:ext uri="{FF2B5EF4-FFF2-40B4-BE49-F238E27FC236}">
                <a16:creationId xmlns:a16="http://schemas.microsoft.com/office/drawing/2014/main" id="{3FB9D0FB-3849-8E39-B5BC-219DE31728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4209" y="3602168"/>
            <a:ext cx="3116580" cy="769620"/>
          </a:xfrm>
          <a:prstGeom prst="rect">
            <a:avLst/>
          </a:prstGeom>
          <a:noFill/>
          <a:ln>
            <a:noFill/>
          </a:ln>
        </p:spPr>
      </p:pic>
    </p:spTree>
    <p:extLst>
      <p:ext uri="{BB962C8B-B14F-4D97-AF65-F5344CB8AC3E}">
        <p14:creationId xmlns:p14="http://schemas.microsoft.com/office/powerpoint/2010/main" val="2633858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od human figure">
            <a:extLst>
              <a:ext uri="{FF2B5EF4-FFF2-40B4-BE49-F238E27FC236}">
                <a16:creationId xmlns:a16="http://schemas.microsoft.com/office/drawing/2014/main" id="{EC981352-D4E3-A3E3-5449-B3804C4CBF15}"/>
              </a:ext>
            </a:extLst>
          </p:cNvPr>
          <p:cNvPicPr>
            <a:picLocks noChangeAspect="1"/>
          </p:cNvPicPr>
          <p:nvPr/>
        </p:nvPicPr>
        <p:blipFill rotWithShape="1">
          <a:blip r:embed="rId2">
            <a:alphaModFix/>
          </a:blip>
          <a:srcRect r="-1" b="15708"/>
          <a:stretch/>
        </p:blipFill>
        <p:spPr>
          <a:xfrm>
            <a:off x="3048" y="10"/>
            <a:ext cx="12188952" cy="6857990"/>
          </a:xfrm>
          <a:prstGeom prst="rect">
            <a:avLst/>
          </a:prstGeom>
        </p:spPr>
      </p:pic>
      <p:sp>
        <p:nvSpPr>
          <p:cNvPr id="2" name="Title 1">
            <a:extLst>
              <a:ext uri="{FF2B5EF4-FFF2-40B4-BE49-F238E27FC236}">
                <a16:creationId xmlns:a16="http://schemas.microsoft.com/office/drawing/2014/main" id="{CB6B60C1-BDA7-D928-F613-9D1D28AEAB5E}"/>
              </a:ext>
            </a:extLst>
          </p:cNvPr>
          <p:cNvSpPr>
            <a:spLocks noGrp="1"/>
          </p:cNvSpPr>
          <p:nvPr>
            <p:ph type="title"/>
          </p:nvPr>
        </p:nvSpPr>
        <p:spPr>
          <a:xfrm>
            <a:off x="540141" y="2692052"/>
            <a:ext cx="2987417" cy="3228104"/>
          </a:xfrm>
        </p:spPr>
        <p:txBody>
          <a:bodyPr vert="horz" lIns="91440" tIns="45720" rIns="91440" bIns="45720" rtlCol="0" anchor="b">
            <a:normAutofit/>
          </a:bodyPr>
          <a:lstStyle/>
          <a:p>
            <a:r>
              <a:rPr lang="en-US" dirty="0"/>
              <a:t>What is a grant?</a:t>
            </a:r>
          </a:p>
        </p:txBody>
      </p:sp>
      <p:sp>
        <p:nvSpPr>
          <p:cNvPr id="4" name="TextBox 3">
            <a:extLst>
              <a:ext uri="{FF2B5EF4-FFF2-40B4-BE49-F238E27FC236}">
                <a16:creationId xmlns:a16="http://schemas.microsoft.com/office/drawing/2014/main" id="{BE339330-F48B-210B-4E24-10A4CAB6FE4E}"/>
              </a:ext>
            </a:extLst>
          </p:cNvPr>
          <p:cNvSpPr txBox="1"/>
          <p:nvPr/>
        </p:nvSpPr>
        <p:spPr>
          <a:xfrm>
            <a:off x="6096000" y="1185333"/>
            <a:ext cx="4995333" cy="4370427"/>
          </a:xfrm>
          <a:prstGeom prst="rect">
            <a:avLst/>
          </a:prstGeom>
          <a:noFill/>
        </p:spPr>
        <p:txBody>
          <a:bodyPr wrap="square" rtlCol="0">
            <a:spAutoFit/>
          </a:bodyPr>
          <a:lstStyle/>
          <a:p>
            <a:pPr marL="285750" indent="-285750">
              <a:buFont typeface="Arial" panose="020B0604020202020204" pitchFamily="34" charset="0"/>
              <a:buChar char="•"/>
            </a:pPr>
            <a:r>
              <a:rPr lang="en-US" sz="2000" dirty="0"/>
              <a:t>A sum of money (or GIK) by an entity* for a particular purpose</a:t>
            </a:r>
          </a:p>
          <a:p>
            <a:pPr marL="285750" indent="-285750">
              <a:buFont typeface="Arial" panose="020B0604020202020204" pitchFamily="34" charset="0"/>
              <a:buChar char="•"/>
            </a:pPr>
            <a:r>
              <a:rPr lang="en-US" sz="2000" dirty="0"/>
              <a:t>*Entity = family foundation, corporate foundation, government entity, church</a:t>
            </a:r>
          </a:p>
          <a:p>
            <a:pPr marL="285750" indent="-285750">
              <a:buFont typeface="Arial" panose="020B0604020202020204" pitchFamily="34" charset="0"/>
              <a:buChar char="•"/>
            </a:pPr>
            <a:r>
              <a:rPr lang="en-US" sz="2000" dirty="0">
                <a:highlight>
                  <a:srgbClr val="00FF00"/>
                </a:highlight>
              </a:rPr>
              <a:t>Written request</a:t>
            </a:r>
          </a:p>
          <a:p>
            <a:pPr marL="285750" indent="-285750">
              <a:buFont typeface="Arial" panose="020B0604020202020204" pitchFamily="34" charset="0"/>
              <a:buChar char="•"/>
            </a:pPr>
            <a:r>
              <a:rPr lang="en-US" sz="2000" dirty="0"/>
              <a:t>Usually a defined process (RFP/NOFO/RFA/NOFA) but sometimes not</a:t>
            </a:r>
          </a:p>
          <a:p>
            <a:pPr marL="285750" indent="-285750">
              <a:buFont typeface="Arial" panose="020B0604020202020204" pitchFamily="34" charset="0"/>
              <a:buChar char="•"/>
            </a:pPr>
            <a:r>
              <a:rPr lang="en-US" sz="2000" dirty="0"/>
              <a:t>Application follows purpose of funder</a:t>
            </a:r>
          </a:p>
          <a:p>
            <a:pPr marL="285750" indent="-285750">
              <a:buFont typeface="Arial" panose="020B0604020202020204" pitchFamily="34" charset="0"/>
              <a:buChar char="•"/>
            </a:pPr>
            <a:r>
              <a:rPr lang="en-US" sz="2000" dirty="0"/>
              <a:t>Could be a sub-grant</a:t>
            </a:r>
          </a:p>
          <a:p>
            <a:pPr marL="285750" indent="-285750">
              <a:buFont typeface="Arial" panose="020B0604020202020204" pitchFamily="34" charset="0"/>
              <a:buChar char="•"/>
            </a:pPr>
            <a:r>
              <a:rPr lang="en-US" sz="2000" dirty="0"/>
              <a:t>Requires specific outputs, outcomes and impact</a:t>
            </a:r>
          </a:p>
          <a:p>
            <a:pPr marL="285750" indent="-285750">
              <a:buFont typeface="Arial" panose="020B0604020202020204" pitchFamily="34" charset="0"/>
              <a:buChar char="•"/>
            </a:pPr>
            <a:r>
              <a:rPr lang="en-US" sz="2000" dirty="0">
                <a:highlight>
                  <a:srgbClr val="00FF00"/>
                </a:highlight>
              </a:rPr>
              <a:t>Compliance: Reporting</a:t>
            </a:r>
          </a:p>
          <a:p>
            <a:pPr marL="285750" indent="-285750">
              <a:buFont typeface="Arial" panose="020B0604020202020204" pitchFamily="34" charset="0"/>
              <a:buChar char="•"/>
            </a:pPr>
            <a:endParaRPr lang="en-US" dirty="0"/>
          </a:p>
        </p:txBody>
      </p:sp>
      <p:pic>
        <p:nvPicPr>
          <p:cNvPr id="3" name="x_Picture 1_0">
            <a:extLst>
              <a:ext uri="{FF2B5EF4-FFF2-40B4-BE49-F238E27FC236}">
                <a16:creationId xmlns:a16="http://schemas.microsoft.com/office/drawing/2014/main" id="{FD54F0A4-E409-5399-175D-4B51030F163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2173587466"/>
      </p:ext>
    </p:extLst>
  </p:cSld>
  <p:clrMapOvr>
    <a:masterClrMapping/>
  </p:clrMapOvr>
  <mc:AlternateContent xmlns:mc="http://schemas.openxmlformats.org/markup-compatibility/2006" xmlns:p14="http://schemas.microsoft.com/office/powerpoint/2010/main">
    <mc:Choice Requires="p14">
      <p:transition spd="slow" p14:dur="2000" advTm="212027"/>
    </mc:Choice>
    <mc:Fallback xmlns="">
      <p:transition spd="slow" advTm="21202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B103F7-929B-7AAA-7641-E7D730AA09FD}"/>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0E77E796-7E23-5241-4DBF-C00CC7AE4330}"/>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0D343B98-494D-11A4-DD72-05F61FD47B12}"/>
              </a:ext>
            </a:extLst>
          </p:cNvPr>
          <p:cNvSpPr txBox="1"/>
          <p:nvPr/>
        </p:nvSpPr>
        <p:spPr>
          <a:xfrm>
            <a:off x="2235910" y="356836"/>
            <a:ext cx="9768248" cy="861774"/>
          </a:xfrm>
          <a:prstGeom prst="rect">
            <a:avLst/>
          </a:prstGeom>
          <a:noFill/>
        </p:spPr>
        <p:txBody>
          <a:bodyPr wrap="square" rtlCol="0">
            <a:spAutoFit/>
          </a:bodyPr>
          <a:lstStyle/>
          <a:p>
            <a:r>
              <a:rPr lang="en-US" sz="5000" b="1" i="1" dirty="0">
                <a:solidFill>
                  <a:schemeClr val="accent3"/>
                </a:solidFill>
              </a:rPr>
              <a:t>Grants vs. (Other) Major Gifts</a:t>
            </a:r>
          </a:p>
        </p:txBody>
      </p:sp>
      <p:graphicFrame>
        <p:nvGraphicFramePr>
          <p:cNvPr id="4" name="Content Placeholder 3">
            <a:extLst>
              <a:ext uri="{FF2B5EF4-FFF2-40B4-BE49-F238E27FC236}">
                <a16:creationId xmlns:a16="http://schemas.microsoft.com/office/drawing/2014/main" id="{44213C09-F523-BEE1-730E-1D55E0E19787}"/>
              </a:ext>
            </a:extLst>
          </p:cNvPr>
          <p:cNvGraphicFramePr>
            <a:graphicFrameLocks/>
          </p:cNvGraphicFramePr>
          <p:nvPr>
            <p:extLst>
              <p:ext uri="{D42A27DB-BD31-4B8C-83A1-F6EECF244321}">
                <p14:modId xmlns:p14="http://schemas.microsoft.com/office/powerpoint/2010/main" val="2838762984"/>
              </p:ext>
            </p:extLst>
          </p:nvPr>
        </p:nvGraphicFramePr>
        <p:xfrm>
          <a:off x="2235910" y="2125890"/>
          <a:ext cx="9000744" cy="3108960"/>
        </p:xfrm>
        <a:graphic>
          <a:graphicData uri="http://schemas.openxmlformats.org/drawingml/2006/table">
            <a:tbl>
              <a:tblPr firstRow="1" bandRow="1">
                <a:tableStyleId>{5C22544A-7EE6-4342-B048-85BDC9FD1C3A}</a:tableStyleId>
              </a:tblPr>
              <a:tblGrid>
                <a:gridCol w="4111451">
                  <a:extLst>
                    <a:ext uri="{9D8B030D-6E8A-4147-A177-3AD203B41FA5}">
                      <a16:colId xmlns:a16="http://schemas.microsoft.com/office/drawing/2014/main" val="4082212331"/>
                    </a:ext>
                  </a:extLst>
                </a:gridCol>
                <a:gridCol w="652831">
                  <a:extLst>
                    <a:ext uri="{9D8B030D-6E8A-4147-A177-3AD203B41FA5}">
                      <a16:colId xmlns:a16="http://schemas.microsoft.com/office/drawing/2014/main" val="900448880"/>
                    </a:ext>
                  </a:extLst>
                </a:gridCol>
                <a:gridCol w="4236462">
                  <a:extLst>
                    <a:ext uri="{9D8B030D-6E8A-4147-A177-3AD203B41FA5}">
                      <a16:colId xmlns:a16="http://schemas.microsoft.com/office/drawing/2014/main" val="3034536803"/>
                    </a:ext>
                  </a:extLst>
                </a:gridCol>
              </a:tblGrid>
              <a:tr h="200216">
                <a:tc>
                  <a:txBody>
                    <a:bodyPr/>
                    <a:lstStyle/>
                    <a:p>
                      <a:r>
                        <a:rPr lang="en-US" dirty="0"/>
                        <a:t>Grants</a:t>
                      </a:r>
                    </a:p>
                  </a:txBody>
                  <a:tcPr/>
                </a:tc>
                <a:tc>
                  <a:txBody>
                    <a:bodyPr/>
                    <a:lstStyle/>
                    <a:p>
                      <a:pPr algn="ctr"/>
                      <a:r>
                        <a:rPr lang="en-US" dirty="0"/>
                        <a:t>VS</a:t>
                      </a:r>
                    </a:p>
                  </a:txBody>
                  <a:tcPr/>
                </a:tc>
                <a:tc>
                  <a:txBody>
                    <a:bodyPr/>
                    <a:lstStyle/>
                    <a:p>
                      <a:r>
                        <a:rPr lang="en-US" dirty="0"/>
                        <a:t>Other Major Gifts</a:t>
                      </a:r>
                    </a:p>
                  </a:txBody>
                  <a:tcPr/>
                </a:tc>
                <a:extLst>
                  <a:ext uri="{0D108BD9-81ED-4DB2-BD59-A6C34878D82A}">
                    <a16:rowId xmlns:a16="http://schemas.microsoft.com/office/drawing/2014/main" val="2784223626"/>
                  </a:ext>
                </a:extLst>
              </a:tr>
              <a:tr h="200216">
                <a:tc>
                  <a:txBody>
                    <a:bodyPr/>
                    <a:lstStyle/>
                    <a:p>
                      <a:r>
                        <a:rPr lang="en-US" dirty="0"/>
                        <a:t>Program restriction/ what you spend $ on</a:t>
                      </a:r>
                    </a:p>
                  </a:txBody>
                  <a:tcPr/>
                </a:tc>
                <a:tc>
                  <a:txBody>
                    <a:bodyPr/>
                    <a:lstStyle/>
                    <a:p>
                      <a:endParaRPr lang="en-US" dirty="0"/>
                    </a:p>
                  </a:txBody>
                  <a:tcPr/>
                </a:tc>
                <a:tc>
                  <a:txBody>
                    <a:bodyPr/>
                    <a:lstStyle/>
                    <a:p>
                      <a:r>
                        <a:rPr lang="en-US" dirty="0"/>
                        <a:t>Very defined by nonprofit</a:t>
                      </a:r>
                    </a:p>
                  </a:txBody>
                  <a:tcPr/>
                </a:tc>
                <a:extLst>
                  <a:ext uri="{0D108BD9-81ED-4DB2-BD59-A6C34878D82A}">
                    <a16:rowId xmlns:a16="http://schemas.microsoft.com/office/drawing/2014/main" val="2123257191"/>
                  </a:ext>
                </a:extLst>
              </a:tr>
              <a:tr h="200216">
                <a:tc>
                  <a:txBody>
                    <a:bodyPr/>
                    <a:lstStyle/>
                    <a:p>
                      <a:r>
                        <a:rPr lang="en-US" dirty="0"/>
                        <a:t>Reporting – detailed &amp; Donor driven</a:t>
                      </a:r>
                    </a:p>
                  </a:txBody>
                  <a:tcPr/>
                </a:tc>
                <a:tc>
                  <a:txBody>
                    <a:bodyPr/>
                    <a:lstStyle/>
                    <a:p>
                      <a:endParaRPr lang="en-US" dirty="0"/>
                    </a:p>
                  </a:txBody>
                  <a:tcPr/>
                </a:tc>
                <a:tc>
                  <a:txBody>
                    <a:bodyPr/>
                    <a:lstStyle/>
                    <a:p>
                      <a:r>
                        <a:rPr lang="en-US" dirty="0"/>
                        <a:t>High level</a:t>
                      </a:r>
                    </a:p>
                  </a:txBody>
                  <a:tcPr/>
                </a:tc>
                <a:extLst>
                  <a:ext uri="{0D108BD9-81ED-4DB2-BD59-A6C34878D82A}">
                    <a16:rowId xmlns:a16="http://schemas.microsoft.com/office/drawing/2014/main" val="4269280960"/>
                  </a:ext>
                </a:extLst>
              </a:tr>
              <a:tr h="200216">
                <a:tc>
                  <a:txBody>
                    <a:bodyPr/>
                    <a:lstStyle/>
                    <a:p>
                      <a:r>
                        <a:rPr lang="en-US" dirty="0"/>
                        <a:t>Reimbursable – paid out after work</a:t>
                      </a:r>
                    </a:p>
                  </a:txBody>
                  <a:tcPr/>
                </a:tc>
                <a:tc>
                  <a:txBody>
                    <a:bodyPr/>
                    <a:lstStyle/>
                    <a:p>
                      <a:endParaRPr lang="en-US" dirty="0"/>
                    </a:p>
                  </a:txBody>
                  <a:tcPr/>
                </a:tc>
                <a:tc>
                  <a:txBody>
                    <a:bodyPr/>
                    <a:lstStyle/>
                    <a:p>
                      <a:r>
                        <a:rPr lang="en-US" dirty="0"/>
                        <a:t>Given ahead of time for future work</a:t>
                      </a:r>
                    </a:p>
                  </a:txBody>
                  <a:tcPr/>
                </a:tc>
                <a:extLst>
                  <a:ext uri="{0D108BD9-81ED-4DB2-BD59-A6C34878D82A}">
                    <a16:rowId xmlns:a16="http://schemas.microsoft.com/office/drawing/2014/main" val="3982952441"/>
                  </a:ext>
                </a:extLst>
              </a:tr>
              <a:tr h="200216">
                <a:tc>
                  <a:txBody>
                    <a:bodyPr/>
                    <a:lstStyle/>
                    <a:p>
                      <a:r>
                        <a:rPr lang="en-US" dirty="0"/>
                        <a:t>Requirement Driven but Relationships Matter!</a:t>
                      </a:r>
                    </a:p>
                  </a:txBody>
                  <a:tcPr/>
                </a:tc>
                <a:tc>
                  <a:txBody>
                    <a:bodyPr/>
                    <a:lstStyle/>
                    <a:p>
                      <a:endParaRPr lang="en-US" dirty="0"/>
                    </a:p>
                  </a:txBody>
                  <a:tcPr/>
                </a:tc>
                <a:tc>
                  <a:txBody>
                    <a:bodyPr/>
                    <a:lstStyle/>
                    <a:p>
                      <a:r>
                        <a:rPr lang="en-US" dirty="0"/>
                        <a:t>Relationship, Relationship, Relationship</a:t>
                      </a:r>
                    </a:p>
                  </a:txBody>
                  <a:tcPr/>
                </a:tc>
                <a:extLst>
                  <a:ext uri="{0D108BD9-81ED-4DB2-BD59-A6C34878D82A}">
                    <a16:rowId xmlns:a16="http://schemas.microsoft.com/office/drawing/2014/main" val="1547608370"/>
                  </a:ext>
                </a:extLst>
              </a:tr>
              <a:tr h="200216">
                <a:tc>
                  <a:txBody>
                    <a:bodyPr/>
                    <a:lstStyle/>
                    <a:p>
                      <a:r>
                        <a:rPr lang="en-US" dirty="0"/>
                        <a:t>Long cycle – 3-18 months from request</a:t>
                      </a:r>
                    </a:p>
                  </a:txBody>
                  <a:tcPr/>
                </a:tc>
                <a:tc>
                  <a:txBody>
                    <a:bodyPr/>
                    <a:lstStyle/>
                    <a:p>
                      <a:endParaRPr lang="en-US" dirty="0"/>
                    </a:p>
                  </a:txBody>
                  <a:tcPr/>
                </a:tc>
                <a:tc>
                  <a:txBody>
                    <a:bodyPr/>
                    <a:lstStyle/>
                    <a:p>
                      <a:r>
                        <a:rPr lang="en-US" dirty="0"/>
                        <a:t>Shorter – 1-3 months</a:t>
                      </a:r>
                    </a:p>
                  </a:txBody>
                  <a:tcPr/>
                </a:tc>
                <a:extLst>
                  <a:ext uri="{0D108BD9-81ED-4DB2-BD59-A6C34878D82A}">
                    <a16:rowId xmlns:a16="http://schemas.microsoft.com/office/drawing/2014/main" val="347559258"/>
                  </a:ext>
                </a:extLst>
              </a:tr>
              <a:tr h="200216">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948502173"/>
                  </a:ext>
                </a:extLst>
              </a:tr>
            </a:tbl>
          </a:graphicData>
        </a:graphic>
      </p:graphicFrame>
      <p:pic>
        <p:nvPicPr>
          <p:cNvPr id="5" name="x_Picture 1_0">
            <a:extLst>
              <a:ext uri="{FF2B5EF4-FFF2-40B4-BE49-F238E27FC236}">
                <a16:creationId xmlns:a16="http://schemas.microsoft.com/office/drawing/2014/main" id="{937F1AF0-12A4-AA0F-D868-45B4E0AE5B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45684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D270DE-FD1E-B410-F9B2-D08C2F88F14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2ABB7C3F-60A9-C43C-3FAF-7DE7A5CA287E}"/>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5356505-4383-6D18-CF73-019C5C035767}"/>
              </a:ext>
            </a:extLst>
          </p:cNvPr>
          <p:cNvSpPr txBox="1"/>
          <p:nvPr/>
        </p:nvSpPr>
        <p:spPr>
          <a:xfrm>
            <a:off x="2235910" y="356836"/>
            <a:ext cx="9768248" cy="861774"/>
          </a:xfrm>
          <a:prstGeom prst="rect">
            <a:avLst/>
          </a:prstGeom>
          <a:noFill/>
        </p:spPr>
        <p:txBody>
          <a:bodyPr wrap="square" rtlCol="0">
            <a:spAutoFit/>
          </a:bodyPr>
          <a:lstStyle/>
          <a:p>
            <a:r>
              <a:rPr lang="en-US" sz="5000" b="1" i="1" dirty="0">
                <a:solidFill>
                  <a:schemeClr val="accent3"/>
                </a:solidFill>
              </a:rPr>
              <a:t>Grant Lifecycle</a:t>
            </a:r>
            <a:endParaRPr lang="en-US" sz="2000" b="1" i="1" dirty="0">
              <a:solidFill>
                <a:srgbClr val="3A4788"/>
              </a:solidFill>
            </a:endParaRPr>
          </a:p>
        </p:txBody>
      </p:sp>
      <p:pic>
        <p:nvPicPr>
          <p:cNvPr id="4" name="Content Placeholder 3">
            <a:extLst>
              <a:ext uri="{FF2B5EF4-FFF2-40B4-BE49-F238E27FC236}">
                <a16:creationId xmlns:a16="http://schemas.microsoft.com/office/drawing/2014/main" id="{01229172-17DD-D506-6E92-FDB01D2ED147}"/>
              </a:ext>
            </a:extLst>
          </p:cNvPr>
          <p:cNvPicPr>
            <a:picLocks noChangeAspect="1"/>
          </p:cNvPicPr>
          <p:nvPr/>
        </p:nvPicPr>
        <p:blipFill rotWithShape="1">
          <a:blip r:embed="rId4"/>
          <a:srcRect l="20449" t="4167" r="19846" b="4167"/>
          <a:stretch/>
        </p:blipFill>
        <p:spPr>
          <a:xfrm>
            <a:off x="5587999" y="356836"/>
            <a:ext cx="6134101" cy="6286500"/>
          </a:xfrm>
          <a:prstGeom prst="ellipse">
            <a:avLst/>
          </a:prstGeom>
        </p:spPr>
      </p:pic>
      <p:sp>
        <p:nvSpPr>
          <p:cNvPr id="6" name="TextBox 5">
            <a:extLst>
              <a:ext uri="{FF2B5EF4-FFF2-40B4-BE49-F238E27FC236}">
                <a16:creationId xmlns:a16="http://schemas.microsoft.com/office/drawing/2014/main" id="{38DD1DC6-419F-2B67-A0CA-CEB75DF88F9D}"/>
              </a:ext>
            </a:extLst>
          </p:cNvPr>
          <p:cNvSpPr txBox="1"/>
          <p:nvPr/>
        </p:nvSpPr>
        <p:spPr>
          <a:xfrm>
            <a:off x="2214574" y="6177998"/>
            <a:ext cx="609447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Credit: </a:t>
            </a:r>
            <a:r>
              <a:rPr lang="en-US" dirty="0">
                <a:hlinkClick r:id="rId5"/>
              </a:rPr>
              <a:t>https://kyimages.kyinbridges.com/1667100311221.png</a:t>
            </a:r>
            <a:r>
              <a:rPr lang="en-US" dirty="0"/>
              <a:t>  </a:t>
            </a:r>
          </a:p>
        </p:txBody>
      </p:sp>
      <p:sp>
        <p:nvSpPr>
          <p:cNvPr id="7" name="Arrow: Curved Left 6">
            <a:extLst>
              <a:ext uri="{FF2B5EF4-FFF2-40B4-BE49-F238E27FC236}">
                <a16:creationId xmlns:a16="http://schemas.microsoft.com/office/drawing/2014/main" id="{51F9EAE6-4B27-4899-CBBD-84FCFDF7EFB6}"/>
              </a:ext>
            </a:extLst>
          </p:cNvPr>
          <p:cNvSpPr/>
          <p:nvPr/>
        </p:nvSpPr>
        <p:spPr>
          <a:xfrm rot="10800000">
            <a:off x="9080177" y="1410907"/>
            <a:ext cx="731520" cy="1216152"/>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x_Picture 1_0">
            <a:extLst>
              <a:ext uri="{FF2B5EF4-FFF2-40B4-BE49-F238E27FC236}">
                <a16:creationId xmlns:a16="http://schemas.microsoft.com/office/drawing/2014/main" id="{FAFC61A1-7D08-0CAC-D7BF-5EACEA535BF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68941" y="5107451"/>
            <a:ext cx="3116580" cy="769620"/>
          </a:xfrm>
          <a:prstGeom prst="rect">
            <a:avLst/>
          </a:prstGeom>
          <a:noFill/>
          <a:ln>
            <a:noFill/>
          </a:ln>
        </p:spPr>
      </p:pic>
    </p:spTree>
    <p:extLst>
      <p:ext uri="{BB962C8B-B14F-4D97-AF65-F5344CB8AC3E}">
        <p14:creationId xmlns:p14="http://schemas.microsoft.com/office/powerpoint/2010/main" val="2241788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54D50B-EA3D-1DF4-538F-37E179052F34}"/>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67B1347-9DB6-78D1-E2BC-A9340B47532A}"/>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4AB6CCA8-AB84-3AF6-379A-2ED5A52EB830}"/>
              </a:ext>
            </a:extLst>
          </p:cNvPr>
          <p:cNvSpPr txBox="1"/>
          <p:nvPr/>
        </p:nvSpPr>
        <p:spPr>
          <a:xfrm>
            <a:off x="2235910" y="356836"/>
            <a:ext cx="9768248" cy="1938992"/>
          </a:xfrm>
          <a:prstGeom prst="rect">
            <a:avLst/>
          </a:prstGeom>
          <a:noFill/>
        </p:spPr>
        <p:txBody>
          <a:bodyPr wrap="square" rtlCol="0">
            <a:spAutoFit/>
          </a:bodyPr>
          <a:lstStyle/>
          <a:p>
            <a:r>
              <a:rPr lang="en-US" sz="5000" b="1" i="1" dirty="0">
                <a:solidFill>
                  <a:schemeClr val="accent3"/>
                </a:solidFill>
              </a:rPr>
              <a:t>Proposal Development &amp; Program Design</a:t>
            </a:r>
          </a:p>
          <a:p>
            <a:endParaRPr lang="en-US" sz="2000" b="1" i="1" dirty="0">
              <a:solidFill>
                <a:srgbClr val="3A4788"/>
              </a:solidFill>
            </a:endParaRPr>
          </a:p>
        </p:txBody>
      </p:sp>
      <p:pic>
        <p:nvPicPr>
          <p:cNvPr id="4" name="Picture 3">
            <a:extLst>
              <a:ext uri="{FF2B5EF4-FFF2-40B4-BE49-F238E27FC236}">
                <a16:creationId xmlns:a16="http://schemas.microsoft.com/office/drawing/2014/main" id="{CA05B80B-D57F-7EE4-CB3A-2C85BF41F8EE}"/>
              </a:ext>
            </a:extLst>
          </p:cNvPr>
          <p:cNvPicPr>
            <a:picLocks noChangeAspect="1"/>
          </p:cNvPicPr>
          <p:nvPr/>
        </p:nvPicPr>
        <p:blipFill>
          <a:blip r:embed="rId4"/>
          <a:stretch>
            <a:fillRect/>
          </a:stretch>
        </p:blipFill>
        <p:spPr>
          <a:xfrm>
            <a:off x="7992999" y="1592741"/>
            <a:ext cx="3752850" cy="2695575"/>
          </a:xfrm>
          <a:prstGeom prst="rect">
            <a:avLst/>
          </a:prstGeom>
        </p:spPr>
      </p:pic>
      <p:sp>
        <p:nvSpPr>
          <p:cNvPr id="5" name="TextBox 4">
            <a:extLst>
              <a:ext uri="{FF2B5EF4-FFF2-40B4-BE49-F238E27FC236}">
                <a16:creationId xmlns:a16="http://schemas.microsoft.com/office/drawing/2014/main" id="{8977A248-7FC4-B7E5-22BD-5B9E2012B65E}"/>
              </a:ext>
            </a:extLst>
          </p:cNvPr>
          <p:cNvSpPr txBox="1"/>
          <p:nvPr/>
        </p:nvSpPr>
        <p:spPr>
          <a:xfrm>
            <a:off x="2492303" y="2468880"/>
            <a:ext cx="5202936" cy="3570208"/>
          </a:xfrm>
          <a:prstGeom prst="rect">
            <a:avLst/>
          </a:prstGeom>
          <a:noFill/>
        </p:spPr>
        <p:txBody>
          <a:bodyPr wrap="square" rtlCol="0">
            <a:spAutoFit/>
          </a:bodyPr>
          <a:lstStyle/>
          <a:p>
            <a:r>
              <a:rPr lang="en-US" sz="2800" b="1" i="1" dirty="0">
                <a:solidFill>
                  <a:schemeClr val="accent1"/>
                </a:solidFill>
              </a:rPr>
              <a:t>Push Me / Pull You:</a:t>
            </a:r>
          </a:p>
          <a:p>
            <a:pPr marL="342900" indent="-342900">
              <a:buFont typeface="Arial" panose="020B0604020202020204" pitchFamily="34" charset="0"/>
              <a:buChar char="•"/>
            </a:pPr>
            <a:r>
              <a:rPr lang="en-US" sz="1800" i="1" dirty="0">
                <a:solidFill>
                  <a:schemeClr val="accent1"/>
                </a:solidFill>
              </a:rPr>
              <a:t>As fundraisers, we want to know Program needs and respond.</a:t>
            </a:r>
          </a:p>
          <a:p>
            <a:pPr marL="342900" indent="-342900">
              <a:buFont typeface="Arial" panose="020B0604020202020204" pitchFamily="34" charset="0"/>
              <a:buChar char="•"/>
            </a:pPr>
            <a:r>
              <a:rPr lang="en-US" sz="1800" i="1" dirty="0">
                <a:solidFill>
                  <a:schemeClr val="accent1"/>
                </a:solidFill>
              </a:rPr>
              <a:t>Program managers are the ones that define their projects goals, outputs, outcomes, and how they will implement their program</a:t>
            </a:r>
          </a:p>
          <a:p>
            <a:pPr marL="342900" indent="-342900">
              <a:buFont typeface="Arial" panose="020B0604020202020204" pitchFamily="34" charset="0"/>
              <a:buChar char="•"/>
            </a:pPr>
            <a:r>
              <a:rPr lang="en-US" sz="1800" i="1" dirty="0">
                <a:solidFill>
                  <a:schemeClr val="accent1"/>
                </a:solidFill>
              </a:rPr>
              <a:t>Grants staff can help define types of data, clarify activities and timelines, but we do not create programs to meet a grant opportunity. </a:t>
            </a:r>
          </a:p>
          <a:p>
            <a:pPr marL="342900" indent="-342900">
              <a:buFont typeface="Arial" panose="020B0604020202020204" pitchFamily="34" charset="0"/>
              <a:buChar char="•"/>
            </a:pPr>
            <a:r>
              <a:rPr lang="en-US" sz="1800" i="1" dirty="0">
                <a:solidFill>
                  <a:schemeClr val="accent1"/>
                </a:solidFill>
              </a:rPr>
              <a:t>We may ask, “Are you doing X type of work? Or, do you want to?”</a:t>
            </a:r>
          </a:p>
          <a:p>
            <a:endParaRPr lang="en-US" dirty="0"/>
          </a:p>
        </p:txBody>
      </p:sp>
      <p:pic>
        <p:nvPicPr>
          <p:cNvPr id="6" name="x_Picture 1_0">
            <a:extLst>
              <a:ext uri="{FF2B5EF4-FFF2-40B4-BE49-F238E27FC236}">
                <a16:creationId xmlns:a16="http://schemas.microsoft.com/office/drawing/2014/main" id="{DFFA48D4-1DEA-F943-7188-AD9E0331535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
        <p:nvSpPr>
          <p:cNvPr id="7" name="TextBox 6">
            <a:extLst>
              <a:ext uri="{FF2B5EF4-FFF2-40B4-BE49-F238E27FC236}">
                <a16:creationId xmlns:a16="http://schemas.microsoft.com/office/drawing/2014/main" id="{548EDADF-7546-EC83-6B02-DB01F06CFD08}"/>
              </a:ext>
            </a:extLst>
          </p:cNvPr>
          <p:cNvSpPr txBox="1"/>
          <p:nvPr/>
        </p:nvSpPr>
        <p:spPr>
          <a:xfrm>
            <a:off x="9026769" y="4300563"/>
            <a:ext cx="4220035" cy="523220"/>
          </a:xfrm>
          <a:prstGeom prst="rect">
            <a:avLst/>
          </a:prstGeom>
          <a:noFill/>
        </p:spPr>
        <p:txBody>
          <a:bodyPr wrap="square" rtlCol="0">
            <a:spAutoFit/>
          </a:bodyPr>
          <a:lstStyle/>
          <a:p>
            <a:r>
              <a:rPr lang="en-US" sz="1000" dirty="0"/>
              <a:t>Photo credit: </a:t>
            </a:r>
            <a:r>
              <a:rPr lang="en-US" sz="1000" dirty="0">
                <a:hlinkClick r:id="rId6"/>
              </a:rPr>
              <a:t>https://bit.ly/PushMePullMe</a:t>
            </a:r>
            <a:endParaRPr lang="en-US" sz="1000" dirty="0"/>
          </a:p>
          <a:p>
            <a:endParaRPr lang="en-US" dirty="0"/>
          </a:p>
        </p:txBody>
      </p:sp>
    </p:spTree>
    <p:extLst>
      <p:ext uri="{BB962C8B-B14F-4D97-AF65-F5344CB8AC3E}">
        <p14:creationId xmlns:p14="http://schemas.microsoft.com/office/powerpoint/2010/main" val="86861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5D122-D625-2326-FEDD-FC7BA13C8CE3}"/>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422087E6-5E47-57CA-198D-B74EC55F16D8}"/>
              </a:ext>
            </a:extLst>
          </p:cNvPr>
          <p:cNvPicPr>
            <a:picLocks noChangeAspect="1"/>
          </p:cNvPicPr>
          <p:nvPr/>
        </p:nvPicPr>
        <p:blipFill>
          <a:blip r:embed="rId3"/>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p:nvSpPr>
          <p:cNvPr id="11" name="TextBox 10">
            <a:extLst>
              <a:ext uri="{FF2B5EF4-FFF2-40B4-BE49-F238E27FC236}">
                <a16:creationId xmlns:a16="http://schemas.microsoft.com/office/drawing/2014/main" id="{BF70B061-C68A-396E-4B41-E2772EE11EAD}"/>
              </a:ext>
            </a:extLst>
          </p:cNvPr>
          <p:cNvSpPr txBox="1"/>
          <p:nvPr/>
        </p:nvSpPr>
        <p:spPr>
          <a:xfrm>
            <a:off x="343315" y="1087794"/>
            <a:ext cx="4757470" cy="2246769"/>
          </a:xfrm>
          <a:prstGeom prst="rect">
            <a:avLst/>
          </a:prstGeom>
          <a:noFill/>
        </p:spPr>
        <p:txBody>
          <a:bodyPr wrap="square" rtlCol="0">
            <a:spAutoFit/>
          </a:bodyPr>
          <a:lstStyle/>
          <a:p>
            <a:endParaRPr lang="en-US" sz="3200" i="1" dirty="0">
              <a:solidFill>
                <a:srgbClr val="00A1AB"/>
              </a:solidFill>
            </a:endParaRPr>
          </a:p>
          <a:p>
            <a:r>
              <a:rPr lang="en-US" sz="5400" b="1" i="1" dirty="0">
                <a:solidFill>
                  <a:srgbClr val="3A4788"/>
                </a:solidFill>
              </a:rPr>
              <a:t>Government Grants</a:t>
            </a:r>
            <a:endParaRPr lang="en-US" sz="3200" b="1" i="1" dirty="0">
              <a:solidFill>
                <a:srgbClr val="3A4788"/>
              </a:solidFill>
            </a:endParaRPr>
          </a:p>
        </p:txBody>
      </p:sp>
      <p:pic>
        <p:nvPicPr>
          <p:cNvPr id="2" name="x_Picture 1_0">
            <a:extLst>
              <a:ext uri="{FF2B5EF4-FFF2-40B4-BE49-F238E27FC236}">
                <a16:creationId xmlns:a16="http://schemas.microsoft.com/office/drawing/2014/main" id="{094EC321-9F0D-8DC7-0678-E1BB87FE84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48" y="5770206"/>
            <a:ext cx="3116580" cy="769620"/>
          </a:xfrm>
          <a:prstGeom prst="rect">
            <a:avLst/>
          </a:prstGeom>
          <a:noFill/>
          <a:ln>
            <a:noFill/>
          </a:ln>
        </p:spPr>
      </p:pic>
    </p:spTree>
    <p:extLst>
      <p:ext uri="{BB962C8B-B14F-4D97-AF65-F5344CB8AC3E}">
        <p14:creationId xmlns:p14="http://schemas.microsoft.com/office/powerpoint/2010/main" val="2184123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DEFBA7-81ED-5C0E-F1E5-901751B66F13}"/>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E363B915-FF83-7AFE-8C7A-8F0F181DFB8B}"/>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08750EEB-1143-2516-8B0D-40D0178B7B39}"/>
              </a:ext>
            </a:extLst>
          </p:cNvPr>
          <p:cNvSpPr txBox="1"/>
          <p:nvPr/>
        </p:nvSpPr>
        <p:spPr>
          <a:xfrm>
            <a:off x="2235910" y="356836"/>
            <a:ext cx="9768248" cy="5601533"/>
          </a:xfrm>
          <a:prstGeom prst="rect">
            <a:avLst/>
          </a:prstGeom>
          <a:noFill/>
        </p:spPr>
        <p:txBody>
          <a:bodyPr wrap="square" rtlCol="0">
            <a:spAutoFit/>
          </a:bodyPr>
          <a:lstStyle/>
          <a:p>
            <a:r>
              <a:rPr lang="en-US" sz="5000" b="1" i="1" dirty="0">
                <a:solidFill>
                  <a:schemeClr val="accent3"/>
                </a:solidFill>
              </a:rPr>
              <a:t>Government Grants</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Some History &amp; Precedent</a:t>
            </a:r>
          </a:p>
          <a:p>
            <a:pPr marL="342900" indent="-342900">
              <a:buFont typeface="Arial" panose="020B0604020202020204" pitchFamily="34" charset="0"/>
              <a:buChar char="•"/>
            </a:pPr>
            <a:r>
              <a:rPr lang="en-US" sz="3200" i="1" dirty="0">
                <a:solidFill>
                  <a:schemeClr val="accent1"/>
                </a:solidFill>
              </a:rPr>
              <a:t>Barriers – Real &amp; Perceived</a:t>
            </a:r>
          </a:p>
          <a:p>
            <a:pPr marL="342900" indent="-342900">
              <a:buFont typeface="Arial" panose="020B0604020202020204" pitchFamily="34" charset="0"/>
              <a:buChar char="•"/>
            </a:pPr>
            <a:r>
              <a:rPr lang="en-US" sz="3200" i="1" dirty="0">
                <a:solidFill>
                  <a:schemeClr val="accent1"/>
                </a:solidFill>
              </a:rPr>
              <a:t>The Tooth of It: A Case Study</a:t>
            </a:r>
          </a:p>
          <a:p>
            <a:pPr marL="342900" indent="-342900">
              <a:buFont typeface="Arial" panose="020B0604020202020204" pitchFamily="34" charset="0"/>
              <a:buChar char="•"/>
            </a:pPr>
            <a:r>
              <a:rPr lang="en-US" sz="3200" i="1" dirty="0">
                <a:solidFill>
                  <a:schemeClr val="accent1"/>
                </a:solidFill>
              </a:rPr>
              <a:t>Guess Who? At Team Approach</a:t>
            </a:r>
          </a:p>
          <a:p>
            <a:pPr marL="342900" indent="-342900">
              <a:buFont typeface="Arial" panose="020B0604020202020204" pitchFamily="34" charset="0"/>
              <a:buChar char="•"/>
            </a:pPr>
            <a:r>
              <a:rPr lang="en-US" sz="3200" i="1" dirty="0">
                <a:solidFill>
                  <a:schemeClr val="accent1"/>
                </a:solidFill>
              </a:rPr>
              <a:t>What will Government Grants Fund?</a:t>
            </a:r>
          </a:p>
          <a:p>
            <a:pPr marL="342900" indent="-342900">
              <a:buFont typeface="Arial" panose="020B0604020202020204" pitchFamily="34" charset="0"/>
              <a:buChar char="•"/>
            </a:pPr>
            <a:r>
              <a:rPr lang="en-US" sz="3200" b="1" i="1" dirty="0">
                <a:solidFill>
                  <a:schemeClr val="accent1"/>
                </a:solidFill>
              </a:rPr>
              <a:t>And what will they not? </a:t>
            </a:r>
          </a:p>
          <a:p>
            <a:pPr marL="342900" indent="-342900">
              <a:buFont typeface="Arial" panose="020B0604020202020204" pitchFamily="34" charset="0"/>
              <a:buChar char="•"/>
            </a:pPr>
            <a:r>
              <a:rPr lang="en-US" sz="3200" i="1" dirty="0">
                <a:solidFill>
                  <a:schemeClr val="accent1"/>
                </a:solidFill>
              </a:rPr>
              <a:t>Pitfalls and Grant Readiness</a:t>
            </a:r>
          </a:p>
          <a:p>
            <a:pPr marL="342900" indent="-342900">
              <a:buFont typeface="Arial" panose="020B0604020202020204" pitchFamily="34" charset="0"/>
              <a:buChar char="•"/>
            </a:pPr>
            <a:r>
              <a:rPr lang="en-US" sz="3200" i="1" dirty="0">
                <a:solidFill>
                  <a:schemeClr val="accent1"/>
                </a:solidFill>
              </a:rPr>
              <a:t>Wrapping it Up -- Reporting</a:t>
            </a:r>
          </a:p>
        </p:txBody>
      </p:sp>
      <p:pic>
        <p:nvPicPr>
          <p:cNvPr id="4" name="x_Picture 1_0">
            <a:extLst>
              <a:ext uri="{FF2B5EF4-FFF2-40B4-BE49-F238E27FC236}">
                <a16:creationId xmlns:a16="http://schemas.microsoft.com/office/drawing/2014/main" id="{EBE848C7-AB29-816B-D5C6-1C35A4CBE6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836328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3"/>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639567" cy="4555093"/>
          </a:xfrm>
          <a:prstGeom prst="rect">
            <a:avLst/>
          </a:prstGeom>
          <a:noFill/>
        </p:spPr>
        <p:txBody>
          <a:bodyPr wrap="square" rtlCol="0">
            <a:spAutoFit/>
          </a:bodyPr>
          <a:lstStyle/>
          <a:p>
            <a:r>
              <a:rPr lang="en-US" sz="5000" b="1" i="1" dirty="0">
                <a:solidFill>
                  <a:schemeClr val="accent5"/>
                </a:solidFill>
              </a:rPr>
              <a:t>Some History</a:t>
            </a:r>
          </a:p>
          <a:p>
            <a:endParaRPr lang="en-US" sz="2000" b="1" i="1" dirty="0">
              <a:solidFill>
                <a:srgbClr val="3A4788"/>
              </a:solidFill>
            </a:endParaRPr>
          </a:p>
          <a:p>
            <a:endParaRPr lang="en-US" sz="2000" b="1" i="1" dirty="0">
              <a:solidFill>
                <a:srgbClr val="3A4788"/>
              </a:solidFill>
            </a:endParaRPr>
          </a:p>
          <a:p>
            <a:r>
              <a:rPr lang="en-US" sz="2400" i="1" dirty="0">
                <a:solidFill>
                  <a:schemeClr val="accent1"/>
                </a:solidFill>
              </a:rPr>
              <a:t>“The indispensable and transforming work of faith-based and other charitable service groups must be encouraged. Government cannot be replaced by charities, but it can and should welcome them as partners. We must heed the growing consensus across America that successful government social programs work in fruitful partnership with community-serving and faith-based organizations.”</a:t>
            </a:r>
          </a:p>
          <a:p>
            <a:pPr algn="r"/>
            <a:r>
              <a:rPr lang="en-US" sz="2400" i="1" dirty="0">
                <a:solidFill>
                  <a:schemeClr val="accent1"/>
                </a:solidFill>
              </a:rPr>
              <a:t>- President George W. Bush</a:t>
            </a:r>
          </a:p>
          <a:p>
            <a:endParaRPr lang="en-US" sz="3200" b="1" i="1" dirty="0">
              <a:solidFill>
                <a:schemeClr val="accent1"/>
              </a:solidFill>
            </a:endParaRPr>
          </a:p>
        </p:txBody>
      </p:sp>
      <p:pic>
        <p:nvPicPr>
          <p:cNvPr id="4" name="x_Picture 1_0">
            <a:extLst>
              <a:ext uri="{FF2B5EF4-FFF2-40B4-BE49-F238E27FC236}">
                <a16:creationId xmlns:a16="http://schemas.microsoft.com/office/drawing/2014/main" id="{5189770B-0F61-928A-F95B-7E79B21A81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2832705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3"/>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4124206"/>
          </a:xfrm>
          <a:prstGeom prst="rect">
            <a:avLst/>
          </a:prstGeom>
          <a:noFill/>
        </p:spPr>
        <p:txBody>
          <a:bodyPr wrap="square" rtlCol="0">
            <a:spAutoFit/>
          </a:bodyPr>
          <a:lstStyle/>
          <a:p>
            <a:r>
              <a:rPr lang="en-US" sz="5000" b="1" i="1" dirty="0">
                <a:solidFill>
                  <a:schemeClr val="accent5"/>
                </a:solidFill>
              </a:rPr>
              <a:t>Barriers – Real &amp; Perceived</a:t>
            </a:r>
          </a:p>
          <a:p>
            <a:endParaRPr lang="en-US" sz="2000" b="1" i="1" dirty="0">
              <a:solidFill>
                <a:srgbClr val="3A4788"/>
              </a:solidFill>
            </a:endParaRPr>
          </a:p>
          <a:p>
            <a:r>
              <a:rPr lang="en-US" sz="3200" b="1" i="1" dirty="0">
                <a:solidFill>
                  <a:schemeClr val="accent1"/>
                </a:solidFill>
              </a:rPr>
              <a:t>Can Faith-Based Organizations, particularly Christian organizations that have statements of faith and hiring limitations based on their faith, secure government funding? </a:t>
            </a:r>
          </a:p>
          <a:p>
            <a:endParaRPr lang="en-US" sz="3200" b="1" i="1" dirty="0">
              <a:solidFill>
                <a:schemeClr val="accent1"/>
              </a:solidFill>
            </a:endParaRPr>
          </a:p>
          <a:p>
            <a:r>
              <a:rPr lang="en-US" sz="3200" b="1" i="1" dirty="0">
                <a:solidFill>
                  <a:schemeClr val="accent1"/>
                </a:solidFill>
              </a:rPr>
              <a:t>What are some of the barriers?</a:t>
            </a:r>
          </a:p>
        </p:txBody>
      </p:sp>
      <p:pic>
        <p:nvPicPr>
          <p:cNvPr id="4" name="x_Picture 1_0">
            <a:extLst>
              <a:ext uri="{FF2B5EF4-FFF2-40B4-BE49-F238E27FC236}">
                <a16:creationId xmlns:a16="http://schemas.microsoft.com/office/drawing/2014/main" id="{5C2AA421-DCBF-D4FA-33C5-FCD8C01D4F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564466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5192255"/>
          </a:xfrm>
          <a:prstGeom prst="rect">
            <a:avLst/>
          </a:prstGeom>
          <a:noFill/>
        </p:spPr>
        <p:txBody>
          <a:bodyPr wrap="square" rtlCol="0">
            <a:spAutoFit/>
          </a:bodyPr>
          <a:lstStyle/>
          <a:p>
            <a:r>
              <a:rPr lang="en-US" sz="5000" b="1" i="1" dirty="0">
                <a:solidFill>
                  <a:schemeClr val="accent5"/>
                </a:solidFill>
              </a:rPr>
              <a:t>The Tooth of It: A Case Study</a:t>
            </a:r>
            <a:endParaRPr lang="en-US" sz="2000" b="1" i="1" dirty="0">
              <a:solidFill>
                <a:srgbClr val="3A4788"/>
              </a:solidFill>
            </a:endParaRPr>
          </a:p>
          <a:p>
            <a:endParaRPr lang="en-US" sz="3200" b="1" i="1" dirty="0">
              <a:solidFill>
                <a:schemeClr val="accent1"/>
              </a:solidFill>
            </a:endParaRPr>
          </a:p>
          <a:p>
            <a:r>
              <a:rPr lang="en-US" sz="3200" b="1" i="1" dirty="0">
                <a:solidFill>
                  <a:schemeClr val="accent1"/>
                </a:solidFill>
              </a:rPr>
              <a:t>Main Points:</a:t>
            </a:r>
          </a:p>
          <a:p>
            <a:pPr marL="571500" indent="-285750" defTabSz="914400">
              <a:lnSpc>
                <a:spcPct val="110000"/>
              </a:lnSpc>
              <a:spcAft>
                <a:spcPts val="600"/>
              </a:spcAft>
              <a:buClr>
                <a:schemeClr val="accent5"/>
              </a:buClr>
              <a:buFont typeface="Arial" panose="020B0604020202020204" pitchFamily="34" charset="0"/>
              <a:buChar char="•"/>
            </a:pPr>
            <a:r>
              <a:rPr lang="en-US" dirty="0"/>
              <a:t>Awareness / Education </a:t>
            </a:r>
          </a:p>
          <a:p>
            <a:pPr marL="571500" indent="-285750" defTabSz="914400">
              <a:lnSpc>
                <a:spcPct val="110000"/>
              </a:lnSpc>
              <a:spcAft>
                <a:spcPts val="600"/>
              </a:spcAft>
              <a:buClr>
                <a:schemeClr val="accent5"/>
              </a:buClr>
              <a:buFont typeface="Arial" panose="020B0604020202020204" pitchFamily="34" charset="0"/>
              <a:buChar char="•"/>
            </a:pPr>
            <a:r>
              <a:rPr lang="en-US" dirty="0"/>
              <a:t>Opportunity: Funding Opportunity Announced</a:t>
            </a:r>
          </a:p>
          <a:p>
            <a:pPr marL="571500" indent="-285750" defTabSz="914400">
              <a:lnSpc>
                <a:spcPct val="110000"/>
              </a:lnSpc>
              <a:spcAft>
                <a:spcPts val="600"/>
              </a:spcAft>
              <a:buClr>
                <a:schemeClr val="accent5"/>
              </a:buClr>
              <a:buFont typeface="Arial" panose="020B0604020202020204" pitchFamily="34" charset="0"/>
              <a:buChar char="•"/>
            </a:pPr>
            <a:r>
              <a:rPr lang="en-US" dirty="0"/>
              <a:t>The Need: more $$ to serve more clients with dental needs</a:t>
            </a:r>
          </a:p>
          <a:p>
            <a:pPr marL="571500" indent="-285750" defTabSz="914400">
              <a:lnSpc>
                <a:spcPct val="110000"/>
              </a:lnSpc>
              <a:spcAft>
                <a:spcPts val="600"/>
              </a:spcAft>
              <a:buClr>
                <a:schemeClr val="accent5"/>
              </a:buClr>
              <a:buFont typeface="Arial" panose="020B0604020202020204" pitchFamily="34" charset="0"/>
              <a:buChar char="•"/>
            </a:pPr>
            <a:r>
              <a:rPr lang="en-US" dirty="0"/>
              <a:t>Project Management &amp; Leadership Buy-in</a:t>
            </a:r>
          </a:p>
          <a:p>
            <a:pPr marL="571500" indent="-285750" defTabSz="914400">
              <a:lnSpc>
                <a:spcPct val="110000"/>
              </a:lnSpc>
              <a:spcAft>
                <a:spcPts val="600"/>
              </a:spcAft>
              <a:buClr>
                <a:schemeClr val="accent5"/>
              </a:buClr>
              <a:buFont typeface="Arial" panose="020B0604020202020204" pitchFamily="34" charset="0"/>
              <a:buChar char="•"/>
            </a:pPr>
            <a:r>
              <a:rPr lang="en-US" dirty="0"/>
              <a:t>Program History: Great outcomes ALREADY documented </a:t>
            </a:r>
          </a:p>
          <a:p>
            <a:pPr marL="1028700" lvl="1" indent="-285750" defTabSz="914400">
              <a:lnSpc>
                <a:spcPct val="110000"/>
              </a:lnSpc>
              <a:spcAft>
                <a:spcPts val="600"/>
              </a:spcAft>
              <a:buClr>
                <a:schemeClr val="accent5"/>
              </a:buClr>
              <a:buFont typeface="Arial" panose="020B0604020202020204" pitchFamily="34" charset="0"/>
              <a:buChar char="•"/>
            </a:pPr>
            <a:r>
              <a:rPr lang="en-US" dirty="0"/>
              <a:t>Increased Days In Program</a:t>
            </a:r>
          </a:p>
          <a:p>
            <a:pPr marL="1028700" lvl="1" indent="-285750" defTabSz="914400">
              <a:lnSpc>
                <a:spcPct val="110000"/>
              </a:lnSpc>
              <a:spcAft>
                <a:spcPts val="600"/>
              </a:spcAft>
              <a:buClr>
                <a:schemeClr val="accent5"/>
              </a:buClr>
              <a:buFont typeface="Arial" panose="020B0604020202020204" pitchFamily="34" charset="0"/>
              <a:buChar char="•"/>
            </a:pPr>
            <a:r>
              <a:rPr lang="en-US" dirty="0"/>
              <a:t>Employment </a:t>
            </a:r>
          </a:p>
          <a:p>
            <a:pPr marL="1028700" lvl="1" indent="-285750" defTabSz="914400">
              <a:lnSpc>
                <a:spcPct val="110000"/>
              </a:lnSpc>
              <a:spcAft>
                <a:spcPts val="600"/>
              </a:spcAft>
              <a:buClr>
                <a:schemeClr val="accent5"/>
              </a:buClr>
              <a:buFont typeface="Arial" panose="020B0604020202020204" pitchFamily="34" charset="0"/>
              <a:buChar char="•"/>
            </a:pPr>
            <a:r>
              <a:rPr lang="en-US" dirty="0"/>
              <a:t>Self Esteem</a:t>
            </a:r>
          </a:p>
          <a:p>
            <a:pPr marL="571500" indent="-285750" defTabSz="914400">
              <a:lnSpc>
                <a:spcPct val="110000"/>
              </a:lnSpc>
              <a:spcAft>
                <a:spcPts val="600"/>
              </a:spcAft>
              <a:buClr>
                <a:schemeClr val="accent5"/>
              </a:buClr>
              <a:buFont typeface="Arial" panose="020B0604020202020204" pitchFamily="34" charset="0"/>
              <a:buChar char="•"/>
            </a:pPr>
            <a:r>
              <a:rPr lang="en-US" dirty="0"/>
              <a:t>Strong Program and Finance Partners</a:t>
            </a:r>
          </a:p>
        </p:txBody>
      </p:sp>
      <p:pic>
        <p:nvPicPr>
          <p:cNvPr id="6" name="x_Picture 1_0">
            <a:extLst>
              <a:ext uri="{FF2B5EF4-FFF2-40B4-BE49-F238E27FC236}">
                <a16:creationId xmlns:a16="http://schemas.microsoft.com/office/drawing/2014/main" id="{1F011DA5-257A-874C-F1DC-B7918E9901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2933497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4124206"/>
          </a:xfrm>
          <a:prstGeom prst="rect">
            <a:avLst/>
          </a:prstGeom>
          <a:noFill/>
        </p:spPr>
        <p:txBody>
          <a:bodyPr wrap="square" rtlCol="0">
            <a:spAutoFit/>
          </a:bodyPr>
          <a:lstStyle/>
          <a:p>
            <a:r>
              <a:rPr lang="en-US" sz="5000" b="1" i="1" dirty="0">
                <a:solidFill>
                  <a:schemeClr val="accent5"/>
                </a:solidFill>
              </a:rPr>
              <a:t>Guess Who? A Team Approach</a:t>
            </a:r>
          </a:p>
          <a:p>
            <a:endParaRPr lang="en-US" sz="2000" b="1" i="1" dirty="0">
              <a:solidFill>
                <a:srgbClr val="3A4788"/>
              </a:solidFill>
            </a:endParaRPr>
          </a:p>
          <a:p>
            <a:r>
              <a:rPr lang="en-US" sz="3200" b="1" i="1" dirty="0">
                <a:solidFill>
                  <a:schemeClr val="accent1"/>
                </a:solidFill>
              </a:rPr>
              <a:t>Main leadership for Gov’t Grants</a:t>
            </a:r>
          </a:p>
          <a:p>
            <a:pPr marL="342900" indent="-342900">
              <a:buFont typeface="Arial" panose="020B0604020202020204" pitchFamily="34" charset="0"/>
              <a:buChar char="•"/>
            </a:pPr>
            <a:r>
              <a:rPr lang="en-US" sz="3200" i="1" dirty="0">
                <a:solidFill>
                  <a:schemeClr val="accent1"/>
                </a:solidFill>
              </a:rPr>
              <a:t>Lead Proposal Writer</a:t>
            </a:r>
          </a:p>
          <a:p>
            <a:pPr marL="342900" indent="-342900">
              <a:buFont typeface="Arial" panose="020B0604020202020204" pitchFamily="34" charset="0"/>
              <a:buChar char="•"/>
            </a:pPr>
            <a:r>
              <a:rPr lang="en-US" sz="3200" i="1" dirty="0">
                <a:solidFill>
                  <a:schemeClr val="accent1"/>
                </a:solidFill>
              </a:rPr>
              <a:t>Lead Report Writer</a:t>
            </a:r>
          </a:p>
          <a:p>
            <a:pPr marL="342900" indent="-342900">
              <a:buFont typeface="Arial" panose="020B0604020202020204" pitchFamily="34" charset="0"/>
              <a:buChar char="•"/>
            </a:pPr>
            <a:r>
              <a:rPr lang="en-US" sz="3200" i="1" dirty="0">
                <a:solidFill>
                  <a:schemeClr val="accent1"/>
                </a:solidFill>
              </a:rPr>
              <a:t>Finance – Accountant</a:t>
            </a:r>
          </a:p>
          <a:p>
            <a:pPr marL="342900" indent="-342900">
              <a:buFont typeface="Arial" panose="020B0604020202020204" pitchFamily="34" charset="0"/>
              <a:buChar char="•"/>
            </a:pPr>
            <a:r>
              <a:rPr lang="en-US" sz="3200" i="1" dirty="0">
                <a:solidFill>
                  <a:schemeClr val="accent1"/>
                </a:solidFill>
              </a:rPr>
              <a:t>Program Director/ Manager</a:t>
            </a:r>
          </a:p>
          <a:p>
            <a:pPr marL="342900" indent="-342900">
              <a:buFont typeface="Arial" panose="020B0604020202020204" pitchFamily="34" charset="0"/>
              <a:buChar char="•"/>
            </a:pPr>
            <a:r>
              <a:rPr lang="en-US" sz="3200" b="1" i="1" dirty="0">
                <a:solidFill>
                  <a:schemeClr val="accent1"/>
                </a:solidFill>
              </a:rPr>
              <a:t>CEO?</a:t>
            </a:r>
          </a:p>
        </p:txBody>
      </p:sp>
      <p:pic>
        <p:nvPicPr>
          <p:cNvPr id="4" name="Content Placeholder 13">
            <a:extLst>
              <a:ext uri="{FF2B5EF4-FFF2-40B4-BE49-F238E27FC236}">
                <a16:creationId xmlns:a16="http://schemas.microsoft.com/office/drawing/2014/main" id="{F77F0D5C-CF39-74A2-BF5D-C99E82E175AF}"/>
              </a:ext>
            </a:extLst>
          </p:cNvPr>
          <p:cNvPicPr>
            <a:picLocks noChangeAspect="1"/>
          </p:cNvPicPr>
          <p:nvPr/>
        </p:nvPicPr>
        <p:blipFill rotWithShape="1">
          <a:blip r:embed="rId3"/>
          <a:srcRect l="57973" t="32769" r="15592" b="22961"/>
          <a:stretch/>
        </p:blipFill>
        <p:spPr>
          <a:xfrm>
            <a:off x="8984825" y="2048278"/>
            <a:ext cx="1694394" cy="2837438"/>
          </a:xfrm>
          <a:prstGeom prst="rect">
            <a:avLst/>
          </a:prstGeom>
        </p:spPr>
      </p:pic>
      <p:pic>
        <p:nvPicPr>
          <p:cNvPr id="5" name="Picture 4">
            <a:extLst>
              <a:ext uri="{FF2B5EF4-FFF2-40B4-BE49-F238E27FC236}">
                <a16:creationId xmlns:a16="http://schemas.microsoft.com/office/drawing/2014/main" id="{FC5265BB-468F-9ECF-B068-E6B0FA1BD26A}"/>
              </a:ext>
            </a:extLst>
          </p:cNvPr>
          <p:cNvPicPr>
            <a:picLocks noChangeAspect="1"/>
          </p:cNvPicPr>
          <p:nvPr/>
        </p:nvPicPr>
        <p:blipFill rotWithShape="1">
          <a:blip r:embed="rId3"/>
          <a:srcRect r="48272" b="78799"/>
          <a:stretch/>
        </p:blipFill>
        <p:spPr>
          <a:xfrm rot="-2700000">
            <a:off x="8097866" y="1778763"/>
            <a:ext cx="1861091" cy="762780"/>
          </a:xfrm>
          <a:prstGeom prst="rect">
            <a:avLst/>
          </a:prstGeom>
        </p:spPr>
      </p:pic>
      <p:pic>
        <p:nvPicPr>
          <p:cNvPr id="6" name="x_Picture 1_0">
            <a:extLst>
              <a:ext uri="{FF2B5EF4-FFF2-40B4-BE49-F238E27FC236}">
                <a16:creationId xmlns:a16="http://schemas.microsoft.com/office/drawing/2014/main" id="{D5B8EBB6-FDB2-7CB0-BE40-E2B1BADA10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339480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0388594-AD69-FFD3-E4DC-FD6E6D4AA2EB}"/>
              </a:ext>
            </a:extLst>
          </p:cNvPr>
          <p:cNvSpPr/>
          <p:nvPr/>
        </p:nvSpPr>
        <p:spPr>
          <a:xfrm>
            <a:off x="827903" y="908221"/>
            <a:ext cx="3678307" cy="252077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 name="TextBox 4">
            <a:extLst>
              <a:ext uri="{FF2B5EF4-FFF2-40B4-BE49-F238E27FC236}">
                <a16:creationId xmlns:a16="http://schemas.microsoft.com/office/drawing/2014/main" id="{40B88972-FBEE-D74B-01E8-72AE57181182}"/>
              </a:ext>
            </a:extLst>
          </p:cNvPr>
          <p:cNvSpPr txBox="1"/>
          <p:nvPr/>
        </p:nvSpPr>
        <p:spPr>
          <a:xfrm>
            <a:off x="1919716" y="1052920"/>
            <a:ext cx="2442579" cy="2231380"/>
          </a:xfrm>
          <a:prstGeom prst="rect">
            <a:avLst/>
          </a:prstGeom>
          <a:noFill/>
        </p:spPr>
        <p:txBody>
          <a:bodyPr wrap="square" rtlCol="0">
            <a:spAutoFit/>
          </a:bodyPr>
          <a:lstStyle/>
          <a:p>
            <a:pPr algn="r" defTabSz="859536">
              <a:spcAft>
                <a:spcPts val="600"/>
              </a:spcAft>
              <a:defRPr/>
            </a:pPr>
            <a:r>
              <a:rPr lang="en-US" sz="3200" b="1" i="1" kern="1200" dirty="0">
                <a:solidFill>
                  <a:schemeClr val="bg1"/>
                </a:solidFill>
                <a:ea typeface="+mn-ea"/>
                <a:cs typeface="+mn-cs"/>
              </a:rPr>
              <a:t>step #1:</a:t>
            </a:r>
          </a:p>
          <a:p>
            <a:pPr algn="r" defTabSz="859536">
              <a:spcAft>
                <a:spcPts val="600"/>
              </a:spcAft>
              <a:defRPr/>
            </a:pPr>
            <a:r>
              <a:rPr lang="en-US" sz="3400" b="1" i="1" kern="1200" dirty="0">
                <a:solidFill>
                  <a:srgbClr val="000000"/>
                </a:solidFill>
                <a:ea typeface="+mn-ea"/>
                <a:cs typeface="+mn-cs"/>
              </a:rPr>
              <a:t>Download </a:t>
            </a:r>
            <a:br>
              <a:rPr lang="en-US" sz="3400" b="1" i="1" kern="1200" dirty="0">
                <a:solidFill>
                  <a:srgbClr val="000000"/>
                </a:solidFill>
                <a:ea typeface="+mn-ea"/>
                <a:cs typeface="+mn-cs"/>
              </a:rPr>
            </a:br>
            <a:r>
              <a:rPr lang="en-US" sz="3400" b="1" i="1" kern="1200" dirty="0" err="1">
                <a:solidFill>
                  <a:srgbClr val="000000"/>
                </a:solidFill>
                <a:ea typeface="+mn-ea"/>
                <a:cs typeface="+mn-cs"/>
              </a:rPr>
              <a:t>Whova</a:t>
            </a:r>
            <a:r>
              <a:rPr lang="en-US" sz="3400" b="1" i="1" kern="1200" dirty="0">
                <a:solidFill>
                  <a:srgbClr val="000000"/>
                </a:solidFill>
                <a:ea typeface="+mn-ea"/>
                <a:cs typeface="+mn-cs"/>
              </a:rPr>
              <a:t> + Find Event</a:t>
            </a:r>
            <a:endParaRPr kumimoji="0" lang="en-US" sz="3400" b="1" i="1" u="none" strike="noStrike" kern="1200" cap="none" spc="0" normalizeH="0" baseline="0" noProof="0" dirty="0">
              <a:ln>
                <a:noFill/>
              </a:ln>
              <a:solidFill>
                <a:srgbClr val="005493"/>
              </a:solidFill>
              <a:effectLst/>
              <a:uLnTx/>
              <a:uFillTx/>
              <a:ea typeface="+mn-ea"/>
              <a:cs typeface="+mn-cs"/>
            </a:endParaRPr>
          </a:p>
        </p:txBody>
      </p:sp>
      <p:sp>
        <p:nvSpPr>
          <p:cNvPr id="20" name="Rectangle 19">
            <a:extLst>
              <a:ext uri="{FF2B5EF4-FFF2-40B4-BE49-F238E27FC236}">
                <a16:creationId xmlns:a16="http://schemas.microsoft.com/office/drawing/2014/main" id="{B6366390-D3D6-8823-5AF2-C2E03F56C259}"/>
              </a:ext>
            </a:extLst>
          </p:cNvPr>
          <p:cNvSpPr/>
          <p:nvPr/>
        </p:nvSpPr>
        <p:spPr>
          <a:xfrm>
            <a:off x="6425514" y="3929450"/>
            <a:ext cx="3096102" cy="2075935"/>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landscape with mountains and trees&#10;&#10;Description automatically generated">
            <a:extLst>
              <a:ext uri="{FF2B5EF4-FFF2-40B4-BE49-F238E27FC236}">
                <a16:creationId xmlns:a16="http://schemas.microsoft.com/office/drawing/2014/main" id="{AADA01F5-290C-2F36-ED62-FE188FFFBB17}"/>
              </a:ext>
            </a:extLst>
          </p:cNvPr>
          <p:cNvPicPr>
            <a:picLocks noChangeAspect="1"/>
          </p:cNvPicPr>
          <p:nvPr/>
        </p:nvPicPr>
        <p:blipFill>
          <a:blip r:embed="rId2"/>
          <a:srcRect l="63476" t="-1" r="22178" b="-1"/>
          <a:stretch/>
        </p:blipFill>
        <p:spPr>
          <a:xfrm>
            <a:off x="0" y="0"/>
            <a:ext cx="1948249" cy="685800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6608C9AB-0F75-1C5C-7624-1EA3845901CD}"/>
              </a:ext>
            </a:extLst>
          </p:cNvPr>
          <p:cNvPicPr>
            <a:picLocks noChangeAspect="1"/>
          </p:cNvPicPr>
          <p:nvPr/>
        </p:nvPicPr>
        <p:blipFill>
          <a:blip r:embed="rId3"/>
          <a:stretch>
            <a:fillRect/>
          </a:stretch>
        </p:blipFill>
        <p:spPr>
          <a:xfrm>
            <a:off x="4517427" y="438666"/>
            <a:ext cx="3577281" cy="35772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6">
            <a:extLst>
              <a:ext uri="{FF2B5EF4-FFF2-40B4-BE49-F238E27FC236}">
                <a16:creationId xmlns:a16="http://schemas.microsoft.com/office/drawing/2014/main" id="{83BA05A1-BA89-FE58-318F-26344D70F030}"/>
              </a:ext>
            </a:extLst>
          </p:cNvPr>
          <p:cNvSpPr txBox="1"/>
          <p:nvPr/>
        </p:nvSpPr>
        <p:spPr>
          <a:xfrm>
            <a:off x="6047378" y="4129591"/>
            <a:ext cx="2442579" cy="1708160"/>
          </a:xfrm>
          <a:prstGeom prst="rect">
            <a:avLst/>
          </a:prstGeom>
          <a:noFill/>
        </p:spPr>
        <p:txBody>
          <a:bodyPr wrap="square" rtlCol="0">
            <a:spAutoFit/>
          </a:bodyPr>
          <a:lstStyle/>
          <a:p>
            <a:pPr algn="r" defTabSz="859536">
              <a:spcAft>
                <a:spcPts val="600"/>
              </a:spcAft>
              <a:defRPr/>
            </a:pPr>
            <a:r>
              <a:rPr lang="en-US" sz="3200" b="1" i="1" kern="1200" dirty="0">
                <a:solidFill>
                  <a:schemeClr val="bg1"/>
                </a:solidFill>
                <a:ea typeface="+mn-ea"/>
                <a:cs typeface="+mn-cs"/>
              </a:rPr>
              <a:t>step #2:</a:t>
            </a:r>
          </a:p>
          <a:p>
            <a:pPr algn="r" defTabSz="859536">
              <a:spcAft>
                <a:spcPts val="600"/>
              </a:spcAft>
              <a:defRPr/>
            </a:pPr>
            <a:r>
              <a:rPr lang="en-US" sz="3400" b="1" i="1" kern="1200" dirty="0">
                <a:solidFill>
                  <a:srgbClr val="000000"/>
                </a:solidFill>
                <a:ea typeface="+mn-ea"/>
                <a:cs typeface="+mn-cs"/>
              </a:rPr>
              <a:t>Click ‘Agenda’</a:t>
            </a:r>
            <a:endParaRPr kumimoji="0" lang="en-US" sz="3400" b="1" i="1" u="none" strike="noStrike" kern="1200" cap="none" spc="0" normalizeH="0" baseline="0" noProof="0" dirty="0">
              <a:ln>
                <a:noFill/>
              </a:ln>
              <a:solidFill>
                <a:srgbClr val="005493"/>
              </a:solidFill>
              <a:effectLst/>
              <a:uLnTx/>
              <a:uFillTx/>
              <a:ea typeface="+mn-ea"/>
              <a:cs typeface="+mn-cs"/>
            </a:endParaRPr>
          </a:p>
        </p:txBody>
      </p:sp>
      <p:pic>
        <p:nvPicPr>
          <p:cNvPr id="19" name="Picture 18" descr="A screenshot of a phone&#10;&#10;Description automatically generated">
            <a:extLst>
              <a:ext uri="{FF2B5EF4-FFF2-40B4-BE49-F238E27FC236}">
                <a16:creationId xmlns:a16="http://schemas.microsoft.com/office/drawing/2014/main" id="{EACBEA54-9BAE-42B8-3905-53B99B66015D}"/>
              </a:ext>
            </a:extLst>
          </p:cNvPr>
          <p:cNvPicPr>
            <a:picLocks noChangeAspect="1"/>
          </p:cNvPicPr>
          <p:nvPr/>
        </p:nvPicPr>
        <p:blipFill>
          <a:blip r:embed="rId4"/>
          <a:stretch>
            <a:fillRect/>
          </a:stretch>
        </p:blipFill>
        <p:spPr>
          <a:xfrm>
            <a:off x="8527911" y="0"/>
            <a:ext cx="3431677" cy="6858000"/>
          </a:xfrm>
          <a:prstGeom prst="rect">
            <a:avLst/>
          </a:prstGeom>
        </p:spPr>
      </p:pic>
      <p:pic>
        <p:nvPicPr>
          <p:cNvPr id="16" name="Graphic 15" descr="Circle with left arrow with solid fill">
            <a:extLst>
              <a:ext uri="{FF2B5EF4-FFF2-40B4-BE49-F238E27FC236}">
                <a16:creationId xmlns:a16="http://schemas.microsoft.com/office/drawing/2014/main" id="{12E88B14-D477-E14D-A887-0B120B5713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7757639" y="5630121"/>
            <a:ext cx="1227879" cy="1227879"/>
          </a:xfrm>
          <a:prstGeom prst="rect">
            <a:avLst/>
          </a:prstGeom>
        </p:spPr>
      </p:pic>
    </p:spTree>
    <p:extLst>
      <p:ext uri="{BB962C8B-B14F-4D97-AF65-F5344CB8AC3E}">
        <p14:creationId xmlns:p14="http://schemas.microsoft.com/office/powerpoint/2010/main" val="848371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A7661-501C-030F-B8E1-473DE12A687D}"/>
              </a:ext>
            </a:extLst>
          </p:cNvPr>
          <p:cNvSpPr>
            <a:spLocks noGrp="1"/>
          </p:cNvSpPr>
          <p:nvPr>
            <p:ph type="title"/>
          </p:nvPr>
        </p:nvSpPr>
        <p:spPr/>
        <p:txBody>
          <a:bodyPr/>
          <a:lstStyle/>
          <a:p>
            <a:r>
              <a:rPr lang="en-US" i="1" dirty="0"/>
              <a:t>Bureaucrats are people, too</a:t>
            </a:r>
          </a:p>
        </p:txBody>
      </p:sp>
      <p:sp>
        <p:nvSpPr>
          <p:cNvPr id="3" name="Content Placeholder 2">
            <a:extLst>
              <a:ext uri="{FF2B5EF4-FFF2-40B4-BE49-F238E27FC236}">
                <a16:creationId xmlns:a16="http://schemas.microsoft.com/office/drawing/2014/main" id="{3045959B-09A7-0DDE-868D-55AC01CA5CCC}"/>
              </a:ext>
            </a:extLst>
          </p:cNvPr>
          <p:cNvSpPr>
            <a:spLocks noGrp="1"/>
          </p:cNvSpPr>
          <p:nvPr>
            <p:ph idx="1"/>
          </p:nvPr>
        </p:nvSpPr>
        <p:spPr/>
        <p:txBody>
          <a:bodyPr/>
          <a:lstStyle/>
          <a:p>
            <a:r>
              <a:rPr lang="en-US" dirty="0"/>
              <a:t>Relationships, Relationships, Relationships!</a:t>
            </a:r>
          </a:p>
          <a:p>
            <a:r>
              <a:rPr lang="en-US" dirty="0"/>
              <a:t>Pick up the PHONE</a:t>
            </a:r>
          </a:p>
          <a:p>
            <a:endParaRPr lang="en-US" dirty="0"/>
          </a:p>
        </p:txBody>
      </p:sp>
    </p:spTree>
    <p:extLst>
      <p:ext uri="{BB962C8B-B14F-4D97-AF65-F5344CB8AC3E}">
        <p14:creationId xmlns:p14="http://schemas.microsoft.com/office/powerpoint/2010/main" val="2686111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3"/>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6586418"/>
          </a:xfrm>
          <a:prstGeom prst="rect">
            <a:avLst/>
          </a:prstGeom>
          <a:noFill/>
        </p:spPr>
        <p:txBody>
          <a:bodyPr wrap="square" rtlCol="0">
            <a:spAutoFit/>
          </a:bodyPr>
          <a:lstStyle/>
          <a:p>
            <a:r>
              <a:rPr lang="en-US" sz="5000" b="1" i="1" dirty="0">
                <a:solidFill>
                  <a:schemeClr val="accent5"/>
                </a:solidFill>
              </a:rPr>
              <a:t>What will Gov’t Grants Fund?</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Restricted Grants</a:t>
            </a:r>
          </a:p>
          <a:p>
            <a:pPr marL="342900" indent="-342900">
              <a:buFont typeface="Arial" panose="020B0604020202020204" pitchFamily="34" charset="0"/>
              <a:buChar char="•"/>
            </a:pPr>
            <a:r>
              <a:rPr lang="en-US" sz="3200" i="1" dirty="0">
                <a:solidFill>
                  <a:schemeClr val="accent1"/>
                </a:solidFill>
              </a:rPr>
              <a:t>Stages of a Program Development</a:t>
            </a:r>
          </a:p>
          <a:p>
            <a:pPr marL="342900" indent="-342900">
              <a:buFont typeface="Arial" panose="020B0604020202020204" pitchFamily="34" charset="0"/>
              <a:buChar char="•"/>
            </a:pPr>
            <a:r>
              <a:rPr lang="en-US" sz="3200" i="1" dirty="0">
                <a:solidFill>
                  <a:schemeClr val="accent1"/>
                </a:solidFill>
              </a:rPr>
              <a:t>New or Expanded Programs</a:t>
            </a:r>
          </a:p>
          <a:p>
            <a:pPr marL="342900" indent="-342900">
              <a:buFont typeface="Arial" panose="020B0604020202020204" pitchFamily="34" charset="0"/>
              <a:buChar char="•"/>
            </a:pPr>
            <a:r>
              <a:rPr lang="en-US" sz="3200" i="1" dirty="0">
                <a:solidFill>
                  <a:schemeClr val="accent1"/>
                </a:solidFill>
              </a:rPr>
              <a:t>Deep and Wide</a:t>
            </a:r>
          </a:p>
          <a:p>
            <a:pPr marL="342900" indent="-342900">
              <a:buFont typeface="Arial" panose="020B0604020202020204" pitchFamily="34" charset="0"/>
              <a:buChar char="•"/>
            </a:pPr>
            <a:r>
              <a:rPr lang="en-US" sz="3200" i="1" dirty="0">
                <a:solidFill>
                  <a:schemeClr val="accent1"/>
                </a:solidFill>
              </a:rPr>
              <a:t>Staff – Particularly Peers</a:t>
            </a:r>
          </a:p>
          <a:p>
            <a:pPr marL="342900" indent="-342900">
              <a:buFont typeface="Arial" panose="020B0604020202020204" pitchFamily="34" charset="0"/>
              <a:buChar char="•"/>
            </a:pPr>
            <a:r>
              <a:rPr lang="en-US" sz="3200" i="1" dirty="0">
                <a:solidFill>
                  <a:schemeClr val="accent1"/>
                </a:solidFill>
              </a:rPr>
              <a:t>Discrete Activities</a:t>
            </a:r>
          </a:p>
          <a:p>
            <a:pPr marL="800100" lvl="1" indent="-342900">
              <a:buFont typeface="Arial" panose="020B0604020202020204" pitchFamily="34" charset="0"/>
              <a:buChar char="•"/>
            </a:pPr>
            <a:r>
              <a:rPr lang="en-US" sz="3200" i="1" dirty="0">
                <a:solidFill>
                  <a:schemeClr val="accent1"/>
                </a:solidFill>
              </a:rPr>
              <a:t>Equipment</a:t>
            </a:r>
          </a:p>
          <a:p>
            <a:pPr marL="800100" lvl="1" indent="-342900">
              <a:buFont typeface="Arial" panose="020B0604020202020204" pitchFamily="34" charset="0"/>
              <a:buChar char="•"/>
            </a:pPr>
            <a:r>
              <a:rPr lang="en-US" sz="3200" i="1" dirty="0">
                <a:solidFill>
                  <a:schemeClr val="accent1"/>
                </a:solidFill>
              </a:rPr>
              <a:t>Staff Training</a:t>
            </a:r>
          </a:p>
          <a:p>
            <a:pPr marL="800100" lvl="1" indent="-342900">
              <a:buFont typeface="Arial" panose="020B0604020202020204" pitchFamily="34" charset="0"/>
              <a:buChar char="•"/>
            </a:pPr>
            <a:r>
              <a:rPr lang="en-US" sz="3200" i="1" dirty="0">
                <a:solidFill>
                  <a:schemeClr val="accent1"/>
                </a:solidFill>
              </a:rPr>
              <a:t>12 Step Materials</a:t>
            </a:r>
          </a:p>
          <a:p>
            <a:pPr marL="800100" lvl="1" indent="-342900">
              <a:buFont typeface="Arial" panose="020B0604020202020204" pitchFamily="34" charset="0"/>
              <a:buChar char="•"/>
            </a:pPr>
            <a:r>
              <a:rPr lang="en-US" sz="3200" i="1" dirty="0">
                <a:solidFill>
                  <a:schemeClr val="accent1"/>
                </a:solidFill>
              </a:rPr>
              <a:t>Transportation</a:t>
            </a:r>
          </a:p>
        </p:txBody>
      </p:sp>
      <p:pic>
        <p:nvPicPr>
          <p:cNvPr id="4" name="x_Picture 1_0">
            <a:extLst>
              <a:ext uri="{FF2B5EF4-FFF2-40B4-BE49-F238E27FC236}">
                <a16:creationId xmlns:a16="http://schemas.microsoft.com/office/drawing/2014/main" id="{0663117B-BB6F-C9B4-C104-018A1B6162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pic>
        <p:nvPicPr>
          <p:cNvPr id="6" name="Picture 5" descr="A green check mark on a black background&#10;&#10;AI-generated content may be incorrect.">
            <a:extLst>
              <a:ext uri="{FF2B5EF4-FFF2-40B4-BE49-F238E27FC236}">
                <a16:creationId xmlns:a16="http://schemas.microsoft.com/office/drawing/2014/main" id="{0691E902-8387-94DB-B91D-A2DCD0368A71}"/>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835186" y="921011"/>
            <a:ext cx="2816673" cy="2868212"/>
          </a:xfrm>
          <a:prstGeom prst="rect">
            <a:avLst/>
          </a:prstGeom>
        </p:spPr>
      </p:pic>
    </p:spTree>
    <p:extLst>
      <p:ext uri="{BB962C8B-B14F-4D97-AF65-F5344CB8AC3E}">
        <p14:creationId xmlns:p14="http://schemas.microsoft.com/office/powerpoint/2010/main" val="649841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8BDDAE0-6B4C-373E-936C-F1F9D851D6F7}"/>
              </a:ext>
            </a:extLst>
          </p:cNvPr>
          <p:cNvPicPr>
            <a:picLocks noChangeAspect="1"/>
          </p:cNvPicPr>
          <p:nvPr/>
        </p:nvPicPr>
        <p:blipFill>
          <a:blip r:embed="rId3"/>
          <a:stretch>
            <a:fillRect/>
          </a:stretch>
        </p:blipFill>
        <p:spPr>
          <a:xfrm>
            <a:off x="2829579" y="2437389"/>
            <a:ext cx="9190892" cy="4242720"/>
          </a:xfrm>
          <a:prstGeom prst="rect">
            <a:avLst/>
          </a:prstGeom>
        </p:spPr>
      </p:pic>
      <p:pic>
        <p:nvPicPr>
          <p:cNvPr id="7" name="Picture 6" descr="A graduation cap and diploma&#10;&#10;Description automatically generated">
            <a:extLst>
              <a:ext uri="{FF2B5EF4-FFF2-40B4-BE49-F238E27FC236}">
                <a16:creationId xmlns:a16="http://schemas.microsoft.com/office/drawing/2014/main" id="{294B5CAC-93A1-B297-1198-D3C17DF7770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625033" y="610460"/>
            <a:ext cx="4635293" cy="3119999"/>
          </a:xfrm>
          <a:prstGeom prst="rect">
            <a:avLst/>
          </a:prstGeom>
        </p:spPr>
      </p:pic>
      <p:sp>
        <p:nvSpPr>
          <p:cNvPr id="8" name="TextBox 7">
            <a:extLst>
              <a:ext uri="{FF2B5EF4-FFF2-40B4-BE49-F238E27FC236}">
                <a16:creationId xmlns:a16="http://schemas.microsoft.com/office/drawing/2014/main" id="{8C103012-A04A-3E69-AF3E-1651D631F557}"/>
              </a:ext>
            </a:extLst>
          </p:cNvPr>
          <p:cNvSpPr txBox="1"/>
          <p:nvPr/>
        </p:nvSpPr>
        <p:spPr>
          <a:xfrm>
            <a:off x="7082478" y="3729136"/>
            <a:ext cx="3934205" cy="230832"/>
          </a:xfrm>
          <a:prstGeom prst="rect">
            <a:avLst/>
          </a:prstGeom>
          <a:noFill/>
        </p:spPr>
        <p:txBody>
          <a:bodyPr wrap="square" rtlCol="0">
            <a:spAutoFit/>
          </a:bodyPr>
          <a:lstStyle/>
          <a:p>
            <a:r>
              <a:rPr lang="en-US" sz="900">
                <a:hlinkClick r:id="rId5" tooltip="https://www.pngall.com/diploma-png/"/>
              </a:rPr>
              <a:t>This Photo</a:t>
            </a:r>
            <a:r>
              <a:rPr lang="en-US" sz="900"/>
              <a:t> by Unknown Author is licensed under </a:t>
            </a:r>
            <a:r>
              <a:rPr lang="en-US" sz="900">
                <a:hlinkClick r:id="rId6" tooltip="https://creativecommons.org/licenses/by-nc/3.0/"/>
              </a:rPr>
              <a:t>CC BY-NC</a:t>
            </a:r>
            <a:endParaRPr lang="en-US" sz="900"/>
          </a:p>
        </p:txBody>
      </p:sp>
      <p:pic>
        <p:nvPicPr>
          <p:cNvPr id="10" name="Picture 9" descr="A white bus with black text&#10;&#10;Description automatically generated">
            <a:extLst>
              <a:ext uri="{FF2B5EF4-FFF2-40B4-BE49-F238E27FC236}">
                <a16:creationId xmlns:a16="http://schemas.microsoft.com/office/drawing/2014/main" id="{B005950A-E448-2984-022F-CB73AD21CA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9351" y="656004"/>
            <a:ext cx="3095625" cy="990600"/>
          </a:xfrm>
          <a:prstGeom prst="rect">
            <a:avLst/>
          </a:prstGeom>
        </p:spPr>
      </p:pic>
      <p:pic>
        <p:nvPicPr>
          <p:cNvPr id="1028" name="Picture 4" descr="A person holding a baby&#10;&#10;Description automatically generated">
            <a:extLst>
              <a:ext uri="{FF2B5EF4-FFF2-40B4-BE49-F238E27FC236}">
                <a16:creationId xmlns:a16="http://schemas.microsoft.com/office/drawing/2014/main" id="{1CDE2821-0836-DA57-5C45-407C07C825C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8599" y="0"/>
            <a:ext cx="2961217" cy="3948289"/>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8" descr="A doctor examining a patient&#10;&#10;AI-generated content may be incorrect.">
            <a:extLst>
              <a:ext uri="{FF2B5EF4-FFF2-40B4-BE49-F238E27FC236}">
                <a16:creationId xmlns:a16="http://schemas.microsoft.com/office/drawing/2014/main" id="{08E5F0D0-45F6-39CF-E19A-047DAC115D47}"/>
              </a:ext>
            </a:extLst>
          </p:cNvPr>
          <p:cNvPicPr>
            <a:picLocks noGrp="1" noChangeAspect="1"/>
          </p:cNvPicPr>
          <p:nvPr>
            <p:ph idx="1"/>
          </p:nvPr>
        </p:nvPicPr>
        <p:blipFill>
          <a:blip r:embed="rId9"/>
          <a:stretch>
            <a:fillRect/>
          </a:stretch>
        </p:blipFill>
        <p:spPr>
          <a:xfrm>
            <a:off x="1215347" y="2064768"/>
            <a:ext cx="3551630" cy="2367753"/>
          </a:xfrm>
        </p:spPr>
      </p:pic>
      <p:pic>
        <p:nvPicPr>
          <p:cNvPr id="12" name="Picture 11" descr="A room with computers and chairs&#10;&#10;AI-generated content may be incorrect.">
            <a:extLst>
              <a:ext uri="{FF2B5EF4-FFF2-40B4-BE49-F238E27FC236}">
                <a16:creationId xmlns:a16="http://schemas.microsoft.com/office/drawing/2014/main" id="{1A651296-0C0F-791B-CE18-77F648F7C804}"/>
              </a:ext>
            </a:extLst>
          </p:cNvPr>
          <p:cNvPicPr>
            <a:picLocks noChangeAspect="1"/>
          </p:cNvPicPr>
          <p:nvPr/>
        </p:nvPicPr>
        <p:blipFill>
          <a:blip r:embed="rId10">
            <a:extLst>
              <a:ext uri="{837473B0-CC2E-450A-ABE3-18F120FF3D39}">
                <a1611:picAttrSrcUrl xmlns:a1611="http://schemas.microsoft.com/office/drawing/2016/11/main" r:id="rId11"/>
              </a:ext>
            </a:extLst>
          </a:blip>
          <a:stretch>
            <a:fillRect/>
          </a:stretch>
        </p:blipFill>
        <p:spPr>
          <a:xfrm>
            <a:off x="2019351" y="4638002"/>
            <a:ext cx="3551631" cy="1997793"/>
          </a:xfrm>
          <a:prstGeom prst="rect">
            <a:avLst/>
          </a:prstGeom>
        </p:spPr>
      </p:pic>
      <p:sp>
        <p:nvSpPr>
          <p:cNvPr id="13" name="TextBox 12">
            <a:extLst>
              <a:ext uri="{FF2B5EF4-FFF2-40B4-BE49-F238E27FC236}">
                <a16:creationId xmlns:a16="http://schemas.microsoft.com/office/drawing/2014/main" id="{5017B06C-BDC7-9C29-3F03-64C78B7C5CC0}"/>
              </a:ext>
            </a:extLst>
          </p:cNvPr>
          <p:cNvSpPr txBox="1"/>
          <p:nvPr/>
        </p:nvSpPr>
        <p:spPr>
          <a:xfrm>
            <a:off x="2292696" y="6630454"/>
            <a:ext cx="8129852" cy="230832"/>
          </a:xfrm>
          <a:prstGeom prst="rect">
            <a:avLst/>
          </a:prstGeom>
          <a:noFill/>
        </p:spPr>
        <p:txBody>
          <a:bodyPr wrap="square" rtlCol="0">
            <a:spAutoFit/>
          </a:bodyPr>
          <a:lstStyle/>
          <a:p>
            <a:r>
              <a:rPr lang="en-US" sz="900">
                <a:hlinkClick r:id="rId11" tooltip="http://opensource.com/article/16/12/interview-kids-on-computers"/>
              </a:rPr>
              <a:t>This Photo</a:t>
            </a:r>
            <a:r>
              <a:rPr lang="en-US" sz="900"/>
              <a:t> by Unknown Author is licensed under </a:t>
            </a:r>
            <a:r>
              <a:rPr lang="en-US" sz="900">
                <a:hlinkClick r:id="rId12" tooltip="https://creativecommons.org/licenses/by-sa/3.0/"/>
              </a:rPr>
              <a:t>CC BY-SA</a:t>
            </a:r>
            <a:endParaRPr lang="en-US" sz="900"/>
          </a:p>
        </p:txBody>
      </p:sp>
    </p:spTree>
    <p:extLst>
      <p:ext uri="{BB962C8B-B14F-4D97-AF65-F5344CB8AC3E}">
        <p14:creationId xmlns:p14="http://schemas.microsoft.com/office/powerpoint/2010/main" val="3789803540"/>
      </p:ext>
    </p:extLst>
  </p:cSld>
  <p:clrMapOvr>
    <a:masterClrMapping/>
  </p:clrMapOvr>
  <mc:AlternateContent xmlns:mc="http://schemas.openxmlformats.org/markup-compatibility/2006" xmlns:p14="http://schemas.microsoft.com/office/powerpoint/2010/main">
    <mc:Choice Requires="p14">
      <p:transition spd="slow" p14:dur="2000" advTm="72710"/>
    </mc:Choice>
    <mc:Fallback xmlns="">
      <p:transition spd="slow" advTm="7271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878E-A0A8-4596-CFFD-40CEEDBDF58B}"/>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34446D66-7003-6764-0D71-D0637628E3F9}"/>
              </a:ext>
            </a:extLst>
          </p:cNvPr>
          <p:cNvPicPr>
            <a:picLocks noChangeAspect="1"/>
          </p:cNvPicPr>
          <p:nvPr/>
        </p:nvPicPr>
        <p:blipFill>
          <a:blip r:embed="rId3"/>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655A39E4-379F-A17A-FC75-EA34A4BA917F}"/>
              </a:ext>
            </a:extLst>
          </p:cNvPr>
          <p:cNvSpPr txBox="1"/>
          <p:nvPr/>
        </p:nvSpPr>
        <p:spPr>
          <a:xfrm>
            <a:off x="2235910" y="356836"/>
            <a:ext cx="9768248" cy="4124206"/>
          </a:xfrm>
          <a:prstGeom prst="rect">
            <a:avLst/>
          </a:prstGeom>
          <a:noFill/>
        </p:spPr>
        <p:txBody>
          <a:bodyPr wrap="square" rtlCol="0">
            <a:spAutoFit/>
          </a:bodyPr>
          <a:lstStyle/>
          <a:p>
            <a:r>
              <a:rPr lang="en-US" sz="5000" b="1" i="1" dirty="0">
                <a:solidFill>
                  <a:schemeClr val="accent5"/>
                </a:solidFill>
              </a:rPr>
              <a:t>And What will they not?</a:t>
            </a:r>
          </a:p>
          <a:p>
            <a:endParaRPr lang="en-US" sz="2000" b="1" i="1" dirty="0">
              <a:solidFill>
                <a:srgbClr val="3A4788"/>
              </a:solidFill>
            </a:endParaRPr>
          </a:p>
          <a:p>
            <a:pPr marL="342900" indent="-342900">
              <a:buFont typeface="Arial" panose="020B0604020202020204" pitchFamily="34" charset="0"/>
              <a:buChar char="•"/>
            </a:pPr>
            <a:r>
              <a:rPr lang="en-US" sz="3200" i="1" dirty="0">
                <a:solidFill>
                  <a:schemeClr val="accent1"/>
                </a:solidFill>
              </a:rPr>
              <a:t>General Operations</a:t>
            </a:r>
          </a:p>
          <a:p>
            <a:pPr marL="342900" indent="-342900">
              <a:buFont typeface="Arial" panose="020B0604020202020204" pitchFamily="34" charset="0"/>
              <a:buChar char="•"/>
            </a:pPr>
            <a:r>
              <a:rPr lang="en-US" sz="3200" i="1" dirty="0">
                <a:solidFill>
                  <a:schemeClr val="accent1"/>
                </a:solidFill>
              </a:rPr>
              <a:t>Your Chaplain or Spiritual Life Director</a:t>
            </a:r>
          </a:p>
          <a:p>
            <a:pPr marL="342900" indent="-342900">
              <a:buFont typeface="Arial" panose="020B0604020202020204" pitchFamily="34" charset="0"/>
              <a:buChar char="•"/>
            </a:pPr>
            <a:r>
              <a:rPr lang="en-US" sz="3200" i="1" dirty="0">
                <a:solidFill>
                  <a:schemeClr val="accent1"/>
                </a:solidFill>
              </a:rPr>
              <a:t>Administrative Staff Directly (vs. Indirect Costs)</a:t>
            </a:r>
          </a:p>
          <a:p>
            <a:pPr marL="342900" indent="-342900">
              <a:buFont typeface="Arial" panose="020B0604020202020204" pitchFamily="34" charset="0"/>
              <a:buChar char="•"/>
            </a:pPr>
            <a:r>
              <a:rPr lang="en-US" sz="3200" i="1" dirty="0">
                <a:solidFill>
                  <a:schemeClr val="accent1"/>
                </a:solidFill>
              </a:rPr>
              <a:t>Ongoing Programs (maybe?)</a:t>
            </a:r>
          </a:p>
          <a:p>
            <a:pPr marL="342900" indent="-342900">
              <a:buFont typeface="Arial" panose="020B0604020202020204" pitchFamily="34" charset="0"/>
              <a:buChar char="•"/>
            </a:pPr>
            <a:r>
              <a:rPr lang="en-US" sz="3200" i="1" dirty="0">
                <a:solidFill>
                  <a:schemeClr val="accent1"/>
                </a:solidFill>
              </a:rPr>
              <a:t>Grants Staff</a:t>
            </a:r>
          </a:p>
          <a:p>
            <a:pPr marL="342900" indent="-342900">
              <a:buFont typeface="Arial" panose="020B0604020202020204" pitchFamily="34" charset="0"/>
              <a:buChar char="•"/>
            </a:pPr>
            <a:r>
              <a:rPr lang="en-US" sz="3200" i="1" dirty="0">
                <a:solidFill>
                  <a:schemeClr val="accent1"/>
                </a:solidFill>
              </a:rPr>
              <a:t>Bibles (probably not)</a:t>
            </a:r>
          </a:p>
        </p:txBody>
      </p:sp>
      <p:pic>
        <p:nvPicPr>
          <p:cNvPr id="4" name="x_Picture 1_0">
            <a:extLst>
              <a:ext uri="{FF2B5EF4-FFF2-40B4-BE49-F238E27FC236}">
                <a16:creationId xmlns:a16="http://schemas.microsoft.com/office/drawing/2014/main" id="{F6EC7B2D-58AA-A0ED-25BB-E591BD6A06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pic>
        <p:nvPicPr>
          <p:cNvPr id="8" name="Picture 7" descr="A red x on a black background&#10;&#10;AI-generated content may be incorrect.">
            <a:extLst>
              <a:ext uri="{FF2B5EF4-FFF2-40B4-BE49-F238E27FC236}">
                <a16:creationId xmlns:a16="http://schemas.microsoft.com/office/drawing/2014/main" id="{15F079CB-B187-5152-0359-86837EB362E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971692" y="2842846"/>
            <a:ext cx="2696308" cy="2696308"/>
          </a:xfrm>
          <a:prstGeom prst="rect">
            <a:avLst/>
          </a:prstGeom>
        </p:spPr>
      </p:pic>
      <p:sp>
        <p:nvSpPr>
          <p:cNvPr id="9" name="TextBox 8">
            <a:extLst>
              <a:ext uri="{FF2B5EF4-FFF2-40B4-BE49-F238E27FC236}">
                <a16:creationId xmlns:a16="http://schemas.microsoft.com/office/drawing/2014/main" id="{DFC10147-63DC-C7CD-E4EA-2BCC517420E4}"/>
              </a:ext>
            </a:extLst>
          </p:cNvPr>
          <p:cNvSpPr txBox="1"/>
          <p:nvPr/>
        </p:nvSpPr>
        <p:spPr>
          <a:xfrm>
            <a:off x="7971692" y="5654570"/>
            <a:ext cx="2696308" cy="369332"/>
          </a:xfrm>
          <a:prstGeom prst="rect">
            <a:avLst/>
          </a:prstGeom>
          <a:noFill/>
        </p:spPr>
        <p:txBody>
          <a:bodyPr wrap="square" rtlCol="0">
            <a:spAutoFit/>
          </a:bodyPr>
          <a:lstStyle/>
          <a:p>
            <a:r>
              <a:rPr lang="en-US" sz="900">
                <a:hlinkClick r:id="rId6" tooltip="https://freepngimg.com/png/15561-red-cross-mark-png-pic"/>
              </a:rPr>
              <a:t>This Photo</a:t>
            </a:r>
            <a:r>
              <a:rPr lang="en-US" sz="900"/>
              <a:t> by Unknown Author is licensed under </a:t>
            </a:r>
            <a:r>
              <a:rPr lang="en-US" sz="900">
                <a:hlinkClick r:id="rId7" tooltip="https://creativecommons.org/licenses/by-nc/3.0/"/>
              </a:rPr>
              <a:t>CC BY-NC</a:t>
            </a:r>
            <a:endParaRPr lang="en-US" sz="900"/>
          </a:p>
        </p:txBody>
      </p:sp>
    </p:spTree>
    <p:extLst>
      <p:ext uri="{BB962C8B-B14F-4D97-AF65-F5344CB8AC3E}">
        <p14:creationId xmlns:p14="http://schemas.microsoft.com/office/powerpoint/2010/main" val="28906664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6247864"/>
          </a:xfrm>
          <a:prstGeom prst="rect">
            <a:avLst/>
          </a:prstGeom>
          <a:noFill/>
        </p:spPr>
        <p:txBody>
          <a:bodyPr wrap="square" rtlCol="0">
            <a:spAutoFit/>
          </a:bodyPr>
          <a:lstStyle/>
          <a:p>
            <a:r>
              <a:rPr lang="en-US" sz="5000" b="1" i="1" dirty="0">
                <a:solidFill>
                  <a:schemeClr val="accent5"/>
                </a:solidFill>
              </a:rPr>
              <a:t>Avoiding Pitfalls &amp; Grant Readiness</a:t>
            </a:r>
          </a:p>
          <a:p>
            <a:endParaRPr lang="en-US" sz="2000" b="1" i="1" dirty="0">
              <a:solidFill>
                <a:srgbClr val="3A4788"/>
              </a:solidFill>
            </a:endParaRPr>
          </a:p>
          <a:p>
            <a:pPr marL="342900" indent="-342900">
              <a:buFont typeface="Arial" panose="020B0604020202020204" pitchFamily="34" charset="0"/>
              <a:buChar char="•"/>
            </a:pPr>
            <a:r>
              <a:rPr lang="en-US" sz="2800" i="1" dirty="0">
                <a:solidFill>
                  <a:schemeClr val="accent1"/>
                </a:solidFill>
              </a:rPr>
              <a:t>Federal Grants &amp; Sub-Awards*</a:t>
            </a:r>
          </a:p>
          <a:p>
            <a:pPr marL="342900" indent="-342900">
              <a:buFont typeface="Arial" panose="020B0604020202020204" pitchFamily="34" charset="0"/>
              <a:buChar char="•"/>
            </a:pPr>
            <a:r>
              <a:rPr lang="en-US" sz="2800" i="1" dirty="0">
                <a:solidFill>
                  <a:schemeClr val="accent1"/>
                </a:solidFill>
              </a:rPr>
              <a:t>SAM.gov and UEI Registration	</a:t>
            </a:r>
          </a:p>
          <a:p>
            <a:pPr marL="342900" indent="-342900">
              <a:buFont typeface="Arial" panose="020B0604020202020204" pitchFamily="34" charset="0"/>
              <a:buChar char="•"/>
            </a:pPr>
            <a:r>
              <a:rPr lang="en-US" sz="2800" i="1" dirty="0">
                <a:solidFill>
                  <a:schemeClr val="accent1"/>
                </a:solidFill>
              </a:rPr>
              <a:t>“Supplanting Funding” – taking the place of other government funding. </a:t>
            </a:r>
          </a:p>
          <a:p>
            <a:pPr marL="342900" indent="-342900">
              <a:buFont typeface="Arial" panose="020B0604020202020204" pitchFamily="34" charset="0"/>
              <a:buChar char="•"/>
            </a:pPr>
            <a:r>
              <a:rPr lang="en-US" sz="2800" i="1" dirty="0">
                <a:solidFill>
                  <a:schemeClr val="accent1"/>
                </a:solidFill>
              </a:rPr>
              <a:t>The Kitchen Sink Budget</a:t>
            </a:r>
          </a:p>
          <a:p>
            <a:pPr marL="342900" indent="-342900">
              <a:buFont typeface="Arial" panose="020B0604020202020204" pitchFamily="34" charset="0"/>
              <a:buChar char="•"/>
            </a:pPr>
            <a:r>
              <a:rPr lang="en-US" sz="2800" i="1" dirty="0">
                <a:solidFill>
                  <a:schemeClr val="accent1"/>
                </a:solidFill>
              </a:rPr>
              <a:t>Reimbursements</a:t>
            </a:r>
          </a:p>
          <a:p>
            <a:pPr marL="342900" indent="-342900">
              <a:buFont typeface="Arial" panose="020B0604020202020204" pitchFamily="34" charset="0"/>
              <a:buChar char="•"/>
            </a:pPr>
            <a:r>
              <a:rPr lang="en-US" sz="2800" i="1" dirty="0">
                <a:solidFill>
                  <a:schemeClr val="accent1"/>
                </a:solidFill>
              </a:rPr>
              <a:t>DON’T “Go Big or Go Home”</a:t>
            </a:r>
          </a:p>
          <a:p>
            <a:pPr marL="342900" indent="-342900">
              <a:buFont typeface="Arial" panose="020B0604020202020204" pitchFamily="34" charset="0"/>
              <a:buChar char="•"/>
            </a:pPr>
            <a:r>
              <a:rPr lang="en-US" sz="2800" i="1" dirty="0">
                <a:solidFill>
                  <a:schemeClr val="accent1"/>
                </a:solidFill>
              </a:rPr>
              <a:t>Reporting burden</a:t>
            </a:r>
          </a:p>
          <a:p>
            <a:pPr marL="342900" indent="-342900">
              <a:buFont typeface="Arial" panose="020B0604020202020204" pitchFamily="34" charset="0"/>
              <a:buChar char="•"/>
            </a:pPr>
            <a:endParaRPr lang="en-US" sz="2800" i="1" dirty="0">
              <a:solidFill>
                <a:schemeClr val="accent1"/>
              </a:solidFill>
            </a:endParaRPr>
          </a:p>
          <a:p>
            <a:r>
              <a:rPr lang="en-US" sz="2800" i="1" dirty="0">
                <a:solidFill>
                  <a:schemeClr val="accent1"/>
                </a:solidFill>
              </a:rPr>
              <a:t>*Contracts – another funding source</a:t>
            </a:r>
          </a:p>
        </p:txBody>
      </p:sp>
      <p:pic>
        <p:nvPicPr>
          <p:cNvPr id="4" name="x_Picture 1_0">
            <a:extLst>
              <a:ext uri="{FF2B5EF4-FFF2-40B4-BE49-F238E27FC236}">
                <a16:creationId xmlns:a16="http://schemas.microsoft.com/office/drawing/2014/main" id="{FA509EC8-C672-F59E-AEDB-6803F0C4B02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582056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05AB8-38AD-5D47-3DCD-EF4CF4E0D5B6}"/>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851D7CE3-E101-1EAA-B388-D0297DEBC24A}"/>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113581A2-B299-2D44-068A-9FCDA0B5B837}"/>
              </a:ext>
            </a:extLst>
          </p:cNvPr>
          <p:cNvSpPr txBox="1"/>
          <p:nvPr/>
        </p:nvSpPr>
        <p:spPr>
          <a:xfrm>
            <a:off x="2235910" y="356836"/>
            <a:ext cx="9768248" cy="861774"/>
          </a:xfrm>
          <a:prstGeom prst="rect">
            <a:avLst/>
          </a:prstGeom>
          <a:noFill/>
        </p:spPr>
        <p:txBody>
          <a:bodyPr wrap="square" rtlCol="0">
            <a:spAutoFit/>
          </a:bodyPr>
          <a:lstStyle/>
          <a:p>
            <a:r>
              <a:rPr lang="en-US" sz="5000" b="1" i="1" dirty="0">
                <a:solidFill>
                  <a:schemeClr val="accent3"/>
                </a:solidFill>
              </a:rPr>
              <a:t>Reporting</a:t>
            </a:r>
            <a:endParaRPr lang="en-US" sz="2000" b="1" i="1" dirty="0">
              <a:solidFill>
                <a:srgbClr val="3A4788"/>
              </a:solidFill>
            </a:endParaRPr>
          </a:p>
        </p:txBody>
      </p:sp>
      <p:pic>
        <p:nvPicPr>
          <p:cNvPr id="4" name="Content Placeholder 3">
            <a:extLst>
              <a:ext uri="{FF2B5EF4-FFF2-40B4-BE49-F238E27FC236}">
                <a16:creationId xmlns:a16="http://schemas.microsoft.com/office/drawing/2014/main" id="{0B693670-B91A-B9E8-7F95-90E8E6285AE0}"/>
              </a:ext>
            </a:extLst>
          </p:cNvPr>
          <p:cNvPicPr>
            <a:picLocks noChangeAspect="1"/>
          </p:cNvPicPr>
          <p:nvPr/>
        </p:nvPicPr>
        <p:blipFill rotWithShape="1">
          <a:blip r:embed="rId4"/>
          <a:srcRect l="20449" t="4167" r="19846" b="4167"/>
          <a:stretch/>
        </p:blipFill>
        <p:spPr>
          <a:xfrm>
            <a:off x="5587999" y="356836"/>
            <a:ext cx="6134101" cy="6286500"/>
          </a:xfrm>
          <a:prstGeom prst="ellipse">
            <a:avLst/>
          </a:prstGeom>
        </p:spPr>
      </p:pic>
      <p:sp>
        <p:nvSpPr>
          <p:cNvPr id="6" name="TextBox 5">
            <a:extLst>
              <a:ext uri="{FF2B5EF4-FFF2-40B4-BE49-F238E27FC236}">
                <a16:creationId xmlns:a16="http://schemas.microsoft.com/office/drawing/2014/main" id="{23807E93-061D-E006-F86D-D23714698D86}"/>
              </a:ext>
            </a:extLst>
          </p:cNvPr>
          <p:cNvSpPr txBox="1"/>
          <p:nvPr/>
        </p:nvSpPr>
        <p:spPr>
          <a:xfrm>
            <a:off x="2214574" y="6177998"/>
            <a:ext cx="609447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Credit: </a:t>
            </a:r>
            <a:r>
              <a:rPr lang="en-US" dirty="0">
                <a:hlinkClick r:id="rId5"/>
              </a:rPr>
              <a:t>https://kyimages.kyinbridges.com/1667100311221.png</a:t>
            </a:r>
            <a:r>
              <a:rPr lang="en-US" dirty="0"/>
              <a:t>  </a:t>
            </a:r>
          </a:p>
        </p:txBody>
      </p:sp>
      <p:sp>
        <p:nvSpPr>
          <p:cNvPr id="7" name="Arrow: Curved Left 6">
            <a:extLst>
              <a:ext uri="{FF2B5EF4-FFF2-40B4-BE49-F238E27FC236}">
                <a16:creationId xmlns:a16="http://schemas.microsoft.com/office/drawing/2014/main" id="{E98B797D-C48E-D342-25D3-403112852E98}"/>
              </a:ext>
            </a:extLst>
          </p:cNvPr>
          <p:cNvSpPr/>
          <p:nvPr/>
        </p:nvSpPr>
        <p:spPr>
          <a:xfrm rot="10800000">
            <a:off x="9080177" y="1410907"/>
            <a:ext cx="731520" cy="1216152"/>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x_Picture 1_0">
            <a:extLst>
              <a:ext uri="{FF2B5EF4-FFF2-40B4-BE49-F238E27FC236}">
                <a16:creationId xmlns:a16="http://schemas.microsoft.com/office/drawing/2014/main" id="{3C0727E1-7776-8705-7196-7939E49452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68941" y="5107451"/>
            <a:ext cx="3116580" cy="769620"/>
          </a:xfrm>
          <a:prstGeom prst="rect">
            <a:avLst/>
          </a:prstGeom>
          <a:noFill/>
          <a:ln>
            <a:noFill/>
          </a:ln>
        </p:spPr>
      </p:pic>
    </p:spTree>
    <p:extLst>
      <p:ext uri="{BB962C8B-B14F-4D97-AF65-F5344CB8AC3E}">
        <p14:creationId xmlns:p14="http://schemas.microsoft.com/office/powerpoint/2010/main" val="86964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08547-5F9F-BF27-7C26-F8F6ED0726E5}"/>
              </a:ext>
            </a:extLst>
          </p:cNvPr>
          <p:cNvSpPr>
            <a:spLocks noGrp="1"/>
          </p:cNvSpPr>
          <p:nvPr>
            <p:ph type="title"/>
          </p:nvPr>
        </p:nvSpPr>
        <p:spPr/>
        <p:txBody>
          <a:bodyPr/>
          <a:lstStyle/>
          <a:p>
            <a:r>
              <a:rPr lang="en-US" dirty="0"/>
              <a:t>Capacity Building for Gov’t Grants</a:t>
            </a:r>
          </a:p>
        </p:txBody>
      </p:sp>
      <p:sp>
        <p:nvSpPr>
          <p:cNvPr id="3" name="Content Placeholder 2">
            <a:extLst>
              <a:ext uri="{FF2B5EF4-FFF2-40B4-BE49-F238E27FC236}">
                <a16:creationId xmlns:a16="http://schemas.microsoft.com/office/drawing/2014/main" id="{098060AE-AB5D-D6EA-E224-67E250C19409}"/>
              </a:ext>
            </a:extLst>
          </p:cNvPr>
          <p:cNvSpPr>
            <a:spLocks noGrp="1"/>
          </p:cNvSpPr>
          <p:nvPr>
            <p:ph idx="1"/>
          </p:nvPr>
        </p:nvSpPr>
        <p:spPr/>
        <p:txBody>
          <a:bodyPr>
            <a:normAutofit lnSpcReduction="10000"/>
          </a:bodyPr>
          <a:lstStyle/>
          <a:p>
            <a:r>
              <a:rPr lang="en-US" dirty="0"/>
              <a:t>Academia</a:t>
            </a:r>
          </a:p>
          <a:p>
            <a:r>
              <a:rPr lang="en-US" dirty="0"/>
              <a:t>Government</a:t>
            </a:r>
          </a:p>
          <a:p>
            <a:r>
              <a:rPr lang="en-US" dirty="0"/>
              <a:t>Candid</a:t>
            </a:r>
          </a:p>
          <a:p>
            <a:r>
              <a:rPr lang="en-US" dirty="0"/>
              <a:t>Grants Professional Association – local chapters</a:t>
            </a:r>
          </a:p>
          <a:p>
            <a:pPr lvl="1"/>
            <a:r>
              <a:rPr lang="en-US" dirty="0"/>
              <a:t>Baltimore is hosting the Grant Summit in October!</a:t>
            </a:r>
          </a:p>
          <a:p>
            <a:r>
              <a:rPr lang="en-US" dirty="0"/>
              <a:t>Associated Fundraising Professionals</a:t>
            </a:r>
          </a:p>
        </p:txBody>
      </p:sp>
    </p:spTree>
    <p:extLst>
      <p:ext uri="{BB962C8B-B14F-4D97-AF65-F5344CB8AC3E}">
        <p14:creationId xmlns:p14="http://schemas.microsoft.com/office/powerpoint/2010/main" val="1517013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0A0256-107B-6675-C0DC-22077638E1AB}"/>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1D281F1B-F533-EB19-DA72-56A1BF95BB70}"/>
              </a:ext>
            </a:extLst>
          </p:cNvPr>
          <p:cNvPicPr>
            <a:picLocks noChangeAspect="1"/>
          </p:cNvPicPr>
          <p:nvPr/>
        </p:nvPicPr>
        <p:blipFill>
          <a:blip r:embed="rId2"/>
          <a:srcRect l="3177" r="7044" b="-1"/>
          <a:stretch/>
        </p:blipFill>
        <p:spPr>
          <a:xfrm>
            <a:off x="20" y="10"/>
            <a:ext cx="12191980" cy="6857990"/>
          </a:xfrm>
          <a:prstGeom prst="rect">
            <a:avLst/>
          </a:prstGeom>
        </p:spPr>
      </p:pic>
      <p:sp>
        <p:nvSpPr>
          <p:cNvPr id="49" name="Rectangle 4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05E4C26-9117-766C-2155-58E5F19B6748}"/>
              </a:ext>
            </a:extLst>
          </p:cNvPr>
          <p:cNvSpPr txBox="1"/>
          <p:nvPr/>
        </p:nvSpPr>
        <p:spPr>
          <a:xfrm>
            <a:off x="523875" y="5317240"/>
            <a:ext cx="11210925" cy="744836"/>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000" b="1" i="1" dirty="0">
                <a:solidFill>
                  <a:schemeClr val="accent1"/>
                </a:solidFill>
                <a:latin typeface="+mj-lt"/>
                <a:ea typeface="+mj-ea"/>
                <a:cs typeface="+mj-cs"/>
              </a:rPr>
              <a:t>Workshop It: Grant Application Components</a:t>
            </a:r>
            <a:endParaRPr lang="en-US" sz="4000" i="1" dirty="0">
              <a:solidFill>
                <a:schemeClr val="accent1"/>
              </a:solidFill>
              <a:latin typeface="+mj-lt"/>
              <a:ea typeface="+mj-ea"/>
              <a:cs typeface="+mj-cs"/>
            </a:endParaRPr>
          </a:p>
        </p:txBody>
      </p:sp>
      <p:cxnSp>
        <p:nvCxnSpPr>
          <p:cNvPr id="50" name="Straight Connector 4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2" name="x_Picture 1_0">
            <a:extLst>
              <a:ext uri="{FF2B5EF4-FFF2-40B4-BE49-F238E27FC236}">
                <a16:creationId xmlns:a16="http://schemas.microsoft.com/office/drawing/2014/main" id="{92A21313-81F0-5CC5-487C-CFC85F1445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82323" y="338337"/>
            <a:ext cx="3116580" cy="769620"/>
          </a:xfrm>
          <a:prstGeom prst="rect">
            <a:avLst/>
          </a:prstGeom>
          <a:noFill/>
          <a:ln>
            <a:noFill/>
          </a:ln>
        </p:spPr>
      </p:pic>
    </p:spTree>
    <p:extLst>
      <p:ext uri="{BB962C8B-B14F-4D97-AF65-F5344CB8AC3E}">
        <p14:creationId xmlns:p14="http://schemas.microsoft.com/office/powerpoint/2010/main" val="1738870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3258FA7-1E65-3BC2-33CF-D9B179DC7DB7}"/>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5BCC6D5-5828-2129-F17C-3661A6C61FA6}"/>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C1575C7D-5438-7CA1-2122-8A4DD82B2B8A}"/>
              </a:ext>
            </a:extLst>
          </p:cNvPr>
          <p:cNvSpPr txBox="1"/>
          <p:nvPr/>
        </p:nvSpPr>
        <p:spPr>
          <a:xfrm>
            <a:off x="2235910" y="356836"/>
            <a:ext cx="9768248" cy="5109091"/>
          </a:xfrm>
          <a:prstGeom prst="rect">
            <a:avLst/>
          </a:prstGeom>
          <a:noFill/>
        </p:spPr>
        <p:txBody>
          <a:bodyPr wrap="square" rtlCol="0">
            <a:spAutoFit/>
          </a:bodyPr>
          <a:lstStyle/>
          <a:p>
            <a:r>
              <a:rPr lang="en-US" sz="5000" b="1" i="1" dirty="0">
                <a:solidFill>
                  <a:schemeClr val="accent3"/>
                </a:solidFill>
              </a:rPr>
              <a:t>Grant Proposal Components</a:t>
            </a:r>
          </a:p>
          <a:p>
            <a:endParaRPr lang="en-US" sz="2000" b="1" i="1" dirty="0">
              <a:solidFill>
                <a:srgbClr val="3A4788"/>
              </a:solidFill>
            </a:endParaRPr>
          </a:p>
          <a:p>
            <a:r>
              <a:rPr lang="en-US" sz="3200" b="1" i="1" dirty="0">
                <a:solidFill>
                  <a:schemeClr val="accent1"/>
                </a:solidFill>
              </a:rPr>
              <a:t>Main Components:</a:t>
            </a:r>
          </a:p>
          <a:p>
            <a:pPr marL="342900" indent="-342900">
              <a:buFont typeface="Arial" panose="020B0604020202020204" pitchFamily="34" charset="0"/>
              <a:buChar char="•"/>
            </a:pPr>
            <a:r>
              <a:rPr lang="en-US" sz="3200" b="1" i="1" dirty="0">
                <a:solidFill>
                  <a:schemeClr val="accent1"/>
                </a:solidFill>
              </a:rPr>
              <a:t>Logic Model w/ SMART Goals </a:t>
            </a:r>
          </a:p>
          <a:p>
            <a:pPr marL="342900" indent="-342900">
              <a:buFont typeface="Arial" panose="020B0604020202020204" pitchFamily="34" charset="0"/>
              <a:buChar char="•"/>
            </a:pPr>
            <a:r>
              <a:rPr lang="en-US" sz="3200" i="1" dirty="0">
                <a:solidFill>
                  <a:schemeClr val="accent1"/>
                </a:solidFill>
              </a:rPr>
              <a:t>Budget Table – Excel, Spreadsheet, Google Sheets</a:t>
            </a:r>
          </a:p>
          <a:p>
            <a:pPr marL="342900" indent="-342900">
              <a:buFont typeface="Arial" panose="020B0604020202020204" pitchFamily="34" charset="0"/>
              <a:buChar char="•"/>
            </a:pPr>
            <a:r>
              <a:rPr lang="en-US" sz="3200" i="1" dirty="0">
                <a:solidFill>
                  <a:schemeClr val="accent1"/>
                </a:solidFill>
              </a:rPr>
              <a:t>Budget Narrative with Justification</a:t>
            </a:r>
          </a:p>
          <a:p>
            <a:pPr marL="342900" indent="-342900">
              <a:buFont typeface="Arial" panose="020B0604020202020204" pitchFamily="34" charset="0"/>
              <a:buChar char="•"/>
            </a:pPr>
            <a:r>
              <a:rPr lang="en-US" sz="3200" b="1" i="1" dirty="0">
                <a:solidFill>
                  <a:schemeClr val="accent1"/>
                </a:solidFill>
              </a:rPr>
              <a:t>Proposal Narrative</a:t>
            </a:r>
          </a:p>
          <a:p>
            <a:pPr marL="800100" lvl="1" indent="-342900">
              <a:buFont typeface="Arial" panose="020B0604020202020204" pitchFamily="34" charset="0"/>
              <a:buChar char="•"/>
            </a:pPr>
            <a:r>
              <a:rPr lang="en-US" sz="3200" i="1" dirty="0">
                <a:solidFill>
                  <a:schemeClr val="accent1"/>
                </a:solidFill>
              </a:rPr>
              <a:t>Evidence of Need</a:t>
            </a:r>
          </a:p>
          <a:p>
            <a:pPr marL="800100" lvl="1" indent="-342900">
              <a:buFont typeface="Arial" panose="020B0604020202020204" pitchFamily="34" charset="0"/>
              <a:buChar char="•"/>
            </a:pPr>
            <a:r>
              <a:rPr lang="en-US" sz="3200" i="1" dirty="0">
                <a:solidFill>
                  <a:schemeClr val="accent1"/>
                </a:solidFill>
              </a:rPr>
              <a:t>Evidenced Based Practices</a:t>
            </a:r>
          </a:p>
          <a:p>
            <a:pPr marL="800100" lvl="1" indent="-342900">
              <a:buFont typeface="Arial" panose="020B0604020202020204" pitchFamily="34" charset="0"/>
              <a:buChar char="•"/>
            </a:pPr>
            <a:r>
              <a:rPr lang="en-US" sz="3200" i="1" dirty="0">
                <a:solidFill>
                  <a:schemeClr val="accent1"/>
                </a:solidFill>
              </a:rPr>
              <a:t>Outcomes</a:t>
            </a:r>
          </a:p>
        </p:txBody>
      </p:sp>
      <p:pic>
        <p:nvPicPr>
          <p:cNvPr id="6" name="x_Picture 1_0">
            <a:extLst>
              <a:ext uri="{FF2B5EF4-FFF2-40B4-BE49-F238E27FC236}">
                <a16:creationId xmlns:a16="http://schemas.microsoft.com/office/drawing/2014/main" id="{BC1E5F17-B3E6-F41A-18B9-3A75F9FEAA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6530796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3DB74D-F8D6-F68E-C55B-9C57F565317D}"/>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146226D7-ED90-9A9C-AFD3-D9F0EA2B32BF}"/>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08812100-6D40-6D9E-2C90-A02EE57E1D81}"/>
              </a:ext>
            </a:extLst>
          </p:cNvPr>
          <p:cNvSpPr txBox="1"/>
          <p:nvPr/>
        </p:nvSpPr>
        <p:spPr>
          <a:xfrm>
            <a:off x="2235910" y="356836"/>
            <a:ext cx="9768248" cy="1661993"/>
          </a:xfrm>
          <a:prstGeom prst="rect">
            <a:avLst/>
          </a:prstGeom>
          <a:noFill/>
        </p:spPr>
        <p:txBody>
          <a:bodyPr wrap="square" rtlCol="0">
            <a:spAutoFit/>
          </a:bodyPr>
          <a:lstStyle/>
          <a:p>
            <a:r>
              <a:rPr lang="en-US" sz="5000" b="1" i="1" dirty="0">
                <a:solidFill>
                  <a:schemeClr val="accent3"/>
                </a:solidFill>
              </a:rPr>
              <a:t>Logic Model</a:t>
            </a:r>
          </a:p>
          <a:p>
            <a:endParaRPr lang="en-US" sz="2000" b="1" i="1" dirty="0">
              <a:solidFill>
                <a:srgbClr val="3A4788"/>
              </a:solidFill>
            </a:endParaRPr>
          </a:p>
          <a:p>
            <a:r>
              <a:rPr lang="en-US" sz="3200" b="1" i="1" dirty="0">
                <a:solidFill>
                  <a:schemeClr val="accent1"/>
                </a:solidFill>
              </a:rPr>
              <a:t>SMART GOALS</a:t>
            </a:r>
          </a:p>
        </p:txBody>
      </p:sp>
      <p:pic>
        <p:nvPicPr>
          <p:cNvPr id="5" name="Picture 4">
            <a:extLst>
              <a:ext uri="{FF2B5EF4-FFF2-40B4-BE49-F238E27FC236}">
                <a16:creationId xmlns:a16="http://schemas.microsoft.com/office/drawing/2014/main" id="{DE3E41B3-94B2-8F89-1949-CF5B146D2169}"/>
              </a:ext>
            </a:extLst>
          </p:cNvPr>
          <p:cNvPicPr>
            <a:picLocks noChangeAspect="1"/>
          </p:cNvPicPr>
          <p:nvPr/>
        </p:nvPicPr>
        <p:blipFill>
          <a:blip r:embed="rId4"/>
          <a:stretch>
            <a:fillRect/>
          </a:stretch>
        </p:blipFill>
        <p:spPr>
          <a:xfrm>
            <a:off x="2464755" y="2030609"/>
            <a:ext cx="8730223" cy="3362006"/>
          </a:xfrm>
          <a:prstGeom prst="rect">
            <a:avLst/>
          </a:prstGeom>
        </p:spPr>
      </p:pic>
      <p:pic>
        <p:nvPicPr>
          <p:cNvPr id="6" name="x_Picture 1_0">
            <a:extLst>
              <a:ext uri="{FF2B5EF4-FFF2-40B4-BE49-F238E27FC236}">
                <a16:creationId xmlns:a16="http://schemas.microsoft.com/office/drawing/2014/main" id="{8D3A9215-1A4A-7519-EB67-407A1BF0EC4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
        <p:nvSpPr>
          <p:cNvPr id="7" name="TextBox 6">
            <a:extLst>
              <a:ext uri="{FF2B5EF4-FFF2-40B4-BE49-F238E27FC236}">
                <a16:creationId xmlns:a16="http://schemas.microsoft.com/office/drawing/2014/main" id="{E5F24976-1FC6-A681-F00D-1FB27577306E}"/>
              </a:ext>
            </a:extLst>
          </p:cNvPr>
          <p:cNvSpPr txBox="1"/>
          <p:nvPr/>
        </p:nvSpPr>
        <p:spPr>
          <a:xfrm>
            <a:off x="7315200" y="457200"/>
            <a:ext cx="4336659" cy="646331"/>
          </a:xfrm>
          <a:prstGeom prst="rect">
            <a:avLst/>
          </a:prstGeom>
          <a:noFill/>
        </p:spPr>
        <p:txBody>
          <a:bodyPr wrap="square" rtlCol="0">
            <a:spAutoFit/>
          </a:bodyPr>
          <a:lstStyle/>
          <a:p>
            <a:r>
              <a:rPr lang="en-US" b="1" i="1" dirty="0">
                <a:solidFill>
                  <a:srgbClr val="F0533F"/>
                </a:solidFill>
              </a:rPr>
              <a:t>Pro Tip: You will need to set target numbers to be competitive!</a:t>
            </a:r>
          </a:p>
        </p:txBody>
      </p:sp>
      <p:pic>
        <p:nvPicPr>
          <p:cNvPr id="9" name="Graphic 8">
            <a:extLst>
              <a:ext uri="{FF2B5EF4-FFF2-40B4-BE49-F238E27FC236}">
                <a16:creationId xmlns:a16="http://schemas.microsoft.com/office/drawing/2014/main" id="{6AA80516-7815-F3A3-68D1-9013E1F4FD0F}"/>
              </a:ext>
            </a:extLst>
          </p:cNvPr>
          <p:cNvPicPr>
            <a:picLocks noChangeAspect="1"/>
          </p:cNvPicPr>
          <p:nvPr/>
        </p:nvPicPr>
        <p:blipFill>
          <a:blip r:embed="rId6">
            <a:extLst>
              <a:ext uri="{96DAC541-7B7A-43D3-8B79-37D633B846F1}">
                <asvg:svgBlip xmlns:asvg="http://schemas.microsoft.com/office/drawing/2016/SVG/main" r:embed="rId7"/>
              </a:ext>
              <a:ext uri="{837473B0-CC2E-450A-ABE3-18F120FF3D39}">
                <a1611:picAttrSrcUrl xmlns:a1611="http://schemas.microsoft.com/office/drawing/2016/11/main" r:id="rId8"/>
              </a:ext>
            </a:extLst>
          </a:blip>
          <a:stretch>
            <a:fillRect/>
          </a:stretch>
        </p:blipFill>
        <p:spPr>
          <a:xfrm>
            <a:off x="10763566" y="493989"/>
            <a:ext cx="596571" cy="621322"/>
          </a:xfrm>
          <a:prstGeom prst="rect">
            <a:avLst/>
          </a:prstGeom>
        </p:spPr>
      </p:pic>
    </p:spTree>
    <p:extLst>
      <p:ext uri="{BB962C8B-B14F-4D97-AF65-F5344CB8AC3E}">
        <p14:creationId xmlns:p14="http://schemas.microsoft.com/office/powerpoint/2010/main" val="2942470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37C1353-FD20-F12D-A8B6-0971A3E93550}"/>
              </a:ext>
            </a:extLst>
          </p:cNvPr>
          <p:cNvSpPr/>
          <p:nvPr/>
        </p:nvSpPr>
        <p:spPr>
          <a:xfrm>
            <a:off x="3669957" y="4510053"/>
            <a:ext cx="5851407" cy="2075935"/>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9380DC5-F313-EF6D-97BC-D1069CCDB7EB}"/>
              </a:ext>
            </a:extLst>
          </p:cNvPr>
          <p:cNvSpPr/>
          <p:nvPr/>
        </p:nvSpPr>
        <p:spPr>
          <a:xfrm>
            <a:off x="827903" y="908221"/>
            <a:ext cx="5214545" cy="252077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4" name="Picture 3" descr="A landscape with mountains and trees&#10;&#10;Description automatically generated">
            <a:extLst>
              <a:ext uri="{FF2B5EF4-FFF2-40B4-BE49-F238E27FC236}">
                <a16:creationId xmlns:a16="http://schemas.microsoft.com/office/drawing/2014/main" id="{9FEAD9B9-198A-9CFF-EF43-765C1C69054A}"/>
              </a:ext>
            </a:extLst>
          </p:cNvPr>
          <p:cNvPicPr>
            <a:picLocks noChangeAspect="1"/>
          </p:cNvPicPr>
          <p:nvPr/>
        </p:nvPicPr>
        <p:blipFill>
          <a:blip r:embed="rId2"/>
          <a:srcRect l="63476" t="-1" r="22178" b="-1"/>
          <a:stretch/>
        </p:blipFill>
        <p:spPr>
          <a:xfrm>
            <a:off x="0" y="0"/>
            <a:ext cx="1948249" cy="6858000"/>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1BE0BE3-D084-5EF6-E9EE-64199F51B67C}"/>
              </a:ext>
            </a:extLst>
          </p:cNvPr>
          <p:cNvPicPr>
            <a:picLocks noChangeAspect="1"/>
          </p:cNvPicPr>
          <p:nvPr/>
        </p:nvPicPr>
        <p:blipFill rotWithShape="1">
          <a:blip r:embed="rId3"/>
          <a:srcRect t="3357"/>
          <a:stretch/>
        </p:blipFill>
        <p:spPr>
          <a:xfrm>
            <a:off x="8737815" y="2131027"/>
            <a:ext cx="2625020" cy="4514072"/>
          </a:xfrm>
          <a:prstGeom prst="rect">
            <a:avLst/>
          </a:prstGeom>
          <a:ln>
            <a:noFill/>
          </a:ln>
          <a:effectLst>
            <a:outerShdw blurRad="292100" dist="139700" dir="2700000" algn="tl" rotWithShape="0">
              <a:srgbClr val="333333">
                <a:alpha val="65000"/>
              </a:srgbClr>
            </a:outerShdw>
          </a:effectLst>
        </p:spPr>
      </p:pic>
      <p:pic>
        <p:nvPicPr>
          <p:cNvPr id="13" name="Graphic 12" descr="Circle with left arrow with solid fill">
            <a:extLst>
              <a:ext uri="{FF2B5EF4-FFF2-40B4-BE49-F238E27FC236}">
                <a16:creationId xmlns:a16="http://schemas.microsoft.com/office/drawing/2014/main" id="{3B7021C4-57E5-B06E-D934-CD05824F80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64121" y="4268204"/>
            <a:ext cx="1227879" cy="1227879"/>
          </a:xfrm>
          <a:prstGeom prst="rect">
            <a:avLst/>
          </a:prstGeom>
        </p:spPr>
      </p:pic>
      <p:sp>
        <p:nvSpPr>
          <p:cNvPr id="15" name="TextBox 14">
            <a:extLst>
              <a:ext uri="{FF2B5EF4-FFF2-40B4-BE49-F238E27FC236}">
                <a16:creationId xmlns:a16="http://schemas.microsoft.com/office/drawing/2014/main" id="{6B2FCDB9-ADC8-1283-7644-3DF8F939163F}"/>
              </a:ext>
            </a:extLst>
          </p:cNvPr>
          <p:cNvSpPr txBox="1"/>
          <p:nvPr/>
        </p:nvSpPr>
        <p:spPr>
          <a:xfrm>
            <a:off x="3669957" y="4685384"/>
            <a:ext cx="4981361" cy="1673728"/>
          </a:xfrm>
          <a:prstGeom prst="rect">
            <a:avLst/>
          </a:prstGeom>
          <a:noFill/>
        </p:spPr>
        <p:txBody>
          <a:bodyPr wrap="square" rtlCol="0">
            <a:spAutoFit/>
          </a:bodyPr>
          <a:lstStyle/>
          <a:p>
            <a:pPr algn="r" defTabSz="859536">
              <a:spcAft>
                <a:spcPts val="600"/>
              </a:spcAft>
              <a:defRPr/>
            </a:pPr>
            <a:r>
              <a:rPr lang="en-US" sz="3200" b="1" i="1" kern="1200" dirty="0">
                <a:solidFill>
                  <a:schemeClr val="bg1"/>
                </a:solidFill>
              </a:rPr>
              <a:t>step #4:</a:t>
            </a:r>
          </a:p>
          <a:p>
            <a:pPr algn="r" defTabSz="859536">
              <a:spcAft>
                <a:spcPts val="600"/>
              </a:spcAft>
              <a:defRPr/>
            </a:pPr>
            <a:r>
              <a:rPr lang="en-US" sz="3200" b="1" i="1" dirty="0">
                <a:solidFill>
                  <a:srgbClr val="000000"/>
                </a:solidFill>
              </a:rPr>
              <a:t>Select ‘Rate’ then A</a:t>
            </a:r>
            <a:r>
              <a:rPr lang="en-US" sz="3200" b="1" i="1" kern="1200" dirty="0">
                <a:solidFill>
                  <a:srgbClr val="000000"/>
                </a:solidFill>
              </a:rPr>
              <a:t>nswer Questions &amp; Submit!</a:t>
            </a:r>
            <a:endParaRPr kumimoji="0" lang="en-US" sz="3200" b="1" i="1" u="none" strike="noStrike" kern="1200" cap="none" spc="0" normalizeH="0" baseline="0" noProof="0" dirty="0">
              <a:ln>
                <a:noFill/>
              </a:ln>
              <a:solidFill>
                <a:srgbClr val="005493"/>
              </a:solidFill>
              <a:effectLst/>
              <a:uLnTx/>
              <a:uFillTx/>
            </a:endParaRPr>
          </a:p>
        </p:txBody>
      </p:sp>
      <p:sp>
        <p:nvSpPr>
          <p:cNvPr id="20" name="TextBox 19">
            <a:extLst>
              <a:ext uri="{FF2B5EF4-FFF2-40B4-BE49-F238E27FC236}">
                <a16:creationId xmlns:a16="http://schemas.microsoft.com/office/drawing/2014/main" id="{BD1BBE9C-D078-3893-8EE3-DA8493500F46}"/>
              </a:ext>
            </a:extLst>
          </p:cNvPr>
          <p:cNvSpPr txBox="1"/>
          <p:nvPr/>
        </p:nvSpPr>
        <p:spPr>
          <a:xfrm>
            <a:off x="1919716" y="1052920"/>
            <a:ext cx="3618858" cy="2139047"/>
          </a:xfrm>
          <a:prstGeom prst="rect">
            <a:avLst/>
          </a:prstGeom>
          <a:noFill/>
        </p:spPr>
        <p:txBody>
          <a:bodyPr wrap="square" rtlCol="0">
            <a:spAutoFit/>
          </a:bodyPr>
          <a:lstStyle/>
          <a:p>
            <a:pPr algn="r" defTabSz="859536">
              <a:spcAft>
                <a:spcPts val="600"/>
              </a:spcAft>
              <a:defRPr/>
            </a:pPr>
            <a:r>
              <a:rPr lang="en-US" sz="3200" b="1" i="1" dirty="0">
                <a:solidFill>
                  <a:schemeClr val="bg1"/>
                </a:solidFill>
              </a:rPr>
              <a:t>step #3:</a:t>
            </a:r>
          </a:p>
          <a:p>
            <a:pPr algn="r" defTabSz="859536">
              <a:spcAft>
                <a:spcPts val="600"/>
              </a:spcAft>
              <a:defRPr/>
            </a:pPr>
            <a:r>
              <a:rPr lang="en-US" sz="3200" b="1" i="1" dirty="0">
                <a:solidFill>
                  <a:srgbClr val="000000"/>
                </a:solidFill>
              </a:rPr>
              <a:t>Open This Track </a:t>
            </a:r>
            <a:br>
              <a:rPr lang="en-US" sz="3200" b="1" i="1" dirty="0">
                <a:solidFill>
                  <a:srgbClr val="000000"/>
                </a:solidFill>
              </a:rPr>
            </a:br>
            <a:r>
              <a:rPr lang="en-US" sz="3200" b="1" i="1" dirty="0">
                <a:solidFill>
                  <a:srgbClr val="000000"/>
                </a:solidFill>
              </a:rPr>
              <a:t>Seminars Group + </a:t>
            </a:r>
            <a:br>
              <a:rPr lang="en-US" sz="3200" b="1" i="1" dirty="0">
                <a:solidFill>
                  <a:srgbClr val="000000"/>
                </a:solidFill>
              </a:rPr>
            </a:br>
            <a:r>
              <a:rPr lang="en-US" sz="3200" b="1" i="1" dirty="0">
                <a:solidFill>
                  <a:srgbClr val="000000"/>
                </a:solidFill>
              </a:rPr>
              <a:t>Find Seminar</a:t>
            </a:r>
            <a:endParaRPr lang="en-US" sz="3200" i="1" dirty="0">
              <a:solidFill>
                <a:srgbClr val="F7831D"/>
              </a:solidFill>
            </a:endParaRPr>
          </a:p>
        </p:txBody>
      </p:sp>
      <p:grpSp>
        <p:nvGrpSpPr>
          <p:cNvPr id="7" name="Group 6">
            <a:extLst>
              <a:ext uri="{FF2B5EF4-FFF2-40B4-BE49-F238E27FC236}">
                <a16:creationId xmlns:a16="http://schemas.microsoft.com/office/drawing/2014/main" id="{40166874-5DED-5282-CC47-EC5877B5B6EA}"/>
              </a:ext>
            </a:extLst>
          </p:cNvPr>
          <p:cNvGrpSpPr/>
          <p:nvPr/>
        </p:nvGrpSpPr>
        <p:grpSpPr>
          <a:xfrm>
            <a:off x="5729981" y="188473"/>
            <a:ext cx="2625020" cy="4356100"/>
            <a:chOff x="6407976" y="-1269326"/>
            <a:chExt cx="2625020" cy="4356100"/>
          </a:xfrm>
        </p:grpSpPr>
        <p:pic>
          <p:nvPicPr>
            <p:cNvPr id="9" name="Picture 8" descr="Graphical user interface&#10;&#10;Description automatically generated">
              <a:extLst>
                <a:ext uri="{FF2B5EF4-FFF2-40B4-BE49-F238E27FC236}">
                  <a16:creationId xmlns:a16="http://schemas.microsoft.com/office/drawing/2014/main" id="{3B700BF4-43F6-CC5B-A4AF-209BE5EE0054}"/>
                </a:ext>
              </a:extLst>
            </p:cNvPr>
            <p:cNvPicPr>
              <a:picLocks noChangeAspect="1"/>
            </p:cNvPicPr>
            <p:nvPr/>
          </p:nvPicPr>
          <p:blipFill rotWithShape="1">
            <a:blip r:embed="rId6"/>
            <a:srcRect t="2302" b="4436"/>
            <a:stretch/>
          </p:blipFill>
          <p:spPr>
            <a:xfrm>
              <a:off x="6407976" y="-1269326"/>
              <a:ext cx="2625020" cy="4356100"/>
            </a:xfrm>
            <a:prstGeom prst="rect">
              <a:avLst/>
            </a:prstGeom>
            <a:ln>
              <a:noFill/>
            </a:ln>
            <a:effectLst>
              <a:outerShdw blurRad="292100" dist="139700" dir="2700000" algn="tl" rotWithShape="0">
                <a:srgbClr val="333333">
                  <a:alpha val="65000"/>
                </a:srgbClr>
              </a:outerShdw>
            </a:effectLst>
          </p:spPr>
        </p:pic>
        <p:pic>
          <p:nvPicPr>
            <p:cNvPr id="10" name="Picture 9" descr="A screenshot of a phone&#10;&#10;Description automatically generated">
              <a:extLst>
                <a:ext uri="{FF2B5EF4-FFF2-40B4-BE49-F238E27FC236}">
                  <a16:creationId xmlns:a16="http://schemas.microsoft.com/office/drawing/2014/main" id="{76980C05-62E1-4CA2-A30E-BFA272A4F6D8}"/>
                </a:ext>
              </a:extLst>
            </p:cNvPr>
            <p:cNvPicPr>
              <a:picLocks noChangeAspect="1"/>
            </p:cNvPicPr>
            <p:nvPr/>
          </p:nvPicPr>
          <p:blipFill rotWithShape="1">
            <a:blip r:embed="rId7"/>
            <a:srcRect l="12684" t="11111" r="4797" b="79901"/>
            <a:stretch/>
          </p:blipFill>
          <p:spPr>
            <a:xfrm>
              <a:off x="6637679" y="-899236"/>
              <a:ext cx="2293717" cy="540653"/>
            </a:xfrm>
            <a:prstGeom prst="rect">
              <a:avLst/>
            </a:prstGeom>
          </p:spPr>
        </p:pic>
      </p:grpSp>
      <p:pic>
        <p:nvPicPr>
          <p:cNvPr id="11" name="Graphic 10" descr="Circle with left arrow with solid fill">
            <a:extLst>
              <a:ext uri="{FF2B5EF4-FFF2-40B4-BE49-F238E27FC236}">
                <a16:creationId xmlns:a16="http://schemas.microsoft.com/office/drawing/2014/main" id="{ACFDD51C-D4A7-CE33-2428-BBB9838426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98598" y="2578027"/>
            <a:ext cx="1227879" cy="1227879"/>
          </a:xfrm>
          <a:prstGeom prst="rect">
            <a:avLst/>
          </a:prstGeom>
        </p:spPr>
      </p:pic>
    </p:spTree>
    <p:extLst>
      <p:ext uri="{BB962C8B-B14F-4D97-AF65-F5344CB8AC3E}">
        <p14:creationId xmlns:p14="http://schemas.microsoft.com/office/powerpoint/2010/main" val="824113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D25A9-8C53-59E8-F6C6-1098029964D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BBF86E11-1E7D-A175-AE1F-8EECCEA453F6}"/>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4D1700AE-D68E-CCF2-ED21-B516A92CE4A7}"/>
              </a:ext>
            </a:extLst>
          </p:cNvPr>
          <p:cNvSpPr txBox="1"/>
          <p:nvPr/>
        </p:nvSpPr>
        <p:spPr>
          <a:xfrm>
            <a:off x="2235910" y="356836"/>
            <a:ext cx="9768248" cy="3139321"/>
          </a:xfrm>
          <a:prstGeom prst="rect">
            <a:avLst/>
          </a:prstGeom>
          <a:noFill/>
        </p:spPr>
        <p:txBody>
          <a:bodyPr wrap="square" rtlCol="0">
            <a:spAutoFit/>
          </a:bodyPr>
          <a:lstStyle/>
          <a:p>
            <a:r>
              <a:rPr lang="en-US" sz="5000" b="1" i="1" dirty="0">
                <a:solidFill>
                  <a:schemeClr val="accent3"/>
                </a:solidFill>
              </a:rPr>
              <a:t>Budgets</a:t>
            </a:r>
          </a:p>
          <a:p>
            <a:endParaRPr lang="en-US" sz="2000" b="1" i="1" dirty="0">
              <a:solidFill>
                <a:srgbClr val="3A4788"/>
              </a:solidFill>
            </a:endParaRPr>
          </a:p>
          <a:p>
            <a:r>
              <a:rPr lang="en-US" sz="3200" b="1" i="1" dirty="0">
                <a:solidFill>
                  <a:schemeClr val="accent1"/>
                </a:solidFill>
              </a:rPr>
              <a:t>Main Components:</a:t>
            </a:r>
          </a:p>
          <a:p>
            <a:pPr marL="342900" indent="-342900">
              <a:buFont typeface="Arial" panose="020B0604020202020204" pitchFamily="34" charset="0"/>
              <a:buChar char="•"/>
            </a:pPr>
            <a:r>
              <a:rPr lang="en-US" sz="3200" i="1" dirty="0">
                <a:solidFill>
                  <a:schemeClr val="accent1"/>
                </a:solidFill>
              </a:rPr>
              <a:t>Budget Table – Excel, Spreadsheet, Google Sheets</a:t>
            </a:r>
          </a:p>
          <a:p>
            <a:pPr marL="342900" indent="-342900">
              <a:buFont typeface="Arial" panose="020B0604020202020204" pitchFamily="34" charset="0"/>
              <a:buChar char="•"/>
            </a:pPr>
            <a:r>
              <a:rPr lang="en-US" sz="3200" i="1" dirty="0">
                <a:solidFill>
                  <a:schemeClr val="accent1"/>
                </a:solidFill>
              </a:rPr>
              <a:t>Budget Narrative with Justification</a:t>
            </a:r>
          </a:p>
          <a:p>
            <a:endParaRPr lang="en-US" sz="3200" b="1" i="1" dirty="0">
              <a:solidFill>
                <a:schemeClr val="accent1"/>
              </a:solidFill>
            </a:endParaRPr>
          </a:p>
        </p:txBody>
      </p:sp>
      <p:pic>
        <p:nvPicPr>
          <p:cNvPr id="4" name="x_Picture 1_0">
            <a:extLst>
              <a:ext uri="{FF2B5EF4-FFF2-40B4-BE49-F238E27FC236}">
                <a16:creationId xmlns:a16="http://schemas.microsoft.com/office/drawing/2014/main" id="{8783046B-AD6C-AA1D-0FC5-72D76E0A846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871032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C77D0-F539-21A7-9504-C63E50B177EE}"/>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D6EE0450-9C85-DF61-A95C-0A9A6BEF494A}"/>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F95C5370-8AEB-4200-39D8-9D3D83DD5AEE}"/>
              </a:ext>
            </a:extLst>
          </p:cNvPr>
          <p:cNvSpPr txBox="1"/>
          <p:nvPr/>
        </p:nvSpPr>
        <p:spPr>
          <a:xfrm>
            <a:off x="2235910" y="356836"/>
            <a:ext cx="9768248" cy="3139321"/>
          </a:xfrm>
          <a:prstGeom prst="rect">
            <a:avLst/>
          </a:prstGeom>
          <a:noFill/>
        </p:spPr>
        <p:txBody>
          <a:bodyPr wrap="square" rtlCol="0">
            <a:spAutoFit/>
          </a:bodyPr>
          <a:lstStyle/>
          <a:p>
            <a:r>
              <a:rPr lang="en-US" sz="5000" b="1" i="1" dirty="0">
                <a:solidFill>
                  <a:schemeClr val="accent3"/>
                </a:solidFill>
              </a:rPr>
              <a:t>Proposal Narrative</a:t>
            </a:r>
          </a:p>
          <a:p>
            <a:endParaRPr lang="en-US" sz="2000" b="1" i="1" dirty="0">
              <a:solidFill>
                <a:srgbClr val="3A4788"/>
              </a:solidFill>
            </a:endParaRPr>
          </a:p>
          <a:p>
            <a:r>
              <a:rPr lang="en-US" sz="3200" b="1" i="1" dirty="0">
                <a:solidFill>
                  <a:schemeClr val="accent1"/>
                </a:solidFill>
              </a:rPr>
              <a:t>Main Components:</a:t>
            </a:r>
          </a:p>
          <a:p>
            <a:pPr marL="342900" indent="-342900">
              <a:buFont typeface="Arial" panose="020B0604020202020204" pitchFamily="34" charset="0"/>
              <a:buChar char="•"/>
            </a:pPr>
            <a:r>
              <a:rPr lang="en-US" sz="3200" i="1" dirty="0">
                <a:solidFill>
                  <a:schemeClr val="accent1"/>
                </a:solidFill>
              </a:rPr>
              <a:t>Problem – Evidence of Need</a:t>
            </a:r>
          </a:p>
          <a:p>
            <a:pPr marL="342900" indent="-342900">
              <a:buFont typeface="Arial" panose="020B0604020202020204" pitchFamily="34" charset="0"/>
              <a:buChar char="•"/>
            </a:pPr>
            <a:r>
              <a:rPr lang="en-US" sz="3200" i="1" dirty="0">
                <a:solidFill>
                  <a:schemeClr val="accent1"/>
                </a:solidFill>
              </a:rPr>
              <a:t>Solution – Evidenced Based Practices</a:t>
            </a:r>
            <a:endParaRPr lang="en-US" sz="3200" b="1" i="1" dirty="0">
              <a:solidFill>
                <a:schemeClr val="accent1"/>
              </a:solidFill>
            </a:endParaRPr>
          </a:p>
          <a:p>
            <a:pPr marL="342900" indent="-342900">
              <a:buFont typeface="Arial" panose="020B0604020202020204" pitchFamily="34" charset="0"/>
              <a:buChar char="•"/>
            </a:pPr>
            <a:r>
              <a:rPr lang="en-US" sz="3200" b="1" i="1" dirty="0">
                <a:solidFill>
                  <a:schemeClr val="accent1"/>
                </a:solidFill>
              </a:rPr>
              <a:t>Outputs and Outcomes Data – HUM Tools</a:t>
            </a:r>
            <a:endParaRPr lang="en-US" sz="3200" i="1" dirty="0">
              <a:solidFill>
                <a:schemeClr val="accent1"/>
              </a:solidFill>
            </a:endParaRPr>
          </a:p>
        </p:txBody>
      </p:sp>
      <p:pic>
        <p:nvPicPr>
          <p:cNvPr id="4" name="x_Picture 1_0">
            <a:extLst>
              <a:ext uri="{FF2B5EF4-FFF2-40B4-BE49-F238E27FC236}">
                <a16:creationId xmlns:a16="http://schemas.microsoft.com/office/drawing/2014/main" id="{8A48F21F-7DDE-2CE4-98BF-005CFBE2BC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181766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BD53B-F78E-4B4D-0D01-60D7958C774C}"/>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C763798D-2EAC-24A9-0121-797C32BCBDAA}"/>
              </a:ext>
            </a:extLst>
          </p:cNvPr>
          <p:cNvPicPr>
            <a:picLocks noChangeAspect="1"/>
          </p:cNvPicPr>
          <p:nvPr/>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p:nvSpPr>
          <p:cNvPr id="11" name="TextBox 10">
            <a:extLst>
              <a:ext uri="{FF2B5EF4-FFF2-40B4-BE49-F238E27FC236}">
                <a16:creationId xmlns:a16="http://schemas.microsoft.com/office/drawing/2014/main" id="{332D4F34-D9E5-9886-79E6-B4EDE52908C2}"/>
              </a:ext>
            </a:extLst>
          </p:cNvPr>
          <p:cNvSpPr txBox="1"/>
          <p:nvPr/>
        </p:nvSpPr>
        <p:spPr>
          <a:xfrm>
            <a:off x="343315" y="1087794"/>
            <a:ext cx="4757470" cy="1908215"/>
          </a:xfrm>
          <a:prstGeom prst="rect">
            <a:avLst/>
          </a:prstGeom>
          <a:noFill/>
        </p:spPr>
        <p:txBody>
          <a:bodyPr wrap="square" rtlCol="0">
            <a:spAutoFit/>
          </a:bodyPr>
          <a:lstStyle/>
          <a:p>
            <a:r>
              <a:rPr lang="en-US" sz="5400" b="1" i="1" dirty="0">
                <a:solidFill>
                  <a:srgbClr val="3A4788"/>
                </a:solidFill>
              </a:rPr>
              <a:t>Resources</a:t>
            </a:r>
          </a:p>
          <a:p>
            <a:r>
              <a:rPr lang="en-US" sz="3200" i="1" dirty="0">
                <a:solidFill>
                  <a:srgbClr val="00A1AB"/>
                </a:solidFill>
                <a:hlinkClick r:id="rId3"/>
              </a:rPr>
              <a:t>skerr@helpingup.org</a:t>
            </a:r>
            <a:endParaRPr lang="en-US" sz="3200" i="1" dirty="0">
              <a:solidFill>
                <a:srgbClr val="00A1AB"/>
              </a:solidFill>
            </a:endParaRPr>
          </a:p>
          <a:p>
            <a:r>
              <a:rPr lang="en-US" sz="3200" i="1" dirty="0">
                <a:solidFill>
                  <a:srgbClr val="00A1AB"/>
                </a:solidFill>
              </a:rPr>
              <a:t>410-316-6162</a:t>
            </a:r>
          </a:p>
        </p:txBody>
      </p:sp>
      <p:pic>
        <p:nvPicPr>
          <p:cNvPr id="2" name="x_Picture 1_0">
            <a:extLst>
              <a:ext uri="{FF2B5EF4-FFF2-40B4-BE49-F238E27FC236}">
                <a16:creationId xmlns:a16="http://schemas.microsoft.com/office/drawing/2014/main" id="{7596F8BA-DD50-C0B4-781D-86ABF33A9F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48" y="5770206"/>
            <a:ext cx="3116580" cy="769620"/>
          </a:xfrm>
          <a:prstGeom prst="rect">
            <a:avLst/>
          </a:prstGeom>
          <a:noFill/>
          <a:ln>
            <a:noFill/>
          </a:ln>
        </p:spPr>
      </p:pic>
    </p:spTree>
    <p:extLst>
      <p:ext uri="{BB962C8B-B14F-4D97-AF65-F5344CB8AC3E}">
        <p14:creationId xmlns:p14="http://schemas.microsoft.com/office/powerpoint/2010/main" val="26906519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6032421"/>
          </a:xfrm>
          <a:prstGeom prst="rect">
            <a:avLst/>
          </a:prstGeom>
          <a:noFill/>
        </p:spPr>
        <p:txBody>
          <a:bodyPr wrap="square" rtlCol="0">
            <a:spAutoFit/>
          </a:bodyPr>
          <a:lstStyle/>
          <a:p>
            <a:r>
              <a:rPr lang="en-US" sz="5000" b="1" i="1" dirty="0">
                <a:solidFill>
                  <a:schemeClr val="accent5"/>
                </a:solidFill>
              </a:rPr>
              <a:t>Mining for Gold in Gov’t</a:t>
            </a:r>
          </a:p>
          <a:p>
            <a:endParaRPr lang="en-US" sz="2000" b="1" i="1" dirty="0">
              <a:solidFill>
                <a:srgbClr val="3A4788"/>
              </a:solidFill>
            </a:endParaRPr>
          </a:p>
          <a:p>
            <a:r>
              <a:rPr lang="en-US" sz="3200" b="1" i="1" dirty="0">
                <a:solidFill>
                  <a:schemeClr val="accent1"/>
                </a:solidFill>
              </a:rPr>
              <a:t>Grants Research</a:t>
            </a:r>
          </a:p>
          <a:p>
            <a:pPr marL="342900" indent="-342900">
              <a:buFont typeface="Arial" panose="020B0604020202020204" pitchFamily="34" charset="0"/>
              <a:buChar char="•"/>
            </a:pPr>
            <a:r>
              <a:rPr lang="en-US" sz="2000" i="1" dirty="0">
                <a:solidFill>
                  <a:schemeClr val="accent1"/>
                </a:solidFill>
                <a:hlinkClick r:id="rId3"/>
              </a:rPr>
              <a:t>https://www.opioidsettlementtracker.com/communitygranttracker</a:t>
            </a:r>
            <a:r>
              <a:rPr lang="en-US" sz="2000" i="1" dirty="0">
                <a:solidFill>
                  <a:schemeClr val="accent1"/>
                </a:solidFill>
              </a:rPr>
              <a:t> </a:t>
            </a:r>
          </a:p>
          <a:p>
            <a:pPr marL="342900" indent="-342900">
              <a:buFont typeface="Arial" panose="020B0604020202020204" pitchFamily="34" charset="0"/>
              <a:buChar char="•"/>
            </a:pPr>
            <a:r>
              <a:rPr lang="en-US" sz="2000" i="1" dirty="0">
                <a:solidFill>
                  <a:schemeClr val="accent1"/>
                </a:solidFill>
                <a:hlinkClick r:id="rId4"/>
              </a:rPr>
              <a:t>https://www.grants.gov/</a:t>
            </a:r>
            <a:r>
              <a:rPr lang="en-US" sz="2000" i="1" dirty="0">
                <a:solidFill>
                  <a:schemeClr val="accent1"/>
                </a:solidFill>
              </a:rPr>
              <a:t> </a:t>
            </a:r>
          </a:p>
          <a:p>
            <a:pPr marL="342900" indent="-342900">
              <a:buFont typeface="Arial" panose="020B0604020202020204" pitchFamily="34" charset="0"/>
              <a:buChar char="•"/>
            </a:pPr>
            <a:r>
              <a:rPr lang="en-US" sz="2000" i="1" dirty="0">
                <a:solidFill>
                  <a:schemeClr val="accent1"/>
                </a:solidFill>
              </a:rPr>
              <a:t>Federal Tracking Changes: </a:t>
            </a:r>
            <a:r>
              <a:rPr lang="en-US" sz="2000" i="1" dirty="0">
                <a:hlinkClick r:id="rId5"/>
              </a:rPr>
              <a:t>Tracking Federal Actions Impacting the Nonprofit Sector | </a:t>
            </a:r>
            <a:r>
              <a:rPr lang="en-US" sz="2000" i="1" dirty="0" err="1">
                <a:hlinkClick r:id="rId5"/>
              </a:rPr>
              <a:t>GrantStation</a:t>
            </a:r>
            <a:endParaRPr lang="en-US" sz="2000" i="1" dirty="0"/>
          </a:p>
          <a:p>
            <a:pPr marL="342900" indent="-342900">
              <a:buFont typeface="Arial" panose="020B0604020202020204" pitchFamily="34" charset="0"/>
              <a:buChar char="•"/>
            </a:pPr>
            <a:r>
              <a:rPr lang="en-US" sz="2000" i="1" dirty="0">
                <a:solidFill>
                  <a:schemeClr val="accent1"/>
                </a:solidFill>
              </a:rPr>
              <a:t>SAMHSA outreach: </a:t>
            </a:r>
            <a:r>
              <a:rPr lang="en-US" sz="2000" i="1" dirty="0">
                <a:solidFill>
                  <a:schemeClr val="accent1"/>
                </a:solidFill>
                <a:hlinkClick r:id="rId6"/>
              </a:rPr>
              <a:t>Engagement@samhsa.hhs.gov</a:t>
            </a:r>
            <a:r>
              <a:rPr lang="en-US" sz="2000" i="1" dirty="0">
                <a:solidFill>
                  <a:schemeClr val="accent1"/>
                </a:solidFill>
              </a:rPr>
              <a:t> </a:t>
            </a:r>
          </a:p>
          <a:p>
            <a:pPr marL="342900" indent="-342900">
              <a:buFont typeface="Arial" panose="020B0604020202020204" pitchFamily="34" charset="0"/>
              <a:buChar char="•"/>
            </a:pPr>
            <a:r>
              <a:rPr lang="en-US" sz="2000" i="1" dirty="0">
                <a:solidFill>
                  <a:schemeClr val="accent1"/>
                </a:solidFill>
              </a:rPr>
              <a:t>HUD: </a:t>
            </a:r>
            <a:r>
              <a:rPr lang="en-US" sz="2000" i="1" dirty="0">
                <a:solidFill>
                  <a:schemeClr val="accent1"/>
                </a:solidFill>
                <a:hlinkClick r:id="rId7"/>
              </a:rPr>
              <a:t>https://www.hud.gov/hud-partners/grants-info-funding-opps</a:t>
            </a:r>
            <a:r>
              <a:rPr lang="en-US" sz="2000" i="1" dirty="0">
                <a:solidFill>
                  <a:schemeClr val="accent1"/>
                </a:solidFill>
              </a:rPr>
              <a:t> </a:t>
            </a:r>
          </a:p>
          <a:p>
            <a:pPr marL="342900" indent="-342900">
              <a:buFont typeface="Arial" panose="020B0604020202020204" pitchFamily="34" charset="0"/>
              <a:buChar char="•"/>
            </a:pPr>
            <a:r>
              <a:rPr lang="en-US" sz="2000" i="1" dirty="0">
                <a:solidFill>
                  <a:schemeClr val="accent1"/>
                </a:solidFill>
              </a:rPr>
              <a:t>State: </a:t>
            </a:r>
            <a:r>
              <a:rPr lang="en-US" sz="2000" i="1" dirty="0">
                <a:solidFill>
                  <a:schemeClr val="accent1"/>
                </a:solidFill>
                <a:hlinkClick r:id="rId8"/>
              </a:rPr>
              <a:t>https://grantstation.com/search/state-grants/home</a:t>
            </a:r>
            <a:r>
              <a:rPr lang="en-US" sz="2000" i="1" dirty="0">
                <a:solidFill>
                  <a:schemeClr val="accent1"/>
                </a:solidFill>
              </a:rPr>
              <a:t> </a:t>
            </a:r>
          </a:p>
          <a:p>
            <a:endParaRPr lang="en-US" sz="2000" i="1" dirty="0">
              <a:solidFill>
                <a:schemeClr val="accent1"/>
              </a:solidFill>
            </a:endParaRPr>
          </a:p>
          <a:p>
            <a:r>
              <a:rPr lang="en-US" sz="2000" i="1" dirty="0">
                <a:solidFill>
                  <a:schemeClr val="accent1"/>
                </a:solidFill>
                <a:hlinkClick r:id="rId9"/>
              </a:rPr>
              <a:t>https://georgewbush-whitehouse.archives.gov/government/fbci/guidance_document_01-06.pdf</a:t>
            </a:r>
            <a:endParaRPr lang="en-US" sz="2000" i="1" dirty="0">
              <a:solidFill>
                <a:schemeClr val="accent1"/>
              </a:solidFill>
            </a:endParaRPr>
          </a:p>
          <a:p>
            <a:endParaRPr lang="en-US" sz="2000" i="1" dirty="0">
              <a:solidFill>
                <a:schemeClr val="accent1"/>
              </a:solidFill>
            </a:endParaRPr>
          </a:p>
          <a:p>
            <a:pPr marL="342900" indent="-342900">
              <a:buFont typeface="Arial" panose="020B0604020202020204" pitchFamily="34" charset="0"/>
              <a:buChar char="•"/>
            </a:pPr>
            <a:endParaRPr lang="en-US" sz="3200" i="1" dirty="0">
              <a:solidFill>
                <a:schemeClr val="accent1"/>
              </a:solidFill>
            </a:endParaRPr>
          </a:p>
          <a:p>
            <a:pPr marL="342900" indent="-342900">
              <a:buFont typeface="Arial" panose="020B0604020202020204" pitchFamily="34" charset="0"/>
              <a:buChar char="•"/>
            </a:pPr>
            <a:endParaRPr lang="en-US" sz="3200" i="1" dirty="0">
              <a:solidFill>
                <a:schemeClr val="accent1"/>
              </a:solidFill>
            </a:endParaRPr>
          </a:p>
        </p:txBody>
      </p:sp>
      <p:pic>
        <p:nvPicPr>
          <p:cNvPr id="4" name="x_Picture 1_0">
            <a:extLst>
              <a:ext uri="{FF2B5EF4-FFF2-40B4-BE49-F238E27FC236}">
                <a16:creationId xmlns:a16="http://schemas.microsoft.com/office/drawing/2014/main" id="{1C8E8918-CAE5-4DE5-5C9F-4DD4C8C2A347}"/>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22258762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506A0-4121-E22E-CD41-E07058333415}"/>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E1FDE5C3-419D-874E-A4FB-FD5645A373EF}"/>
              </a:ext>
            </a:extLst>
          </p:cNvPr>
          <p:cNvPicPr>
            <a:picLocks noChangeAspect="1"/>
          </p:cNvPicPr>
          <p:nvPr/>
        </p:nvPicPr>
        <p:blipFill>
          <a:blip r:embed="rId2"/>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F68AF2C8-B823-82DF-A28A-D1E5AC2B0F80}"/>
              </a:ext>
            </a:extLst>
          </p:cNvPr>
          <p:cNvSpPr txBox="1"/>
          <p:nvPr/>
        </p:nvSpPr>
        <p:spPr>
          <a:xfrm>
            <a:off x="2235910" y="356836"/>
            <a:ext cx="9768248" cy="5047536"/>
          </a:xfrm>
          <a:prstGeom prst="rect">
            <a:avLst/>
          </a:prstGeom>
          <a:noFill/>
        </p:spPr>
        <p:txBody>
          <a:bodyPr wrap="square" rtlCol="0">
            <a:spAutoFit/>
          </a:bodyPr>
          <a:lstStyle/>
          <a:p>
            <a:r>
              <a:rPr lang="en-US" sz="5000" b="1" i="1" dirty="0">
                <a:solidFill>
                  <a:schemeClr val="accent5"/>
                </a:solidFill>
              </a:rPr>
              <a:t>Resources –  General Grants</a:t>
            </a:r>
          </a:p>
          <a:p>
            <a:endParaRPr lang="en-US" sz="2000" b="1" i="1" dirty="0">
              <a:solidFill>
                <a:srgbClr val="3A4788"/>
              </a:solidFill>
            </a:endParaRPr>
          </a:p>
          <a:p>
            <a:pPr marL="457200" indent="-457200">
              <a:buFont typeface="Arial" panose="020B0604020202020204" pitchFamily="34" charset="0"/>
              <a:buChar char="•"/>
            </a:pPr>
            <a:r>
              <a:rPr lang="en-US" sz="2800" i="1" dirty="0">
                <a:solidFill>
                  <a:schemeClr val="accent1"/>
                </a:solidFill>
              </a:rPr>
              <a:t>Grants Professional Association: </a:t>
            </a:r>
            <a:r>
              <a:rPr lang="en-US" sz="2800" i="1" dirty="0">
                <a:solidFill>
                  <a:schemeClr val="accent1"/>
                </a:solidFill>
                <a:hlinkClick r:id="rId3"/>
              </a:rPr>
              <a:t>https://grantprofessionals.org/</a:t>
            </a:r>
            <a:endParaRPr lang="en-US" sz="2800" i="1" dirty="0">
              <a:solidFill>
                <a:schemeClr val="accent1"/>
              </a:solidFill>
            </a:endParaRPr>
          </a:p>
          <a:p>
            <a:pPr marL="914400" lvl="1" indent="-457200">
              <a:buFont typeface="Arial" panose="020B0604020202020204" pitchFamily="34" charset="0"/>
              <a:buChar char="•"/>
            </a:pPr>
            <a:r>
              <a:rPr lang="en-US" sz="2800" b="1" i="1" dirty="0">
                <a:solidFill>
                  <a:schemeClr val="accent1"/>
                </a:solidFill>
              </a:rPr>
              <a:t>Grant Contractors</a:t>
            </a:r>
          </a:p>
          <a:p>
            <a:pPr marL="457200" indent="-457200">
              <a:buFont typeface="Arial" panose="020B0604020202020204" pitchFamily="34" charset="0"/>
              <a:buChar char="•"/>
            </a:pPr>
            <a:r>
              <a:rPr lang="en-US" sz="2800" i="1" dirty="0">
                <a:solidFill>
                  <a:schemeClr val="accent1"/>
                </a:solidFill>
              </a:rPr>
              <a:t>Foundation Search: </a:t>
            </a:r>
            <a:r>
              <a:rPr lang="en-US" sz="2800" i="1" dirty="0">
                <a:solidFill>
                  <a:schemeClr val="accent1"/>
                </a:solidFill>
                <a:hlinkClick r:id="rId4"/>
              </a:rPr>
              <a:t>https://www.foundationsearch.com/</a:t>
            </a:r>
            <a:r>
              <a:rPr lang="en-US" sz="2800" i="1" dirty="0">
                <a:solidFill>
                  <a:schemeClr val="accent1"/>
                </a:solidFill>
              </a:rPr>
              <a:t> </a:t>
            </a:r>
          </a:p>
          <a:p>
            <a:pPr marL="457200" indent="-457200">
              <a:buFont typeface="Arial" panose="020B0604020202020204" pitchFamily="34" charset="0"/>
              <a:buChar char="•"/>
            </a:pPr>
            <a:r>
              <a:rPr lang="en-US" sz="2800" i="1" dirty="0">
                <a:solidFill>
                  <a:schemeClr val="accent1"/>
                </a:solidFill>
              </a:rPr>
              <a:t>Candid Foundation Directory Online (access through library): https://fconline.foundationcenter.org/ </a:t>
            </a:r>
          </a:p>
          <a:p>
            <a:pPr marL="457200" indent="-457200">
              <a:buFont typeface="Arial" panose="020B0604020202020204" pitchFamily="34" charset="0"/>
              <a:buChar char="•"/>
            </a:pPr>
            <a:r>
              <a:rPr lang="en-US" sz="2800" i="1" dirty="0" err="1">
                <a:solidFill>
                  <a:schemeClr val="accent1"/>
                </a:solidFill>
              </a:rPr>
              <a:t>Guidestar</a:t>
            </a:r>
            <a:r>
              <a:rPr lang="en-US" sz="2800" i="1" dirty="0">
                <a:solidFill>
                  <a:schemeClr val="accent1"/>
                </a:solidFill>
              </a:rPr>
              <a:t>: </a:t>
            </a:r>
            <a:r>
              <a:rPr lang="en-US" sz="2800" i="1" dirty="0">
                <a:solidFill>
                  <a:schemeClr val="accent1"/>
                </a:solidFill>
                <a:hlinkClick r:id="rId5"/>
              </a:rPr>
              <a:t>https://www.guidestar.org/</a:t>
            </a:r>
            <a:endParaRPr lang="en-US" sz="2800" i="1" dirty="0">
              <a:solidFill>
                <a:schemeClr val="accent1"/>
              </a:solidFill>
            </a:endParaRPr>
          </a:p>
          <a:p>
            <a:pPr marL="457200" indent="-457200">
              <a:buFont typeface="Arial" panose="020B0604020202020204" pitchFamily="34" charset="0"/>
              <a:buChar char="•"/>
            </a:pPr>
            <a:r>
              <a:rPr lang="en-US" sz="2800" i="1" dirty="0">
                <a:solidFill>
                  <a:schemeClr val="accent1"/>
                </a:solidFill>
              </a:rPr>
              <a:t>Philanthropy News Digest: </a:t>
            </a:r>
            <a:r>
              <a:rPr lang="en-US" sz="2800" i="1" dirty="0">
                <a:solidFill>
                  <a:schemeClr val="accent1"/>
                </a:solidFill>
                <a:hlinkClick r:id="rId6"/>
              </a:rPr>
              <a:t>https://philanthropynewsdigest.org/rfps</a:t>
            </a:r>
            <a:r>
              <a:rPr lang="en-US" sz="2800" i="1" dirty="0">
                <a:solidFill>
                  <a:schemeClr val="accent1"/>
                </a:solidFill>
              </a:rPr>
              <a:t> </a:t>
            </a:r>
          </a:p>
        </p:txBody>
      </p:sp>
      <p:pic>
        <p:nvPicPr>
          <p:cNvPr id="4" name="x_Picture 1_0">
            <a:extLst>
              <a:ext uri="{FF2B5EF4-FFF2-40B4-BE49-F238E27FC236}">
                <a16:creationId xmlns:a16="http://schemas.microsoft.com/office/drawing/2014/main" id="{F79B4416-2642-E73F-AA12-FE8C7F2A803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3076620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40179-8C97-8190-AAAB-B070030045D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6D4043A-FC6B-F8C8-C1A8-0B8626D14BD4}"/>
              </a:ext>
            </a:extLst>
          </p:cNvPr>
          <p:cNvSpPr/>
          <p:nvPr/>
        </p:nvSpPr>
        <p:spPr>
          <a:xfrm>
            <a:off x="-9727" y="3200400"/>
            <a:ext cx="7208196" cy="3657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DCF42463-E15A-BA5F-E5B3-0CA075B3E7D8}"/>
              </a:ext>
            </a:extLst>
          </p:cNvPr>
          <p:cNvSpPr txBox="1"/>
          <p:nvPr/>
        </p:nvSpPr>
        <p:spPr>
          <a:xfrm>
            <a:off x="321016" y="4346382"/>
            <a:ext cx="7876686" cy="1754326"/>
          </a:xfrm>
          <a:prstGeom prst="rect">
            <a:avLst/>
          </a:prstGeom>
          <a:solidFill>
            <a:schemeClr val="bg1"/>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a:ln>
                  <a:noFill/>
                </a:ln>
                <a:solidFill>
                  <a:srgbClr val="F0533F"/>
                </a:solidFill>
                <a:effectLst/>
                <a:uLnTx/>
                <a:uFillTx/>
                <a:latin typeface="Calibri" panose="020F0502020204030204"/>
              </a:rPr>
              <a:t>Don’t forget to download the              </a:t>
            </a:r>
            <a:r>
              <a:rPr kumimoji="0" lang="en-US" sz="5400" b="1" i="1" u="none" strike="noStrike" kern="1200" cap="none" spc="0" normalizeH="0" noProof="0" dirty="0">
                <a:ln>
                  <a:noFill/>
                </a:ln>
                <a:solidFill>
                  <a:srgbClr val="F0533F"/>
                </a:solidFill>
                <a:effectLst/>
                <a:uLnTx/>
                <a:uFillTx/>
                <a:latin typeface="Calibri" panose="020F0502020204030204"/>
              </a:rPr>
              <a:t>app!</a:t>
            </a:r>
            <a:endParaRPr kumimoji="0" lang="en-US" sz="5400" b="1" i="1" u="none" strike="noStrike" kern="1200" cap="none" spc="0" normalizeH="0" baseline="0" noProof="0" dirty="0">
              <a:ln>
                <a:noFill/>
              </a:ln>
              <a:solidFill>
                <a:srgbClr val="F0533F"/>
              </a:solidFill>
              <a:effectLst/>
              <a:uLnTx/>
              <a:uFillTx/>
              <a:latin typeface="Calibri" panose="020F0502020204030204"/>
            </a:endParaRPr>
          </a:p>
        </p:txBody>
      </p:sp>
      <p:pic>
        <p:nvPicPr>
          <p:cNvPr id="3" name="Picture 2">
            <a:extLst>
              <a:ext uri="{FF2B5EF4-FFF2-40B4-BE49-F238E27FC236}">
                <a16:creationId xmlns:a16="http://schemas.microsoft.com/office/drawing/2014/main" id="{6471DB9B-E96B-57F2-6A5A-CC0384DF1788}"/>
              </a:ext>
            </a:extLst>
          </p:cNvPr>
          <p:cNvPicPr>
            <a:picLocks noChangeAspect="1"/>
          </p:cNvPicPr>
          <p:nvPr/>
        </p:nvPicPr>
        <p:blipFill rotWithShape="1">
          <a:blip r:embed="rId2"/>
          <a:srcRect l="9530" t="11602" r="10053" b="67057"/>
          <a:stretch/>
        </p:blipFill>
        <p:spPr>
          <a:xfrm>
            <a:off x="1488557" y="5225043"/>
            <a:ext cx="1796903" cy="848521"/>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A88B8D63-85A9-DDC5-71C3-4E8D8F623BD4}"/>
              </a:ext>
            </a:extLst>
          </p:cNvPr>
          <p:cNvPicPr>
            <a:picLocks noChangeAspect="1"/>
          </p:cNvPicPr>
          <p:nvPr/>
        </p:nvPicPr>
        <p:blipFill>
          <a:blip r:embed="rId3"/>
          <a:srcRect b="11111"/>
          <a:stretch/>
        </p:blipFill>
        <p:spPr>
          <a:xfrm>
            <a:off x="-1" y="-1"/>
            <a:ext cx="12201571" cy="3756455"/>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5AF5EFBC-8A3E-AEEF-A68D-DA5639BB592F}"/>
              </a:ext>
            </a:extLst>
          </p:cNvPr>
          <p:cNvPicPr>
            <a:picLocks noChangeAspect="1"/>
          </p:cNvPicPr>
          <p:nvPr/>
        </p:nvPicPr>
        <p:blipFill>
          <a:blip r:embed="rId4"/>
          <a:stretch>
            <a:fillRect/>
          </a:stretch>
        </p:blipFill>
        <p:spPr>
          <a:xfrm>
            <a:off x="8878186" y="3588295"/>
            <a:ext cx="3179579" cy="3179579"/>
          </a:xfrm>
          <a:prstGeom prst="rect">
            <a:avLst/>
          </a:prstGeom>
        </p:spPr>
      </p:pic>
    </p:spTree>
    <p:extLst>
      <p:ext uri="{BB962C8B-B14F-4D97-AF65-F5344CB8AC3E}">
        <p14:creationId xmlns:p14="http://schemas.microsoft.com/office/powerpoint/2010/main" val="657571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8C891-0FBC-DA6F-50F1-86C97EEC92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84C258C-2E41-9ED8-751D-AC2C16AA40FD}"/>
              </a:ext>
            </a:extLst>
          </p:cNvPr>
          <p:cNvPicPr>
            <a:picLocks noChangeAspect="1"/>
          </p:cNvPicPr>
          <p:nvPr/>
        </p:nvPicPr>
        <p:blipFill>
          <a:blip r:embed="rId2"/>
          <a:srcRect b="11111"/>
          <a:stretch/>
        </p:blipFill>
        <p:spPr>
          <a:xfrm>
            <a:off x="-1" y="-1"/>
            <a:ext cx="12201571" cy="3756455"/>
          </a:xfrm>
          <a:prstGeom prst="rect">
            <a:avLst/>
          </a:prstGeom>
        </p:spPr>
      </p:pic>
      <p:sp>
        <p:nvSpPr>
          <p:cNvPr id="7" name="TextBox 6">
            <a:extLst>
              <a:ext uri="{FF2B5EF4-FFF2-40B4-BE49-F238E27FC236}">
                <a16:creationId xmlns:a16="http://schemas.microsoft.com/office/drawing/2014/main" id="{4015BB85-181D-630E-032D-4692F9C74FD9}"/>
              </a:ext>
            </a:extLst>
          </p:cNvPr>
          <p:cNvSpPr txBox="1"/>
          <p:nvPr/>
        </p:nvSpPr>
        <p:spPr>
          <a:xfrm>
            <a:off x="434209" y="4213654"/>
            <a:ext cx="10729975" cy="2554545"/>
          </a:xfrm>
          <a:prstGeom prst="rect">
            <a:avLst/>
          </a:prstGeom>
          <a:noFill/>
        </p:spPr>
        <p:txBody>
          <a:bodyPr wrap="square" rtlCol="0">
            <a:spAutoFit/>
          </a:bodyPr>
          <a:lstStyle/>
          <a:p>
            <a:r>
              <a:rPr lang="en-US" sz="4800" b="1" dirty="0">
                <a:solidFill>
                  <a:srgbClr val="3A4788"/>
                </a:solidFill>
              </a:rPr>
              <a:t>Winning Government Grants Without Losing Your Mission</a:t>
            </a:r>
          </a:p>
          <a:p>
            <a:r>
              <a:rPr lang="en-US" sz="3200" b="1" dirty="0">
                <a:solidFill>
                  <a:srgbClr val="F0533F"/>
                </a:solidFill>
              </a:rPr>
              <a:t>Presenter: Sarah Kerr</a:t>
            </a:r>
          </a:p>
          <a:p>
            <a:r>
              <a:rPr lang="en-US" sz="3200" b="1" i="1" dirty="0">
                <a:solidFill>
                  <a:srgbClr val="00A1AB"/>
                </a:solidFill>
              </a:rPr>
              <a:t>Assistant Director of Grants, Helping Up Mission</a:t>
            </a:r>
          </a:p>
        </p:txBody>
      </p:sp>
      <p:pic>
        <p:nvPicPr>
          <p:cNvPr id="2" name="Picture 1">
            <a:extLst>
              <a:ext uri="{FF2B5EF4-FFF2-40B4-BE49-F238E27FC236}">
                <a16:creationId xmlns:a16="http://schemas.microsoft.com/office/drawing/2014/main" id="{FF189306-516D-2DA5-B506-368EA1E91129}"/>
              </a:ext>
            </a:extLst>
          </p:cNvPr>
          <p:cNvPicPr>
            <a:picLocks noChangeAspect="1"/>
          </p:cNvPicPr>
          <p:nvPr/>
        </p:nvPicPr>
        <p:blipFill>
          <a:blip r:embed="rId3"/>
          <a:stretch>
            <a:fillRect/>
          </a:stretch>
        </p:blipFill>
        <p:spPr>
          <a:xfrm>
            <a:off x="10344519" y="5675893"/>
            <a:ext cx="1639330" cy="978905"/>
          </a:xfrm>
          <a:prstGeom prst="rect">
            <a:avLst/>
          </a:prstGeom>
        </p:spPr>
      </p:pic>
      <p:pic>
        <p:nvPicPr>
          <p:cNvPr id="3" name="x_Picture 1_0">
            <a:extLst>
              <a:ext uri="{FF2B5EF4-FFF2-40B4-BE49-F238E27FC236}">
                <a16:creationId xmlns:a16="http://schemas.microsoft.com/office/drawing/2014/main" id="{FB524053-47C7-FDFF-7A16-9AA1E7962B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4209" y="3650947"/>
            <a:ext cx="3116580" cy="769620"/>
          </a:xfrm>
          <a:prstGeom prst="rect">
            <a:avLst/>
          </a:prstGeom>
          <a:noFill/>
          <a:ln>
            <a:noFill/>
          </a:ln>
        </p:spPr>
      </p:pic>
    </p:spTree>
    <p:extLst>
      <p:ext uri="{BB962C8B-B14F-4D97-AF65-F5344CB8AC3E}">
        <p14:creationId xmlns:p14="http://schemas.microsoft.com/office/powerpoint/2010/main" val="3032650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87F23C-AF68-169D-F11A-7EBB04ACBBCD}"/>
            </a:ext>
          </a:extLst>
        </p:cNvPr>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landscape with mountains and trees&#10;&#10;Description automatically generated">
            <a:extLst>
              <a:ext uri="{FF2B5EF4-FFF2-40B4-BE49-F238E27FC236}">
                <a16:creationId xmlns:a16="http://schemas.microsoft.com/office/drawing/2014/main" id="{87B4CF93-C1B9-37AE-6499-CB5EB436A8CD}"/>
              </a:ext>
            </a:extLst>
          </p:cNvPr>
          <p:cNvPicPr>
            <a:picLocks noChangeAspect="1"/>
          </p:cNvPicPr>
          <p:nvPr/>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38" name="Freeform: Shape 27">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9" name="Freeform: Shape 29">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9702D6A-A7FE-01F4-181A-FC8088A0AA73}"/>
              </a:ext>
            </a:extLst>
          </p:cNvPr>
          <p:cNvSpPr txBox="1"/>
          <p:nvPr/>
        </p:nvSpPr>
        <p:spPr>
          <a:xfrm>
            <a:off x="481029" y="160226"/>
            <a:ext cx="4757470" cy="1077218"/>
          </a:xfrm>
          <a:prstGeom prst="rect">
            <a:avLst/>
          </a:prstGeom>
          <a:noFill/>
        </p:spPr>
        <p:txBody>
          <a:bodyPr wrap="square" rtlCol="0">
            <a:spAutoFit/>
          </a:bodyPr>
          <a:lstStyle/>
          <a:p>
            <a:r>
              <a:rPr lang="en-US" sz="3200" i="1" dirty="0">
                <a:solidFill>
                  <a:srgbClr val="00A1AB"/>
                </a:solidFill>
              </a:rPr>
              <a:t>Sarah Kerr, Assistant Director of Grants</a:t>
            </a:r>
          </a:p>
        </p:txBody>
      </p:sp>
      <p:pic>
        <p:nvPicPr>
          <p:cNvPr id="3" name="Picture 2" descr="A person smiling for a picture&#10;&#10;AI-generated content may be incorrect.">
            <a:extLst>
              <a:ext uri="{FF2B5EF4-FFF2-40B4-BE49-F238E27FC236}">
                <a16:creationId xmlns:a16="http://schemas.microsoft.com/office/drawing/2014/main" id="{89DE67C2-1CC5-1254-FDFD-4D2FCB28196E}"/>
              </a:ext>
            </a:extLst>
          </p:cNvPr>
          <p:cNvPicPr>
            <a:picLocks noChangeAspect="1"/>
          </p:cNvPicPr>
          <p:nvPr/>
        </p:nvPicPr>
        <p:blipFill>
          <a:blip r:embed="rId3"/>
          <a:stretch>
            <a:fillRect/>
          </a:stretch>
        </p:blipFill>
        <p:spPr>
          <a:xfrm>
            <a:off x="702206" y="1578428"/>
            <a:ext cx="3049031" cy="4067360"/>
          </a:xfrm>
          <a:prstGeom prst="rect">
            <a:avLst/>
          </a:prstGeom>
        </p:spPr>
      </p:pic>
      <p:pic>
        <p:nvPicPr>
          <p:cNvPr id="4" name="x_Picture 1_0">
            <a:extLst>
              <a:ext uri="{FF2B5EF4-FFF2-40B4-BE49-F238E27FC236}">
                <a16:creationId xmlns:a16="http://schemas.microsoft.com/office/drawing/2014/main" id="{B2E98960-3BFC-8004-70AA-ADA97FB4C50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4657" y="6007761"/>
            <a:ext cx="3116580" cy="769620"/>
          </a:xfrm>
          <a:prstGeom prst="rect">
            <a:avLst/>
          </a:prstGeom>
          <a:noFill/>
          <a:ln>
            <a:noFill/>
          </a:ln>
        </p:spPr>
      </p:pic>
    </p:spTree>
    <p:extLst>
      <p:ext uri="{BB962C8B-B14F-4D97-AF65-F5344CB8AC3E}">
        <p14:creationId xmlns:p14="http://schemas.microsoft.com/office/powerpoint/2010/main" val="3875629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A30226C-85F3-E108-5B19-8C873A20D4B4}"/>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96B08D57-EE35-EF5E-A6FC-D303D714FDA0}"/>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9427A1AC-7CC4-3D98-27BA-5DAC5A297A51}"/>
              </a:ext>
            </a:extLst>
          </p:cNvPr>
          <p:cNvSpPr txBox="1"/>
          <p:nvPr/>
        </p:nvSpPr>
        <p:spPr>
          <a:xfrm>
            <a:off x="2235910" y="356836"/>
            <a:ext cx="9768248" cy="5601533"/>
          </a:xfrm>
          <a:prstGeom prst="rect">
            <a:avLst/>
          </a:prstGeom>
          <a:noFill/>
        </p:spPr>
        <p:txBody>
          <a:bodyPr wrap="square" rtlCol="0">
            <a:spAutoFit/>
          </a:bodyPr>
          <a:lstStyle/>
          <a:p>
            <a:r>
              <a:rPr lang="en-US" sz="5000" b="1" i="1" dirty="0">
                <a:solidFill>
                  <a:schemeClr val="accent3"/>
                </a:solidFill>
              </a:rPr>
              <a:t>Where we were?</a:t>
            </a:r>
          </a:p>
          <a:p>
            <a:endParaRPr lang="en-US" sz="2000" b="1" i="1" dirty="0">
              <a:solidFill>
                <a:srgbClr val="3A4788"/>
              </a:solidFill>
            </a:endParaRPr>
          </a:p>
          <a:p>
            <a:r>
              <a:rPr lang="en-US" sz="3200" b="1" i="1" dirty="0">
                <a:solidFill>
                  <a:schemeClr val="accent1"/>
                </a:solidFill>
              </a:rPr>
              <a:t>In 2015, we had about $150k in all grants and $0 government grants…</a:t>
            </a:r>
          </a:p>
          <a:p>
            <a:endParaRPr lang="en-US" sz="3200" b="1" i="1" dirty="0">
              <a:solidFill>
                <a:schemeClr val="accent1"/>
              </a:solidFill>
            </a:endParaRPr>
          </a:p>
          <a:p>
            <a:endParaRPr lang="en-US" sz="3200" b="1" i="1" dirty="0">
              <a:solidFill>
                <a:schemeClr val="accent1"/>
              </a:solidFill>
            </a:endParaRPr>
          </a:p>
          <a:p>
            <a:endParaRPr lang="en-US" sz="3200" b="1" i="1" dirty="0">
              <a:solidFill>
                <a:schemeClr val="accent1"/>
              </a:solidFill>
            </a:endParaRPr>
          </a:p>
          <a:p>
            <a:endParaRPr lang="en-US" sz="3200" b="1" i="1" dirty="0">
              <a:solidFill>
                <a:schemeClr val="accent1"/>
              </a:solidFill>
            </a:endParaRPr>
          </a:p>
          <a:p>
            <a:r>
              <a:rPr lang="en-US" sz="3200" b="1" i="1" dirty="0">
                <a:solidFill>
                  <a:schemeClr val="accent1"/>
                </a:solidFill>
              </a:rPr>
              <a:t>…in FY2026, our grants income is estimated to be about $1.5MM with about $1MM estimated gov’t funding.</a:t>
            </a:r>
          </a:p>
        </p:txBody>
      </p:sp>
      <p:pic>
        <p:nvPicPr>
          <p:cNvPr id="4" name="x_Picture 1_0">
            <a:extLst>
              <a:ext uri="{FF2B5EF4-FFF2-40B4-BE49-F238E27FC236}">
                <a16:creationId xmlns:a16="http://schemas.microsoft.com/office/drawing/2014/main" id="{51A9BB52-E20B-7C1E-C7BA-821604E831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pic>
        <p:nvPicPr>
          <p:cNvPr id="6" name="Picture 5" descr="A red arrow pointing up&#10;&#10;AI-generated content may be incorrect.">
            <a:extLst>
              <a:ext uri="{FF2B5EF4-FFF2-40B4-BE49-F238E27FC236}">
                <a16:creationId xmlns:a16="http://schemas.microsoft.com/office/drawing/2014/main" id="{67A8C294-F57B-0E33-17A0-75606204C31E}"/>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rot="5400000">
            <a:off x="6070757" y="143955"/>
            <a:ext cx="2817134" cy="6236676"/>
          </a:xfrm>
          <a:prstGeom prst="rect">
            <a:avLst/>
          </a:prstGeom>
        </p:spPr>
      </p:pic>
    </p:spTree>
    <p:extLst>
      <p:ext uri="{BB962C8B-B14F-4D97-AF65-F5344CB8AC3E}">
        <p14:creationId xmlns:p14="http://schemas.microsoft.com/office/powerpoint/2010/main" val="975330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91B37AF-CCE5-8A23-B5C9-8A0B4C9ACC69}"/>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F360017C-6978-0E03-A3E1-93CBE1C2DF41}"/>
              </a:ext>
            </a:extLst>
          </p:cNvPr>
          <p:cNvPicPr>
            <a:picLocks noChangeAspect="1"/>
          </p:cNvPicPr>
          <p:nvPr/>
        </p:nvPicPr>
        <p:blipFill>
          <a:blip r:embed="rId3"/>
          <a:srcRect l="63476" t="-1" r="22178" b="-1"/>
          <a:stretch/>
        </p:blipFill>
        <p:spPr>
          <a:xfrm>
            <a:off x="0" y="0"/>
            <a:ext cx="1948249" cy="6858000"/>
          </a:xfrm>
          <a:prstGeom prst="rect">
            <a:avLst/>
          </a:prstGeom>
        </p:spPr>
      </p:pic>
      <p:sp>
        <p:nvSpPr>
          <p:cNvPr id="3" name="TextBox 2">
            <a:extLst>
              <a:ext uri="{FF2B5EF4-FFF2-40B4-BE49-F238E27FC236}">
                <a16:creationId xmlns:a16="http://schemas.microsoft.com/office/drawing/2014/main" id="{40E157B1-2D25-33EF-7ABB-CB1091F6CE90}"/>
              </a:ext>
            </a:extLst>
          </p:cNvPr>
          <p:cNvSpPr txBox="1"/>
          <p:nvPr/>
        </p:nvSpPr>
        <p:spPr>
          <a:xfrm>
            <a:off x="2235910" y="356836"/>
            <a:ext cx="9768248" cy="4616648"/>
          </a:xfrm>
          <a:prstGeom prst="rect">
            <a:avLst/>
          </a:prstGeom>
          <a:noFill/>
        </p:spPr>
        <p:txBody>
          <a:bodyPr wrap="square" rtlCol="0">
            <a:spAutoFit/>
          </a:bodyPr>
          <a:lstStyle/>
          <a:p>
            <a:r>
              <a:rPr lang="en-US" sz="5000" b="1" i="1" dirty="0">
                <a:solidFill>
                  <a:schemeClr val="accent5"/>
                </a:solidFill>
              </a:rPr>
              <a:t>Agenda</a:t>
            </a:r>
          </a:p>
          <a:p>
            <a:endParaRPr lang="en-US" sz="2000" b="1" i="1" dirty="0">
              <a:solidFill>
                <a:srgbClr val="3A4788"/>
              </a:solidFill>
            </a:endParaRPr>
          </a:p>
          <a:p>
            <a:r>
              <a:rPr lang="en-US" sz="3200" b="1" i="1" dirty="0">
                <a:solidFill>
                  <a:schemeClr val="accent1"/>
                </a:solidFill>
              </a:rPr>
              <a:t>3 Main Sections</a:t>
            </a:r>
          </a:p>
          <a:p>
            <a:pPr marL="342900" indent="-342900">
              <a:buFont typeface="Arial" panose="020B0604020202020204" pitchFamily="34" charset="0"/>
              <a:buChar char="•"/>
            </a:pPr>
            <a:r>
              <a:rPr lang="en-US" sz="3200" i="1" dirty="0">
                <a:solidFill>
                  <a:schemeClr val="accent1"/>
                </a:solidFill>
              </a:rPr>
              <a:t>Grants Management Process</a:t>
            </a:r>
          </a:p>
          <a:p>
            <a:pPr marL="342900" indent="-342900">
              <a:buFont typeface="Arial" panose="020B0604020202020204" pitchFamily="34" charset="0"/>
              <a:buChar char="•"/>
            </a:pPr>
            <a:r>
              <a:rPr lang="en-US" sz="3200" i="1" dirty="0">
                <a:solidFill>
                  <a:schemeClr val="accent1"/>
                </a:solidFill>
              </a:rPr>
              <a:t>Securing Government Grants</a:t>
            </a:r>
            <a:endParaRPr lang="en-US" sz="3200" b="1" i="1" dirty="0">
              <a:solidFill>
                <a:schemeClr val="accent1"/>
              </a:solidFill>
            </a:endParaRPr>
          </a:p>
          <a:p>
            <a:pPr marL="342900" indent="-342900">
              <a:buFont typeface="Arial" panose="020B0604020202020204" pitchFamily="34" charset="0"/>
              <a:buChar char="•"/>
            </a:pPr>
            <a:r>
              <a:rPr lang="en-US" sz="3200" i="1" dirty="0">
                <a:solidFill>
                  <a:schemeClr val="accent1"/>
                </a:solidFill>
              </a:rPr>
              <a:t>Workshop It: Proposal Components</a:t>
            </a:r>
          </a:p>
          <a:p>
            <a:pPr marL="342900" indent="-342900">
              <a:buFont typeface="Arial" panose="020B0604020202020204" pitchFamily="34" charset="0"/>
              <a:buChar char="•"/>
            </a:pPr>
            <a:endParaRPr lang="en-US" sz="3200" i="1" dirty="0">
              <a:solidFill>
                <a:schemeClr val="accent1"/>
              </a:solidFill>
            </a:endParaRPr>
          </a:p>
          <a:p>
            <a:pPr marL="342900" indent="-342900">
              <a:buFont typeface="Arial" panose="020B0604020202020204" pitchFamily="34" charset="0"/>
              <a:buChar char="•"/>
            </a:pPr>
            <a:endParaRPr lang="en-US" sz="3200" i="1" dirty="0">
              <a:solidFill>
                <a:schemeClr val="accent1"/>
              </a:solidFill>
            </a:endParaRPr>
          </a:p>
          <a:p>
            <a:pPr marL="342900" indent="-342900">
              <a:buFont typeface="Arial" panose="020B0604020202020204" pitchFamily="34" charset="0"/>
              <a:buChar char="•"/>
            </a:pPr>
            <a:r>
              <a:rPr lang="en-US" sz="3200" i="1" dirty="0">
                <a:solidFill>
                  <a:schemeClr val="accent1"/>
                </a:solidFill>
              </a:rPr>
              <a:t>Added Bonus: Resource Pages with Links</a:t>
            </a:r>
          </a:p>
        </p:txBody>
      </p:sp>
      <p:pic>
        <p:nvPicPr>
          <p:cNvPr id="4" name="x_Picture 1_0">
            <a:extLst>
              <a:ext uri="{FF2B5EF4-FFF2-40B4-BE49-F238E27FC236}">
                <a16:creationId xmlns:a16="http://schemas.microsoft.com/office/drawing/2014/main" id="{6E4BDF05-18E6-16CA-293A-260ECBD2AA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11574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7F23C-AF68-169D-F11A-7EBB04ACBBCD}"/>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87B4CF93-C1B9-37AE-6499-CB5EB436A8CD}"/>
              </a:ext>
            </a:extLst>
          </p:cNvPr>
          <p:cNvPicPr>
            <a:picLocks noChangeAspect="1"/>
          </p:cNvPicPr>
          <p:nvPr/>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p:nvSpPr>
          <p:cNvPr id="11" name="TextBox 10">
            <a:extLst>
              <a:ext uri="{FF2B5EF4-FFF2-40B4-BE49-F238E27FC236}">
                <a16:creationId xmlns:a16="http://schemas.microsoft.com/office/drawing/2014/main" id="{69702D6A-A7FE-01F4-181A-FC8088A0AA73}"/>
              </a:ext>
            </a:extLst>
          </p:cNvPr>
          <p:cNvSpPr txBox="1"/>
          <p:nvPr/>
        </p:nvSpPr>
        <p:spPr>
          <a:xfrm>
            <a:off x="343315" y="1087794"/>
            <a:ext cx="4757470" cy="2585323"/>
          </a:xfrm>
          <a:prstGeom prst="rect">
            <a:avLst/>
          </a:prstGeom>
          <a:noFill/>
        </p:spPr>
        <p:txBody>
          <a:bodyPr wrap="square" rtlCol="0">
            <a:spAutoFit/>
          </a:bodyPr>
          <a:lstStyle/>
          <a:p>
            <a:r>
              <a:rPr lang="en-US" sz="5400" b="1" i="1" dirty="0">
                <a:solidFill>
                  <a:srgbClr val="3A4788"/>
                </a:solidFill>
              </a:rPr>
              <a:t>Grants Management </a:t>
            </a:r>
          </a:p>
          <a:p>
            <a:r>
              <a:rPr lang="en-US" sz="5400" b="1" i="1" dirty="0">
                <a:solidFill>
                  <a:srgbClr val="3A4788"/>
                </a:solidFill>
              </a:rPr>
              <a:t>Process</a:t>
            </a:r>
            <a:endParaRPr lang="en-US" sz="3200" b="1" i="1" dirty="0">
              <a:solidFill>
                <a:srgbClr val="3A4788"/>
              </a:solidFill>
            </a:endParaRPr>
          </a:p>
        </p:txBody>
      </p:sp>
      <p:pic>
        <p:nvPicPr>
          <p:cNvPr id="2" name="x_Picture 1_0">
            <a:extLst>
              <a:ext uri="{FF2B5EF4-FFF2-40B4-BE49-F238E27FC236}">
                <a16:creationId xmlns:a16="http://schemas.microsoft.com/office/drawing/2014/main" id="{597CAD03-956B-DFB2-9A2B-54B38C5AD7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3248" y="5770206"/>
            <a:ext cx="3116580" cy="769620"/>
          </a:xfrm>
          <a:prstGeom prst="rect">
            <a:avLst/>
          </a:prstGeom>
          <a:noFill/>
          <a:ln>
            <a:noFill/>
          </a:ln>
        </p:spPr>
      </p:pic>
    </p:spTree>
    <p:extLst>
      <p:ext uri="{BB962C8B-B14F-4D97-AF65-F5344CB8AC3E}">
        <p14:creationId xmlns:p14="http://schemas.microsoft.com/office/powerpoint/2010/main" val="477840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0D59A4-7422-71BC-6C68-723EA892757D}"/>
            </a:ext>
          </a:extLst>
        </p:cNvPr>
        <p:cNvGrpSpPr/>
        <p:nvPr/>
      </p:nvGrpSpPr>
      <p:grpSpPr>
        <a:xfrm>
          <a:off x="0" y="0"/>
          <a:ext cx="0" cy="0"/>
          <a:chOff x="0" y="0"/>
          <a:chExt cx="0" cy="0"/>
        </a:xfrm>
      </p:grpSpPr>
      <p:pic>
        <p:nvPicPr>
          <p:cNvPr id="2" name="Picture 1" descr="A landscape with mountains and trees&#10;&#10;Description automatically generated">
            <a:extLst>
              <a:ext uri="{FF2B5EF4-FFF2-40B4-BE49-F238E27FC236}">
                <a16:creationId xmlns:a16="http://schemas.microsoft.com/office/drawing/2014/main" id="{455EC7A2-94A9-97D3-9D93-54C8F0B3D959}"/>
              </a:ext>
            </a:extLst>
          </p:cNvPr>
          <p:cNvPicPr>
            <a:picLocks noChangeAspect="1"/>
          </p:cNvPicPr>
          <p:nvPr/>
        </p:nvPicPr>
        <p:blipFill>
          <a:blip r:embed="rId3"/>
          <a:srcRect l="16566" t="-2" r="69088"/>
          <a:stretch/>
        </p:blipFill>
        <p:spPr>
          <a:xfrm>
            <a:off x="0" y="0"/>
            <a:ext cx="1948249" cy="6858000"/>
          </a:xfrm>
          <a:prstGeom prst="rect">
            <a:avLst/>
          </a:prstGeom>
        </p:spPr>
      </p:pic>
      <p:sp>
        <p:nvSpPr>
          <p:cNvPr id="3" name="TextBox 2">
            <a:extLst>
              <a:ext uri="{FF2B5EF4-FFF2-40B4-BE49-F238E27FC236}">
                <a16:creationId xmlns:a16="http://schemas.microsoft.com/office/drawing/2014/main" id="{C42C4840-90C9-2440-47A3-425D3D74A1AB}"/>
              </a:ext>
            </a:extLst>
          </p:cNvPr>
          <p:cNvSpPr txBox="1"/>
          <p:nvPr/>
        </p:nvSpPr>
        <p:spPr>
          <a:xfrm>
            <a:off x="2235910" y="356836"/>
            <a:ext cx="9768248" cy="4124206"/>
          </a:xfrm>
          <a:prstGeom prst="rect">
            <a:avLst/>
          </a:prstGeom>
          <a:noFill/>
        </p:spPr>
        <p:txBody>
          <a:bodyPr wrap="square" rtlCol="0">
            <a:spAutoFit/>
          </a:bodyPr>
          <a:lstStyle/>
          <a:p>
            <a:r>
              <a:rPr lang="en-US" sz="5000" b="1" i="1" dirty="0">
                <a:solidFill>
                  <a:schemeClr val="accent3"/>
                </a:solidFill>
              </a:rPr>
              <a:t>Grants Management Process</a:t>
            </a:r>
          </a:p>
          <a:p>
            <a:endParaRPr lang="en-US" sz="2000" b="1" i="1" dirty="0">
              <a:solidFill>
                <a:srgbClr val="3A4788"/>
              </a:solidFill>
            </a:endParaRPr>
          </a:p>
          <a:p>
            <a:r>
              <a:rPr lang="en-US" sz="3200" b="1" i="1" dirty="0">
                <a:solidFill>
                  <a:schemeClr val="accent1"/>
                </a:solidFill>
              </a:rPr>
              <a:t>Main Points:</a:t>
            </a:r>
          </a:p>
          <a:p>
            <a:pPr marL="342900" indent="-342900">
              <a:buFont typeface="Arial" panose="020B0604020202020204" pitchFamily="34" charset="0"/>
              <a:buChar char="•"/>
            </a:pPr>
            <a:r>
              <a:rPr lang="en-US" sz="3200" i="1" dirty="0">
                <a:solidFill>
                  <a:schemeClr val="accent1"/>
                </a:solidFill>
              </a:rPr>
              <a:t>What is a Grant?</a:t>
            </a:r>
            <a:endParaRPr lang="en-US" sz="3200" b="1" i="1" dirty="0">
              <a:solidFill>
                <a:schemeClr val="accent1"/>
              </a:solidFill>
            </a:endParaRPr>
          </a:p>
          <a:p>
            <a:pPr marL="342900" indent="-342900">
              <a:buFont typeface="Arial" panose="020B0604020202020204" pitchFamily="34" charset="0"/>
              <a:buChar char="•"/>
            </a:pPr>
            <a:r>
              <a:rPr lang="en-US" sz="3200" i="1" dirty="0">
                <a:solidFill>
                  <a:schemeClr val="accent1"/>
                </a:solidFill>
              </a:rPr>
              <a:t>Grants vs. (Other) Major Gifts</a:t>
            </a:r>
          </a:p>
          <a:p>
            <a:pPr marL="342900" indent="-342900">
              <a:buFont typeface="Arial" panose="020B0604020202020204" pitchFamily="34" charset="0"/>
              <a:buChar char="•"/>
            </a:pPr>
            <a:r>
              <a:rPr lang="en-US" sz="3200" i="1" dirty="0">
                <a:solidFill>
                  <a:schemeClr val="accent1"/>
                </a:solidFill>
              </a:rPr>
              <a:t>Grant Lifecycle</a:t>
            </a:r>
          </a:p>
          <a:p>
            <a:pPr marL="342900" indent="-342900">
              <a:buFont typeface="Arial" panose="020B0604020202020204" pitchFamily="34" charset="0"/>
              <a:buChar char="•"/>
            </a:pPr>
            <a:r>
              <a:rPr lang="en-US" sz="3200" i="1" dirty="0">
                <a:solidFill>
                  <a:schemeClr val="accent1"/>
                </a:solidFill>
              </a:rPr>
              <a:t>Push Me / Pull You – Proposal Development &amp; Program Design</a:t>
            </a:r>
          </a:p>
        </p:txBody>
      </p:sp>
      <p:pic>
        <p:nvPicPr>
          <p:cNvPr id="4" name="x_Picture 1_0">
            <a:extLst>
              <a:ext uri="{FF2B5EF4-FFF2-40B4-BE49-F238E27FC236}">
                <a16:creationId xmlns:a16="http://schemas.microsoft.com/office/drawing/2014/main" id="{A337D346-3F9F-4690-6538-1E5B6F6456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35279" y="5634990"/>
            <a:ext cx="3116580" cy="769620"/>
          </a:xfrm>
          <a:prstGeom prst="rect">
            <a:avLst/>
          </a:prstGeom>
          <a:noFill/>
          <a:ln>
            <a:noFill/>
          </a:ln>
        </p:spPr>
      </p:pic>
    </p:spTree>
    <p:extLst>
      <p:ext uri="{BB962C8B-B14F-4D97-AF65-F5344CB8AC3E}">
        <p14:creationId xmlns:p14="http://schemas.microsoft.com/office/powerpoint/2010/main" val="3975439722"/>
      </p:ext>
    </p:extLst>
  </p:cSld>
  <p:clrMapOvr>
    <a:masterClrMapping/>
  </p:clrMapOvr>
</p:sld>
</file>

<file path=ppt/theme/theme1.xml><?xml version="1.0" encoding="utf-8"?>
<a:theme xmlns:a="http://schemas.openxmlformats.org/drawingml/2006/main" name="Office Theme">
  <a:themeElements>
    <a:clrScheme name="2025">
      <a:dk1>
        <a:srgbClr val="000000"/>
      </a:dk1>
      <a:lt1>
        <a:srgbClr val="FFFFFF"/>
      </a:lt1>
      <a:dk2>
        <a:srgbClr val="0E2841"/>
      </a:dk2>
      <a:lt2>
        <a:srgbClr val="E8E8E8"/>
      </a:lt2>
      <a:accent1>
        <a:srgbClr val="3A4782"/>
      </a:accent1>
      <a:accent2>
        <a:srgbClr val="F05332"/>
      </a:accent2>
      <a:accent3>
        <a:srgbClr val="00ABAB"/>
      </a:accent3>
      <a:accent4>
        <a:srgbClr val="93434D"/>
      </a:accent4>
      <a:accent5>
        <a:srgbClr val="EF574D"/>
      </a:accent5>
      <a:accent6>
        <a:srgbClr val="56A4B8"/>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2536</TotalTime>
  <Words>1550</Words>
  <Application>Microsoft Office PowerPoint</Application>
  <PresentationFormat>Widescreen</PresentationFormat>
  <Paragraphs>262</Paragraphs>
  <Slides>35</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a grant?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Bureaucrats are people, too</vt:lpstr>
      <vt:lpstr>PowerPoint Presentation</vt:lpstr>
      <vt:lpstr>PowerPoint Presentation</vt:lpstr>
      <vt:lpstr>PowerPoint Presentation</vt:lpstr>
      <vt:lpstr>PowerPoint Presentation</vt:lpstr>
      <vt:lpstr>PowerPoint Presentation</vt:lpstr>
      <vt:lpstr>Capacity Building for Gov’t Grants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Bethany Wininger</dc:creator>
  <cp:lastModifiedBy>Sarah Kerr</cp:lastModifiedBy>
  <cp:revision>8</cp:revision>
  <dcterms:created xsi:type="dcterms:W3CDTF">2025-01-20T22:57:17Z</dcterms:created>
  <dcterms:modified xsi:type="dcterms:W3CDTF">2025-05-15T21:18:27Z</dcterms:modified>
</cp:coreProperties>
</file>