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tmp" ContentType="image/p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52"/>
  </p:notesMasterIdLst>
  <p:handoutMasterIdLst>
    <p:handoutMasterId r:id="rId53"/>
  </p:handoutMasterIdLst>
  <p:sldIdLst>
    <p:sldId id="256" r:id="rId2"/>
    <p:sldId id="259" r:id="rId3"/>
    <p:sldId id="345" r:id="rId4"/>
    <p:sldId id="346" r:id="rId5"/>
    <p:sldId id="300" r:id="rId6"/>
    <p:sldId id="347" r:id="rId7"/>
    <p:sldId id="303" r:id="rId8"/>
    <p:sldId id="325" r:id="rId9"/>
    <p:sldId id="261" r:id="rId10"/>
    <p:sldId id="316" r:id="rId11"/>
    <p:sldId id="349" r:id="rId12"/>
    <p:sldId id="305" r:id="rId13"/>
    <p:sldId id="306" r:id="rId14"/>
    <p:sldId id="260" r:id="rId15"/>
    <p:sldId id="348" r:id="rId16"/>
    <p:sldId id="317" r:id="rId17"/>
    <p:sldId id="307" r:id="rId18"/>
    <p:sldId id="310" r:id="rId19"/>
    <p:sldId id="302" r:id="rId20"/>
    <p:sldId id="312" r:id="rId21"/>
    <p:sldId id="337" r:id="rId22"/>
    <p:sldId id="318" r:id="rId23"/>
    <p:sldId id="315" r:id="rId24"/>
    <p:sldId id="319" r:id="rId25"/>
    <p:sldId id="320" r:id="rId26"/>
    <p:sldId id="321" r:id="rId27"/>
    <p:sldId id="322" r:id="rId28"/>
    <p:sldId id="323" r:id="rId29"/>
    <p:sldId id="324" r:id="rId30"/>
    <p:sldId id="326" r:id="rId31"/>
    <p:sldId id="327" r:id="rId32"/>
    <p:sldId id="329" r:id="rId33"/>
    <p:sldId id="330" r:id="rId34"/>
    <p:sldId id="331" r:id="rId35"/>
    <p:sldId id="333" r:id="rId36"/>
    <p:sldId id="351" r:id="rId37"/>
    <p:sldId id="334" r:id="rId38"/>
    <p:sldId id="335" r:id="rId39"/>
    <p:sldId id="338" r:id="rId40"/>
    <p:sldId id="350" r:id="rId41"/>
    <p:sldId id="339" r:id="rId42"/>
    <p:sldId id="308" r:id="rId43"/>
    <p:sldId id="311" r:id="rId44"/>
    <p:sldId id="309" r:id="rId45"/>
    <p:sldId id="341" r:id="rId46"/>
    <p:sldId id="342" r:id="rId47"/>
    <p:sldId id="343" r:id="rId48"/>
    <p:sldId id="344" r:id="rId49"/>
    <p:sldId id="304" r:id="rId50"/>
    <p:sldId id="299" r:id="rId51"/>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0533F"/>
    <a:srgbClr val="3A4788"/>
    <a:srgbClr val="043A57"/>
    <a:srgbClr val="027DA7"/>
    <a:srgbClr val="00A1A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94658"/>
  </p:normalViewPr>
  <p:slideViewPr>
    <p:cSldViewPr snapToGrid="0">
      <p:cViewPr varScale="1">
        <p:scale>
          <a:sx n="107" d="100"/>
          <a:sy n="107" d="100"/>
        </p:scale>
        <p:origin x="714" y="114"/>
      </p:cViewPr>
      <p:guideLst/>
    </p:cSldViewPr>
  </p:slideViewPr>
  <p:notesTextViewPr>
    <p:cViewPr>
      <p:scale>
        <a:sx n="1" d="1"/>
        <a:sy n="1" d="1"/>
      </p:scale>
      <p:origin x="0" y="0"/>
    </p:cViewPr>
  </p:notesTextViewPr>
  <p:notesViewPr>
    <p:cSldViewPr snapToGrid="0">
      <p:cViewPr varScale="1">
        <p:scale>
          <a:sx n="96" d="100"/>
          <a:sy n="96" d="100"/>
        </p:scale>
        <p:origin x="3120" y="17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handoutMaster" Target="handoutMasters/handoutMaster1.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F05D877F-3677-8FC4-7883-8A288B807880}"/>
              </a:ext>
            </a:extLst>
          </p:cNvPr>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a:extLst>
              <a:ext uri="{FF2B5EF4-FFF2-40B4-BE49-F238E27FC236}">
                <a16:creationId xmlns:a16="http://schemas.microsoft.com/office/drawing/2014/main" id="{F17AA474-F60A-84AE-FE19-154F4B1AED70}"/>
              </a:ext>
            </a:extLst>
          </p:cNvPr>
          <p:cNvSpPr>
            <a:spLocks noGrp="1"/>
          </p:cNvSpPr>
          <p:nvPr>
            <p:ph type="dt" sz="quarter" idx="1"/>
          </p:nvPr>
        </p:nvSpPr>
        <p:spPr>
          <a:xfrm>
            <a:off x="3970938" y="0"/>
            <a:ext cx="3037840" cy="466434"/>
          </a:xfrm>
          <a:prstGeom prst="rect">
            <a:avLst/>
          </a:prstGeom>
        </p:spPr>
        <p:txBody>
          <a:bodyPr vert="horz" lIns="93177" tIns="46589" rIns="93177" bIns="46589" rtlCol="0"/>
          <a:lstStyle>
            <a:lvl1pPr algn="r">
              <a:defRPr sz="1200"/>
            </a:lvl1pPr>
          </a:lstStyle>
          <a:p>
            <a:fld id="{7CE9E2CE-39EA-474A-944E-469AEFFEBFF1}" type="datetimeFigureOut">
              <a:rPr lang="en-US" smtClean="0"/>
              <a:t>5/23/2025</a:t>
            </a:fld>
            <a:endParaRPr lang="en-US"/>
          </a:p>
        </p:txBody>
      </p:sp>
      <p:sp>
        <p:nvSpPr>
          <p:cNvPr id="4" name="Footer Placeholder 3">
            <a:extLst>
              <a:ext uri="{FF2B5EF4-FFF2-40B4-BE49-F238E27FC236}">
                <a16:creationId xmlns:a16="http://schemas.microsoft.com/office/drawing/2014/main" id="{1B57616F-0449-A321-3F37-8979CCB3972B}"/>
              </a:ext>
            </a:extLst>
          </p:cNvPr>
          <p:cNvSpPr>
            <a:spLocks noGrp="1"/>
          </p:cNvSpPr>
          <p:nvPr>
            <p:ph type="ftr" sz="quarter" idx="2"/>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38DB17DD-D8C1-09F8-62D0-CA4D63498048}"/>
              </a:ext>
            </a:extLst>
          </p:cNvPr>
          <p:cNvSpPr>
            <a:spLocks noGrp="1"/>
          </p:cNvSpPr>
          <p:nvPr>
            <p:ph type="sldNum" sz="quarter" idx="3"/>
          </p:nvPr>
        </p:nvSpPr>
        <p:spPr>
          <a:xfrm>
            <a:off x="3970938" y="8829967"/>
            <a:ext cx="3037840" cy="466433"/>
          </a:xfrm>
          <a:prstGeom prst="rect">
            <a:avLst/>
          </a:prstGeom>
        </p:spPr>
        <p:txBody>
          <a:bodyPr vert="horz" lIns="93177" tIns="46589" rIns="93177" bIns="46589" rtlCol="0" anchor="b"/>
          <a:lstStyle>
            <a:lvl1pPr algn="r">
              <a:defRPr sz="1200"/>
            </a:lvl1pPr>
          </a:lstStyle>
          <a:p>
            <a:fld id="{7EEBB398-39EA-BF4F-9F7C-AAE4DB3DCE10}" type="slidenum">
              <a:rPr lang="en-US" smtClean="0"/>
              <a:t>‹#›</a:t>
            </a:fld>
            <a:endParaRPr lang="en-US"/>
          </a:p>
        </p:txBody>
      </p:sp>
    </p:spTree>
    <p:extLst>
      <p:ext uri="{BB962C8B-B14F-4D97-AF65-F5344CB8AC3E}">
        <p14:creationId xmlns:p14="http://schemas.microsoft.com/office/powerpoint/2010/main" val="123328019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2CE5C244-F26B-084E-8A4B-28EE62094252}" type="datetimeFigureOut">
              <a:rPr lang="en-US" smtClean="0"/>
              <a:t>5/23/2025</a:t>
            </a:fld>
            <a:endParaRPr lang="en-US"/>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46D1A901-F8F7-2E40-8C87-8977E879460A}" type="slidenum">
              <a:rPr lang="en-US" smtClean="0"/>
              <a:t>‹#›</a:t>
            </a:fld>
            <a:endParaRPr lang="en-US"/>
          </a:p>
        </p:txBody>
      </p:sp>
    </p:spTree>
    <p:extLst>
      <p:ext uri="{BB962C8B-B14F-4D97-AF65-F5344CB8AC3E}">
        <p14:creationId xmlns:p14="http://schemas.microsoft.com/office/powerpoint/2010/main" val="4747480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BC39D3-8D6F-2096-CB30-9E7C3012F2F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66DD3F9-9D43-3523-571B-FDCFB634012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1850683-7946-7D6C-FD53-D4777AB824E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62675367-6570-D6CD-F4F2-5B872179CAC4}"/>
              </a:ext>
            </a:extLst>
          </p:cNvPr>
          <p:cNvSpPr>
            <a:spLocks noGrp="1"/>
          </p:cNvSpPr>
          <p:nvPr>
            <p:ph type="sldNum" sz="quarter" idx="5"/>
          </p:nvPr>
        </p:nvSpPr>
        <p:spPr/>
        <p:txBody>
          <a:bodyPr/>
          <a:lstStyle/>
          <a:p>
            <a:fld id="{46D1A901-F8F7-2E40-8C87-8977E879460A}" type="slidenum">
              <a:rPr lang="en-US" smtClean="0"/>
              <a:t>7</a:t>
            </a:fld>
            <a:endParaRPr lang="en-US"/>
          </a:p>
        </p:txBody>
      </p:sp>
    </p:spTree>
    <p:extLst>
      <p:ext uri="{BB962C8B-B14F-4D97-AF65-F5344CB8AC3E}">
        <p14:creationId xmlns:p14="http://schemas.microsoft.com/office/powerpoint/2010/main" val="32978717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C01E86-E93D-759C-1016-DA18952E77C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22CDD88-68B2-3622-5B94-1DEFFB85028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7469AB3-639E-19E7-1FDA-6C75E8455F3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AE42FC0-F4D5-FDAF-F25E-815068407902}"/>
              </a:ext>
            </a:extLst>
          </p:cNvPr>
          <p:cNvSpPr>
            <a:spLocks noGrp="1"/>
          </p:cNvSpPr>
          <p:nvPr>
            <p:ph type="sldNum" sz="quarter" idx="5"/>
          </p:nvPr>
        </p:nvSpPr>
        <p:spPr/>
        <p:txBody>
          <a:bodyPr/>
          <a:lstStyle/>
          <a:p>
            <a:fld id="{46D1A901-F8F7-2E40-8C87-8977E879460A}" type="slidenum">
              <a:rPr lang="en-US" smtClean="0"/>
              <a:t>19</a:t>
            </a:fld>
            <a:endParaRPr lang="en-US"/>
          </a:p>
        </p:txBody>
      </p:sp>
    </p:spTree>
    <p:extLst>
      <p:ext uri="{BB962C8B-B14F-4D97-AF65-F5344CB8AC3E}">
        <p14:creationId xmlns:p14="http://schemas.microsoft.com/office/powerpoint/2010/main" val="1627241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6D3B0B-5FA4-3A68-9618-D944E5AAADA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E08E2F2-DE0C-6641-8D3B-33F17894363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3CE8B6D-933F-5295-3E84-95EA0CE706A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CDD5C4F-5753-D466-0954-A7B4A3C8EB18}"/>
              </a:ext>
            </a:extLst>
          </p:cNvPr>
          <p:cNvSpPr>
            <a:spLocks noGrp="1"/>
          </p:cNvSpPr>
          <p:nvPr>
            <p:ph type="sldNum" sz="quarter" idx="5"/>
          </p:nvPr>
        </p:nvSpPr>
        <p:spPr/>
        <p:txBody>
          <a:bodyPr/>
          <a:lstStyle/>
          <a:p>
            <a:fld id="{46D1A901-F8F7-2E40-8C87-8977E879460A}" type="slidenum">
              <a:rPr lang="en-US" smtClean="0"/>
              <a:t>20</a:t>
            </a:fld>
            <a:endParaRPr lang="en-US"/>
          </a:p>
        </p:txBody>
      </p:sp>
    </p:spTree>
    <p:extLst>
      <p:ext uri="{BB962C8B-B14F-4D97-AF65-F5344CB8AC3E}">
        <p14:creationId xmlns:p14="http://schemas.microsoft.com/office/powerpoint/2010/main" val="18092430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64BC66-BC0A-0E18-8199-20632FADBA4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EE56FDD-6EF8-2732-55DB-246E7296741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A6C413E-4778-0847-5859-849ED1D36C47}"/>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6215936-29C0-C38F-BF9C-CEA913A544E0}"/>
              </a:ext>
            </a:extLst>
          </p:cNvPr>
          <p:cNvSpPr>
            <a:spLocks noGrp="1"/>
          </p:cNvSpPr>
          <p:nvPr>
            <p:ph type="sldNum" sz="quarter" idx="5"/>
          </p:nvPr>
        </p:nvSpPr>
        <p:spPr/>
        <p:txBody>
          <a:bodyPr/>
          <a:lstStyle/>
          <a:p>
            <a:fld id="{46D1A901-F8F7-2E40-8C87-8977E879460A}" type="slidenum">
              <a:rPr lang="en-US" smtClean="0"/>
              <a:t>21</a:t>
            </a:fld>
            <a:endParaRPr lang="en-US"/>
          </a:p>
        </p:txBody>
      </p:sp>
    </p:spTree>
    <p:extLst>
      <p:ext uri="{BB962C8B-B14F-4D97-AF65-F5344CB8AC3E}">
        <p14:creationId xmlns:p14="http://schemas.microsoft.com/office/powerpoint/2010/main" val="117604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81D421-D426-B511-68F1-85B33742678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D37FBD5-007A-6DB0-7876-9F0AC52759A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35A8FCB-5F3B-6F2C-2003-A15E6F5D638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C735790-B7BA-29EE-0627-62F0C6F71DF4}"/>
              </a:ext>
            </a:extLst>
          </p:cNvPr>
          <p:cNvSpPr>
            <a:spLocks noGrp="1"/>
          </p:cNvSpPr>
          <p:nvPr>
            <p:ph type="sldNum" sz="quarter" idx="5"/>
          </p:nvPr>
        </p:nvSpPr>
        <p:spPr/>
        <p:txBody>
          <a:bodyPr/>
          <a:lstStyle/>
          <a:p>
            <a:fld id="{46D1A901-F8F7-2E40-8C87-8977E879460A}" type="slidenum">
              <a:rPr lang="en-US" smtClean="0"/>
              <a:t>22</a:t>
            </a:fld>
            <a:endParaRPr lang="en-US"/>
          </a:p>
        </p:txBody>
      </p:sp>
    </p:spTree>
    <p:extLst>
      <p:ext uri="{BB962C8B-B14F-4D97-AF65-F5344CB8AC3E}">
        <p14:creationId xmlns:p14="http://schemas.microsoft.com/office/powerpoint/2010/main" val="157468105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00DA4F-2BB8-5F90-8C54-C3D4601D589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CF1F3D6-4995-BDD4-54F3-6048B866884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BA513C3-EF92-FA88-4B39-30210A2F801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A8968E5-4EE3-2BCE-C866-5B23D4BB4CDA}"/>
              </a:ext>
            </a:extLst>
          </p:cNvPr>
          <p:cNvSpPr>
            <a:spLocks noGrp="1"/>
          </p:cNvSpPr>
          <p:nvPr>
            <p:ph type="sldNum" sz="quarter" idx="5"/>
          </p:nvPr>
        </p:nvSpPr>
        <p:spPr/>
        <p:txBody>
          <a:bodyPr/>
          <a:lstStyle/>
          <a:p>
            <a:fld id="{46D1A901-F8F7-2E40-8C87-8977E879460A}" type="slidenum">
              <a:rPr lang="en-US" smtClean="0"/>
              <a:t>23</a:t>
            </a:fld>
            <a:endParaRPr lang="en-US"/>
          </a:p>
        </p:txBody>
      </p:sp>
    </p:spTree>
    <p:extLst>
      <p:ext uri="{BB962C8B-B14F-4D97-AF65-F5344CB8AC3E}">
        <p14:creationId xmlns:p14="http://schemas.microsoft.com/office/powerpoint/2010/main" val="317506702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04AE72-3313-4EEC-2F5A-BE40DF3B805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4C452E5-C0FE-DF8A-BE29-9FDEA43E71C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E4A045C-6441-2ECE-59C9-74EF3CD5A95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BF14C2C-1B6F-E8B2-D3E0-1062EE844EF9}"/>
              </a:ext>
            </a:extLst>
          </p:cNvPr>
          <p:cNvSpPr>
            <a:spLocks noGrp="1"/>
          </p:cNvSpPr>
          <p:nvPr>
            <p:ph type="sldNum" sz="quarter" idx="5"/>
          </p:nvPr>
        </p:nvSpPr>
        <p:spPr/>
        <p:txBody>
          <a:bodyPr/>
          <a:lstStyle/>
          <a:p>
            <a:fld id="{46D1A901-F8F7-2E40-8C87-8977E879460A}" type="slidenum">
              <a:rPr lang="en-US" smtClean="0"/>
              <a:t>25</a:t>
            </a:fld>
            <a:endParaRPr lang="en-US"/>
          </a:p>
        </p:txBody>
      </p:sp>
    </p:spTree>
    <p:extLst>
      <p:ext uri="{BB962C8B-B14F-4D97-AF65-F5344CB8AC3E}">
        <p14:creationId xmlns:p14="http://schemas.microsoft.com/office/powerpoint/2010/main" val="90103071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58123F-BD60-D01C-C461-E0DCB1DE770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96653AB-75C4-8B12-548C-3604034990D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10FD7A6-EF6C-F143-02FD-5AFD27C19946}"/>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65962936-75C7-44AC-2594-4EFF39522312}"/>
              </a:ext>
            </a:extLst>
          </p:cNvPr>
          <p:cNvSpPr>
            <a:spLocks noGrp="1"/>
          </p:cNvSpPr>
          <p:nvPr>
            <p:ph type="sldNum" sz="quarter" idx="5"/>
          </p:nvPr>
        </p:nvSpPr>
        <p:spPr/>
        <p:txBody>
          <a:bodyPr/>
          <a:lstStyle/>
          <a:p>
            <a:fld id="{46D1A901-F8F7-2E40-8C87-8977E879460A}" type="slidenum">
              <a:rPr lang="en-US" smtClean="0"/>
              <a:t>26</a:t>
            </a:fld>
            <a:endParaRPr lang="en-US"/>
          </a:p>
        </p:txBody>
      </p:sp>
    </p:spTree>
    <p:extLst>
      <p:ext uri="{BB962C8B-B14F-4D97-AF65-F5344CB8AC3E}">
        <p14:creationId xmlns:p14="http://schemas.microsoft.com/office/powerpoint/2010/main" val="23041314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8B1335-AAD7-1F3E-B921-BDE46DD228F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B40C2A8-EF7D-426D-908F-0E4D0D41F07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3F6EF4A-521F-4CBA-8DAE-5F105C7407D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1A4F6BC-1E45-4C09-9A94-0890DF86D139}"/>
              </a:ext>
            </a:extLst>
          </p:cNvPr>
          <p:cNvSpPr>
            <a:spLocks noGrp="1"/>
          </p:cNvSpPr>
          <p:nvPr>
            <p:ph type="sldNum" sz="quarter" idx="5"/>
          </p:nvPr>
        </p:nvSpPr>
        <p:spPr/>
        <p:txBody>
          <a:bodyPr/>
          <a:lstStyle/>
          <a:p>
            <a:fld id="{46D1A901-F8F7-2E40-8C87-8977E879460A}" type="slidenum">
              <a:rPr lang="en-US" smtClean="0"/>
              <a:t>27</a:t>
            </a:fld>
            <a:endParaRPr lang="en-US"/>
          </a:p>
        </p:txBody>
      </p:sp>
    </p:spTree>
    <p:extLst>
      <p:ext uri="{BB962C8B-B14F-4D97-AF65-F5344CB8AC3E}">
        <p14:creationId xmlns:p14="http://schemas.microsoft.com/office/powerpoint/2010/main" val="60264606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95FC6D-50EF-9DCF-2A3E-9DF9F1EE681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EA3D310-EA86-BAD8-BB90-A624C0664AD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A3560AE-09C2-992E-3F7F-C4DF2688BB6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9153A0D6-436E-63E3-818D-8A84F755DB1E}"/>
              </a:ext>
            </a:extLst>
          </p:cNvPr>
          <p:cNvSpPr>
            <a:spLocks noGrp="1"/>
          </p:cNvSpPr>
          <p:nvPr>
            <p:ph type="sldNum" sz="quarter" idx="5"/>
          </p:nvPr>
        </p:nvSpPr>
        <p:spPr/>
        <p:txBody>
          <a:bodyPr/>
          <a:lstStyle/>
          <a:p>
            <a:fld id="{46D1A901-F8F7-2E40-8C87-8977E879460A}" type="slidenum">
              <a:rPr lang="en-US" smtClean="0"/>
              <a:t>28</a:t>
            </a:fld>
            <a:endParaRPr lang="en-US"/>
          </a:p>
        </p:txBody>
      </p:sp>
    </p:spTree>
    <p:extLst>
      <p:ext uri="{BB962C8B-B14F-4D97-AF65-F5344CB8AC3E}">
        <p14:creationId xmlns:p14="http://schemas.microsoft.com/office/powerpoint/2010/main" val="24761533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F938F3-A7FC-72C0-A7CA-2224432A5A6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F5ECB07-8FC9-734C-A163-4A847C63EE5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2597199-8D65-08C7-1992-F710AC0DBBC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9F7359A-BC3A-92B2-8FF8-E0EBE51F0F4B}"/>
              </a:ext>
            </a:extLst>
          </p:cNvPr>
          <p:cNvSpPr>
            <a:spLocks noGrp="1"/>
          </p:cNvSpPr>
          <p:nvPr>
            <p:ph type="sldNum" sz="quarter" idx="5"/>
          </p:nvPr>
        </p:nvSpPr>
        <p:spPr/>
        <p:txBody>
          <a:bodyPr/>
          <a:lstStyle/>
          <a:p>
            <a:fld id="{46D1A901-F8F7-2E40-8C87-8977E879460A}" type="slidenum">
              <a:rPr lang="en-US" smtClean="0"/>
              <a:t>29</a:t>
            </a:fld>
            <a:endParaRPr lang="en-US"/>
          </a:p>
        </p:txBody>
      </p:sp>
    </p:spTree>
    <p:extLst>
      <p:ext uri="{BB962C8B-B14F-4D97-AF65-F5344CB8AC3E}">
        <p14:creationId xmlns:p14="http://schemas.microsoft.com/office/powerpoint/2010/main" val="36446032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9FDEB2-68C8-1CCE-2D8F-70612F3E9AC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176687C-2400-D5F5-8AD5-B98182E297A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68DDCCC-7204-FBD4-BF1C-24F267E39B5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30A6CEEC-5FEE-4AF5-E295-942B177BF124}"/>
              </a:ext>
            </a:extLst>
          </p:cNvPr>
          <p:cNvSpPr>
            <a:spLocks noGrp="1"/>
          </p:cNvSpPr>
          <p:nvPr>
            <p:ph type="sldNum" sz="quarter" idx="5"/>
          </p:nvPr>
        </p:nvSpPr>
        <p:spPr/>
        <p:txBody>
          <a:bodyPr/>
          <a:lstStyle/>
          <a:p>
            <a:fld id="{46D1A901-F8F7-2E40-8C87-8977E879460A}" type="slidenum">
              <a:rPr lang="en-US" smtClean="0"/>
              <a:t>10</a:t>
            </a:fld>
            <a:endParaRPr lang="en-US"/>
          </a:p>
        </p:txBody>
      </p:sp>
    </p:spTree>
    <p:extLst>
      <p:ext uri="{BB962C8B-B14F-4D97-AF65-F5344CB8AC3E}">
        <p14:creationId xmlns:p14="http://schemas.microsoft.com/office/powerpoint/2010/main" val="115707807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AD5F35-EB1C-5EB6-77D4-0030DBCDB91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631AC91-CBB3-361F-E94C-27958B08D74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E46A5D3-6730-28EA-AED0-960DF73E1E0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08830DDD-4B55-4681-7E77-B148A87B5F8D}"/>
              </a:ext>
            </a:extLst>
          </p:cNvPr>
          <p:cNvSpPr>
            <a:spLocks noGrp="1"/>
          </p:cNvSpPr>
          <p:nvPr>
            <p:ph type="sldNum" sz="quarter" idx="5"/>
          </p:nvPr>
        </p:nvSpPr>
        <p:spPr/>
        <p:txBody>
          <a:bodyPr/>
          <a:lstStyle/>
          <a:p>
            <a:fld id="{46D1A901-F8F7-2E40-8C87-8977E879460A}" type="slidenum">
              <a:rPr lang="en-US" smtClean="0"/>
              <a:t>31</a:t>
            </a:fld>
            <a:endParaRPr lang="en-US"/>
          </a:p>
        </p:txBody>
      </p:sp>
    </p:spTree>
    <p:extLst>
      <p:ext uri="{BB962C8B-B14F-4D97-AF65-F5344CB8AC3E}">
        <p14:creationId xmlns:p14="http://schemas.microsoft.com/office/powerpoint/2010/main" val="160233500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5C3145-8C7B-5F6B-F68E-8DA05BCB1D3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A001EE0-855F-6759-95AF-37924FE8324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0A2E5C5-EC02-9127-F7DE-7C2C5076298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C0E580D-EAAC-CF97-515E-75548358280A}"/>
              </a:ext>
            </a:extLst>
          </p:cNvPr>
          <p:cNvSpPr>
            <a:spLocks noGrp="1"/>
          </p:cNvSpPr>
          <p:nvPr>
            <p:ph type="sldNum" sz="quarter" idx="5"/>
          </p:nvPr>
        </p:nvSpPr>
        <p:spPr/>
        <p:txBody>
          <a:bodyPr/>
          <a:lstStyle/>
          <a:p>
            <a:fld id="{46D1A901-F8F7-2E40-8C87-8977E879460A}" type="slidenum">
              <a:rPr lang="en-US" smtClean="0"/>
              <a:t>32</a:t>
            </a:fld>
            <a:endParaRPr lang="en-US"/>
          </a:p>
        </p:txBody>
      </p:sp>
    </p:spTree>
    <p:extLst>
      <p:ext uri="{BB962C8B-B14F-4D97-AF65-F5344CB8AC3E}">
        <p14:creationId xmlns:p14="http://schemas.microsoft.com/office/powerpoint/2010/main" val="157204749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A17B56-B779-A7C0-2E11-7DD856C031C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4BBB3FD-C932-C875-A142-910112FC580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4242C49-6FEF-D63E-A5A1-4342193E7C1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8E3F675-9D99-2520-5AEE-7C326B638B24}"/>
              </a:ext>
            </a:extLst>
          </p:cNvPr>
          <p:cNvSpPr>
            <a:spLocks noGrp="1"/>
          </p:cNvSpPr>
          <p:nvPr>
            <p:ph type="sldNum" sz="quarter" idx="5"/>
          </p:nvPr>
        </p:nvSpPr>
        <p:spPr/>
        <p:txBody>
          <a:bodyPr/>
          <a:lstStyle/>
          <a:p>
            <a:fld id="{46D1A901-F8F7-2E40-8C87-8977E879460A}" type="slidenum">
              <a:rPr lang="en-US" smtClean="0"/>
              <a:t>33</a:t>
            </a:fld>
            <a:endParaRPr lang="en-US"/>
          </a:p>
        </p:txBody>
      </p:sp>
    </p:spTree>
    <p:extLst>
      <p:ext uri="{BB962C8B-B14F-4D97-AF65-F5344CB8AC3E}">
        <p14:creationId xmlns:p14="http://schemas.microsoft.com/office/powerpoint/2010/main" val="350153875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CC18C2-2BB0-0AED-9C00-6F6500FDEDD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EB88A85-1D36-88B0-EC5B-D83A578C056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8C55D86-6111-901C-FCBE-7C1D0D5926D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974F8717-16C7-B717-B2CE-BFDD53E51C6E}"/>
              </a:ext>
            </a:extLst>
          </p:cNvPr>
          <p:cNvSpPr>
            <a:spLocks noGrp="1"/>
          </p:cNvSpPr>
          <p:nvPr>
            <p:ph type="sldNum" sz="quarter" idx="5"/>
          </p:nvPr>
        </p:nvSpPr>
        <p:spPr/>
        <p:txBody>
          <a:bodyPr/>
          <a:lstStyle/>
          <a:p>
            <a:fld id="{46D1A901-F8F7-2E40-8C87-8977E879460A}" type="slidenum">
              <a:rPr lang="en-US" smtClean="0"/>
              <a:t>34</a:t>
            </a:fld>
            <a:endParaRPr lang="en-US"/>
          </a:p>
        </p:txBody>
      </p:sp>
    </p:spTree>
    <p:extLst>
      <p:ext uri="{BB962C8B-B14F-4D97-AF65-F5344CB8AC3E}">
        <p14:creationId xmlns:p14="http://schemas.microsoft.com/office/powerpoint/2010/main" val="229198179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4DA34D-5B95-9CB2-1D7C-6B8DEA8641F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F9E4A92-26F2-F173-6A6C-878904CAF65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DD0D72D-6DEB-DD8D-62C0-9AFBE9AA9AF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5B0E247-4633-8F91-FA34-4015B5159BA0}"/>
              </a:ext>
            </a:extLst>
          </p:cNvPr>
          <p:cNvSpPr>
            <a:spLocks noGrp="1"/>
          </p:cNvSpPr>
          <p:nvPr>
            <p:ph type="sldNum" sz="quarter" idx="5"/>
          </p:nvPr>
        </p:nvSpPr>
        <p:spPr/>
        <p:txBody>
          <a:bodyPr/>
          <a:lstStyle/>
          <a:p>
            <a:fld id="{46D1A901-F8F7-2E40-8C87-8977E879460A}" type="slidenum">
              <a:rPr lang="en-US" smtClean="0"/>
              <a:t>35</a:t>
            </a:fld>
            <a:endParaRPr lang="en-US"/>
          </a:p>
        </p:txBody>
      </p:sp>
    </p:spTree>
    <p:extLst>
      <p:ext uri="{BB962C8B-B14F-4D97-AF65-F5344CB8AC3E}">
        <p14:creationId xmlns:p14="http://schemas.microsoft.com/office/powerpoint/2010/main" val="325429135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2C25FE-DC48-D176-CAC4-37C779E7064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23B97BC-8E8E-F889-E48E-45B712EB059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6D2FFD9-02C4-5304-9658-2C0EEF5E104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FBF0BE1-5B4B-E166-CCDB-F9EDE5D1F63C}"/>
              </a:ext>
            </a:extLst>
          </p:cNvPr>
          <p:cNvSpPr>
            <a:spLocks noGrp="1"/>
          </p:cNvSpPr>
          <p:nvPr>
            <p:ph type="sldNum" sz="quarter" idx="5"/>
          </p:nvPr>
        </p:nvSpPr>
        <p:spPr/>
        <p:txBody>
          <a:bodyPr/>
          <a:lstStyle/>
          <a:p>
            <a:fld id="{46D1A901-F8F7-2E40-8C87-8977E879460A}" type="slidenum">
              <a:rPr lang="en-US" smtClean="0"/>
              <a:t>36</a:t>
            </a:fld>
            <a:endParaRPr lang="en-US"/>
          </a:p>
        </p:txBody>
      </p:sp>
    </p:spTree>
    <p:extLst>
      <p:ext uri="{BB962C8B-B14F-4D97-AF65-F5344CB8AC3E}">
        <p14:creationId xmlns:p14="http://schemas.microsoft.com/office/powerpoint/2010/main" val="205199035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728BFD-7DCF-E100-03B9-C4BE1B12028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8749F2C-5843-CCF3-C04A-440BFE8DBB6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ABAACA1-885A-17E4-6111-B0A0465BCE6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985CF767-5A88-9F00-EA57-7FF223D72361}"/>
              </a:ext>
            </a:extLst>
          </p:cNvPr>
          <p:cNvSpPr>
            <a:spLocks noGrp="1"/>
          </p:cNvSpPr>
          <p:nvPr>
            <p:ph type="sldNum" sz="quarter" idx="5"/>
          </p:nvPr>
        </p:nvSpPr>
        <p:spPr/>
        <p:txBody>
          <a:bodyPr/>
          <a:lstStyle/>
          <a:p>
            <a:fld id="{46D1A901-F8F7-2E40-8C87-8977E879460A}" type="slidenum">
              <a:rPr lang="en-US" smtClean="0"/>
              <a:t>37</a:t>
            </a:fld>
            <a:endParaRPr lang="en-US"/>
          </a:p>
        </p:txBody>
      </p:sp>
    </p:spTree>
    <p:extLst>
      <p:ext uri="{BB962C8B-B14F-4D97-AF65-F5344CB8AC3E}">
        <p14:creationId xmlns:p14="http://schemas.microsoft.com/office/powerpoint/2010/main" val="361730438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B0102B-7C03-C146-B704-037604F1A39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9D8AE0F-019B-CDC8-06A7-49B589CF1C9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84B4F43-50B7-19CC-95DD-88B263CD8EA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EDB9DF8-4DAD-D652-4661-CCCFAA3D26F3}"/>
              </a:ext>
            </a:extLst>
          </p:cNvPr>
          <p:cNvSpPr>
            <a:spLocks noGrp="1"/>
          </p:cNvSpPr>
          <p:nvPr>
            <p:ph type="sldNum" sz="quarter" idx="5"/>
          </p:nvPr>
        </p:nvSpPr>
        <p:spPr/>
        <p:txBody>
          <a:bodyPr/>
          <a:lstStyle/>
          <a:p>
            <a:fld id="{46D1A901-F8F7-2E40-8C87-8977E879460A}" type="slidenum">
              <a:rPr lang="en-US" smtClean="0"/>
              <a:t>38</a:t>
            </a:fld>
            <a:endParaRPr lang="en-US"/>
          </a:p>
        </p:txBody>
      </p:sp>
    </p:spTree>
    <p:extLst>
      <p:ext uri="{BB962C8B-B14F-4D97-AF65-F5344CB8AC3E}">
        <p14:creationId xmlns:p14="http://schemas.microsoft.com/office/powerpoint/2010/main" val="4224412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11B67E-5F7E-6824-6CA1-A4A0A1725EE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0948D6B-90B6-9A8F-1115-0A088A023B5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1674233-AAF3-DC6A-25D7-60058F491B97}"/>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5B02347-08B9-3B2F-93FD-B62F396A2A85}"/>
              </a:ext>
            </a:extLst>
          </p:cNvPr>
          <p:cNvSpPr>
            <a:spLocks noGrp="1"/>
          </p:cNvSpPr>
          <p:nvPr>
            <p:ph type="sldNum" sz="quarter" idx="5"/>
          </p:nvPr>
        </p:nvSpPr>
        <p:spPr/>
        <p:txBody>
          <a:bodyPr/>
          <a:lstStyle/>
          <a:p>
            <a:fld id="{46D1A901-F8F7-2E40-8C87-8977E879460A}" type="slidenum">
              <a:rPr lang="en-US" smtClean="0"/>
              <a:t>39</a:t>
            </a:fld>
            <a:endParaRPr lang="en-US"/>
          </a:p>
        </p:txBody>
      </p:sp>
    </p:spTree>
    <p:extLst>
      <p:ext uri="{BB962C8B-B14F-4D97-AF65-F5344CB8AC3E}">
        <p14:creationId xmlns:p14="http://schemas.microsoft.com/office/powerpoint/2010/main" val="99256954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4411BB-0982-5590-5C24-97841AA0015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36264D6-398D-73CC-4AE9-B249A7FC48E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8C5A506-9BCD-5B54-41CE-087920C9C4B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60F50132-5F1D-06CD-03A3-83D8407A88F0}"/>
              </a:ext>
            </a:extLst>
          </p:cNvPr>
          <p:cNvSpPr>
            <a:spLocks noGrp="1"/>
          </p:cNvSpPr>
          <p:nvPr>
            <p:ph type="sldNum" sz="quarter" idx="5"/>
          </p:nvPr>
        </p:nvSpPr>
        <p:spPr/>
        <p:txBody>
          <a:bodyPr/>
          <a:lstStyle/>
          <a:p>
            <a:fld id="{46D1A901-F8F7-2E40-8C87-8977E879460A}" type="slidenum">
              <a:rPr lang="en-US" smtClean="0"/>
              <a:t>40</a:t>
            </a:fld>
            <a:endParaRPr lang="en-US"/>
          </a:p>
        </p:txBody>
      </p:sp>
    </p:spTree>
    <p:extLst>
      <p:ext uri="{BB962C8B-B14F-4D97-AF65-F5344CB8AC3E}">
        <p14:creationId xmlns:p14="http://schemas.microsoft.com/office/powerpoint/2010/main" val="40419561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0FAF76-E65E-D46E-695B-3A843B7DEC2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A52F663-BC90-4F9A-999C-EF513B2F8B0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0D648BB-E9B7-5A81-13D0-F64AF2FC099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93EAB0AE-2E00-5F05-676B-D6147330C488}"/>
              </a:ext>
            </a:extLst>
          </p:cNvPr>
          <p:cNvSpPr>
            <a:spLocks noGrp="1"/>
          </p:cNvSpPr>
          <p:nvPr>
            <p:ph type="sldNum" sz="quarter" idx="5"/>
          </p:nvPr>
        </p:nvSpPr>
        <p:spPr/>
        <p:txBody>
          <a:bodyPr/>
          <a:lstStyle/>
          <a:p>
            <a:fld id="{46D1A901-F8F7-2E40-8C87-8977E879460A}" type="slidenum">
              <a:rPr lang="en-US" smtClean="0"/>
              <a:t>11</a:t>
            </a:fld>
            <a:endParaRPr lang="en-US"/>
          </a:p>
        </p:txBody>
      </p:sp>
    </p:spTree>
    <p:extLst>
      <p:ext uri="{BB962C8B-B14F-4D97-AF65-F5344CB8AC3E}">
        <p14:creationId xmlns:p14="http://schemas.microsoft.com/office/powerpoint/2010/main" val="375557387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4F1CE5-95A1-B3A0-18ED-6D8DA58ADF1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F4BCBCE-1C02-0E90-85A4-9685EC9055A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A51CE20-0025-993D-44E1-67E252D5213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8CCFA6F-F5AA-11EF-2DD1-3D8EF4129D0B}"/>
              </a:ext>
            </a:extLst>
          </p:cNvPr>
          <p:cNvSpPr>
            <a:spLocks noGrp="1"/>
          </p:cNvSpPr>
          <p:nvPr>
            <p:ph type="sldNum" sz="quarter" idx="5"/>
          </p:nvPr>
        </p:nvSpPr>
        <p:spPr/>
        <p:txBody>
          <a:bodyPr/>
          <a:lstStyle/>
          <a:p>
            <a:fld id="{46D1A901-F8F7-2E40-8C87-8977E879460A}" type="slidenum">
              <a:rPr lang="en-US" smtClean="0"/>
              <a:t>42</a:t>
            </a:fld>
            <a:endParaRPr lang="en-US"/>
          </a:p>
        </p:txBody>
      </p:sp>
    </p:spTree>
    <p:extLst>
      <p:ext uri="{BB962C8B-B14F-4D97-AF65-F5344CB8AC3E}">
        <p14:creationId xmlns:p14="http://schemas.microsoft.com/office/powerpoint/2010/main" val="191582516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DEDC03-ECC6-F924-D8AF-2244E626D8F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74678A7-FAB3-DEA9-A3A1-9A1F98E55AF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3E484AE-1629-1C9B-4D59-50FFD6F3EA9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320854D-4EE5-B5E2-BAD7-147100F51BAF}"/>
              </a:ext>
            </a:extLst>
          </p:cNvPr>
          <p:cNvSpPr>
            <a:spLocks noGrp="1"/>
          </p:cNvSpPr>
          <p:nvPr>
            <p:ph type="sldNum" sz="quarter" idx="5"/>
          </p:nvPr>
        </p:nvSpPr>
        <p:spPr/>
        <p:txBody>
          <a:bodyPr/>
          <a:lstStyle/>
          <a:p>
            <a:fld id="{46D1A901-F8F7-2E40-8C87-8977E879460A}" type="slidenum">
              <a:rPr lang="en-US" smtClean="0"/>
              <a:t>44</a:t>
            </a:fld>
            <a:endParaRPr lang="en-US"/>
          </a:p>
        </p:txBody>
      </p:sp>
    </p:spTree>
    <p:extLst>
      <p:ext uri="{BB962C8B-B14F-4D97-AF65-F5344CB8AC3E}">
        <p14:creationId xmlns:p14="http://schemas.microsoft.com/office/powerpoint/2010/main" val="187995244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662F8D-49E7-0885-A2E1-661687A01C5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25ACE86-2161-99DB-256B-3A89973E130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344C45A-614A-4350-B90B-DBFD39A90E5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34E8531-C4E7-AD39-272B-5D748F7AA9BE}"/>
              </a:ext>
            </a:extLst>
          </p:cNvPr>
          <p:cNvSpPr>
            <a:spLocks noGrp="1"/>
          </p:cNvSpPr>
          <p:nvPr>
            <p:ph type="sldNum" sz="quarter" idx="5"/>
          </p:nvPr>
        </p:nvSpPr>
        <p:spPr/>
        <p:txBody>
          <a:bodyPr/>
          <a:lstStyle/>
          <a:p>
            <a:fld id="{46D1A901-F8F7-2E40-8C87-8977E879460A}" type="slidenum">
              <a:rPr lang="en-US" smtClean="0"/>
              <a:t>45</a:t>
            </a:fld>
            <a:endParaRPr lang="en-US"/>
          </a:p>
        </p:txBody>
      </p:sp>
    </p:spTree>
    <p:extLst>
      <p:ext uri="{BB962C8B-B14F-4D97-AF65-F5344CB8AC3E}">
        <p14:creationId xmlns:p14="http://schemas.microsoft.com/office/powerpoint/2010/main" val="138089381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E5D921-43EF-DAB7-8972-6DA8F7076B5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33D69FD-039B-D2FF-DE24-98DE337485C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F69A30B-3DB2-AE40-BD8C-D6B751FFA8E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45DE879-CD08-7589-B299-1B5C24FE7EDC}"/>
              </a:ext>
            </a:extLst>
          </p:cNvPr>
          <p:cNvSpPr>
            <a:spLocks noGrp="1"/>
          </p:cNvSpPr>
          <p:nvPr>
            <p:ph type="sldNum" sz="quarter" idx="5"/>
          </p:nvPr>
        </p:nvSpPr>
        <p:spPr/>
        <p:txBody>
          <a:bodyPr/>
          <a:lstStyle/>
          <a:p>
            <a:fld id="{46D1A901-F8F7-2E40-8C87-8977E879460A}" type="slidenum">
              <a:rPr lang="en-US" smtClean="0"/>
              <a:t>46</a:t>
            </a:fld>
            <a:endParaRPr lang="en-US"/>
          </a:p>
        </p:txBody>
      </p:sp>
    </p:spTree>
    <p:extLst>
      <p:ext uri="{BB962C8B-B14F-4D97-AF65-F5344CB8AC3E}">
        <p14:creationId xmlns:p14="http://schemas.microsoft.com/office/powerpoint/2010/main" val="73807693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17DA74-B0BA-E494-BAFD-138EF2BFDC4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5A8CC0A-E54D-2C81-B4F3-61D658E0709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36DC065-1E1A-B8C0-BA12-321B99782A9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667D5D41-2C2F-D750-4FCF-949EA99D2044}"/>
              </a:ext>
            </a:extLst>
          </p:cNvPr>
          <p:cNvSpPr>
            <a:spLocks noGrp="1"/>
          </p:cNvSpPr>
          <p:nvPr>
            <p:ph type="sldNum" sz="quarter" idx="5"/>
          </p:nvPr>
        </p:nvSpPr>
        <p:spPr/>
        <p:txBody>
          <a:bodyPr/>
          <a:lstStyle/>
          <a:p>
            <a:fld id="{46D1A901-F8F7-2E40-8C87-8977E879460A}" type="slidenum">
              <a:rPr lang="en-US" smtClean="0"/>
              <a:t>47</a:t>
            </a:fld>
            <a:endParaRPr lang="en-US"/>
          </a:p>
        </p:txBody>
      </p:sp>
    </p:spTree>
    <p:extLst>
      <p:ext uri="{BB962C8B-B14F-4D97-AF65-F5344CB8AC3E}">
        <p14:creationId xmlns:p14="http://schemas.microsoft.com/office/powerpoint/2010/main" val="61450724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251B01-43E0-4FBE-CA0B-3D7617C1156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54B81BA-DBA9-9AA1-1AE7-6A25C733978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E40C3B4-FCC7-01E2-B29D-5957B75171E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0D1E09F-40E0-9430-48F3-16E94327C25C}"/>
              </a:ext>
            </a:extLst>
          </p:cNvPr>
          <p:cNvSpPr>
            <a:spLocks noGrp="1"/>
          </p:cNvSpPr>
          <p:nvPr>
            <p:ph type="sldNum" sz="quarter" idx="5"/>
          </p:nvPr>
        </p:nvSpPr>
        <p:spPr/>
        <p:txBody>
          <a:bodyPr/>
          <a:lstStyle/>
          <a:p>
            <a:fld id="{46D1A901-F8F7-2E40-8C87-8977E879460A}" type="slidenum">
              <a:rPr lang="en-US" smtClean="0"/>
              <a:t>48</a:t>
            </a:fld>
            <a:endParaRPr lang="en-US"/>
          </a:p>
        </p:txBody>
      </p:sp>
    </p:spTree>
    <p:extLst>
      <p:ext uri="{BB962C8B-B14F-4D97-AF65-F5344CB8AC3E}">
        <p14:creationId xmlns:p14="http://schemas.microsoft.com/office/powerpoint/2010/main" val="36000733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CAF1A9-D1B2-D343-712A-A82838786E1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1FB8C15-393B-9FC3-A1B2-B09822F2D48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47412C8-57E8-F99F-B82A-59042526974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8BCE0D6-C230-3805-6A56-D4D7D0E28266}"/>
              </a:ext>
            </a:extLst>
          </p:cNvPr>
          <p:cNvSpPr>
            <a:spLocks noGrp="1"/>
          </p:cNvSpPr>
          <p:nvPr>
            <p:ph type="sldNum" sz="quarter" idx="5"/>
          </p:nvPr>
        </p:nvSpPr>
        <p:spPr/>
        <p:txBody>
          <a:bodyPr/>
          <a:lstStyle/>
          <a:p>
            <a:fld id="{46D1A901-F8F7-2E40-8C87-8977E879460A}" type="slidenum">
              <a:rPr lang="en-US" smtClean="0"/>
              <a:t>12</a:t>
            </a:fld>
            <a:endParaRPr lang="en-US"/>
          </a:p>
        </p:txBody>
      </p:sp>
    </p:spTree>
    <p:extLst>
      <p:ext uri="{BB962C8B-B14F-4D97-AF65-F5344CB8AC3E}">
        <p14:creationId xmlns:p14="http://schemas.microsoft.com/office/powerpoint/2010/main" val="18714389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B7C4FB-375A-6851-D699-6984174DD8E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023C29D-C21C-FA25-60C2-985E57654CF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80CE2E4-509D-584A-E228-C1498E9A1FE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778A516-BB4F-905A-F2E7-C47510F67034}"/>
              </a:ext>
            </a:extLst>
          </p:cNvPr>
          <p:cNvSpPr>
            <a:spLocks noGrp="1"/>
          </p:cNvSpPr>
          <p:nvPr>
            <p:ph type="sldNum" sz="quarter" idx="5"/>
          </p:nvPr>
        </p:nvSpPr>
        <p:spPr/>
        <p:txBody>
          <a:bodyPr/>
          <a:lstStyle/>
          <a:p>
            <a:fld id="{46D1A901-F8F7-2E40-8C87-8977E879460A}" type="slidenum">
              <a:rPr lang="en-US" smtClean="0"/>
              <a:t>13</a:t>
            </a:fld>
            <a:endParaRPr lang="en-US"/>
          </a:p>
        </p:txBody>
      </p:sp>
    </p:spTree>
    <p:extLst>
      <p:ext uri="{BB962C8B-B14F-4D97-AF65-F5344CB8AC3E}">
        <p14:creationId xmlns:p14="http://schemas.microsoft.com/office/powerpoint/2010/main" val="11314207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6D1A901-F8F7-2E40-8C87-8977E879460A}" type="slidenum">
              <a:rPr lang="en-US" smtClean="0"/>
              <a:t>14</a:t>
            </a:fld>
            <a:endParaRPr lang="en-US"/>
          </a:p>
        </p:txBody>
      </p:sp>
    </p:spTree>
    <p:extLst>
      <p:ext uri="{BB962C8B-B14F-4D97-AF65-F5344CB8AC3E}">
        <p14:creationId xmlns:p14="http://schemas.microsoft.com/office/powerpoint/2010/main" val="26061878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3C83C2-C01D-E146-9A07-AF6555C06D7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EB45482-CDEC-BB7D-FD5E-B7258CE6506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D6AF3C0-74C5-98F9-BE88-D704CB84D795}"/>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C3917CC-4564-E86A-D36A-D200B09104C9}"/>
              </a:ext>
            </a:extLst>
          </p:cNvPr>
          <p:cNvSpPr>
            <a:spLocks noGrp="1"/>
          </p:cNvSpPr>
          <p:nvPr>
            <p:ph type="sldNum" sz="quarter" idx="5"/>
          </p:nvPr>
        </p:nvSpPr>
        <p:spPr/>
        <p:txBody>
          <a:bodyPr/>
          <a:lstStyle/>
          <a:p>
            <a:fld id="{46D1A901-F8F7-2E40-8C87-8977E879460A}" type="slidenum">
              <a:rPr lang="en-US" smtClean="0"/>
              <a:t>15</a:t>
            </a:fld>
            <a:endParaRPr lang="en-US"/>
          </a:p>
        </p:txBody>
      </p:sp>
    </p:spTree>
    <p:extLst>
      <p:ext uri="{BB962C8B-B14F-4D97-AF65-F5344CB8AC3E}">
        <p14:creationId xmlns:p14="http://schemas.microsoft.com/office/powerpoint/2010/main" val="13746884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99F06A-450B-4F17-8C05-85CCC29EED2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FD12D2A-2B5A-E31B-3748-58CED8AC2BF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317DE9D-325B-0DE0-0BDD-122512C6EEB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6F60EDC1-FC6A-9A19-E7FA-8374FF921567}"/>
              </a:ext>
            </a:extLst>
          </p:cNvPr>
          <p:cNvSpPr>
            <a:spLocks noGrp="1"/>
          </p:cNvSpPr>
          <p:nvPr>
            <p:ph type="sldNum" sz="quarter" idx="5"/>
          </p:nvPr>
        </p:nvSpPr>
        <p:spPr/>
        <p:txBody>
          <a:bodyPr/>
          <a:lstStyle/>
          <a:p>
            <a:fld id="{46D1A901-F8F7-2E40-8C87-8977E879460A}" type="slidenum">
              <a:rPr lang="en-US" smtClean="0"/>
              <a:t>16</a:t>
            </a:fld>
            <a:endParaRPr lang="en-US"/>
          </a:p>
        </p:txBody>
      </p:sp>
    </p:spTree>
    <p:extLst>
      <p:ext uri="{BB962C8B-B14F-4D97-AF65-F5344CB8AC3E}">
        <p14:creationId xmlns:p14="http://schemas.microsoft.com/office/powerpoint/2010/main" val="3252329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98CDBA-5647-4034-814A-7B508E4133E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339C666-FD8A-41E2-5475-ED06EB3924D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69E98FE-6EDC-D887-5615-FFA21DED1B9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0094FEB4-C3C3-CAEC-F0F9-56783D25D368}"/>
              </a:ext>
            </a:extLst>
          </p:cNvPr>
          <p:cNvSpPr>
            <a:spLocks noGrp="1"/>
          </p:cNvSpPr>
          <p:nvPr>
            <p:ph type="sldNum" sz="quarter" idx="5"/>
          </p:nvPr>
        </p:nvSpPr>
        <p:spPr/>
        <p:txBody>
          <a:bodyPr/>
          <a:lstStyle/>
          <a:p>
            <a:fld id="{46D1A901-F8F7-2E40-8C87-8977E879460A}" type="slidenum">
              <a:rPr lang="en-US" smtClean="0"/>
              <a:t>17</a:t>
            </a:fld>
            <a:endParaRPr lang="en-US"/>
          </a:p>
        </p:txBody>
      </p:sp>
    </p:spTree>
    <p:extLst>
      <p:ext uri="{BB962C8B-B14F-4D97-AF65-F5344CB8AC3E}">
        <p14:creationId xmlns:p14="http://schemas.microsoft.com/office/powerpoint/2010/main" val="35232897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03C58C-EC69-2272-5746-0A225FEDFD5C}"/>
              </a:ext>
            </a:extLst>
          </p:cNvPr>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a:extLst>
              <a:ext uri="{FF2B5EF4-FFF2-40B4-BE49-F238E27FC236}">
                <a16:creationId xmlns:a16="http://schemas.microsoft.com/office/drawing/2014/main" id="{6391874F-FCC5-5AB6-B43D-E385A11CB55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963080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78D0A0-D044-0E2A-D1DE-189D8FF4314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7ADEA76-CEDB-5CAD-8568-5DA8086C660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DC654A4-7F69-0B9E-D4A5-5771B4275A7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8717656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Content with Cap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17016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3_Blank">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5517E290-4DB3-B506-540D-EF54EA23E240}"/>
              </a:ext>
              <a:ext uri="{C183D7F6-B498-43B3-948B-1728B52AA6E4}">
                <adec:decorative xmlns:adec="http://schemas.microsoft.com/office/drawing/2017/decorative" val="1"/>
              </a:ext>
            </a:extLst>
          </p:cNvPr>
          <p:cNvSpPr/>
          <p:nvPr userDrawn="1">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descr="A landscape with mountains and trees&#10;&#10;Description automatically generated">
            <a:extLst>
              <a:ext uri="{FF2B5EF4-FFF2-40B4-BE49-F238E27FC236}">
                <a16:creationId xmlns:a16="http://schemas.microsoft.com/office/drawing/2014/main" id="{0F9ED7E2-8AD6-A667-8531-141F92E5B2EE}"/>
              </a:ext>
            </a:extLst>
          </p:cNvPr>
          <p:cNvPicPr>
            <a:picLocks noChangeAspect="1"/>
          </p:cNvPicPr>
          <p:nvPr userDrawn="1"/>
        </p:nvPicPr>
        <p:blipFill>
          <a:blip r:embed="rId2"/>
          <a:srcRect l="18309" r="22178" b="-1"/>
          <a:stretch/>
        </p:blipFill>
        <p:spPr>
          <a:xfrm>
            <a:off x="4110127" y="0"/>
            <a:ext cx="8081873" cy="6857990"/>
          </a:xfrm>
          <a:custGeom>
            <a:avLst/>
            <a:gdLst/>
            <a:ahLst/>
            <a:cxnLst/>
            <a:rect l="l" t="t" r="r" b="b"/>
            <a:pathLst>
              <a:path w="8081873" h="6858000">
                <a:moveTo>
                  <a:pt x="0" y="0"/>
                </a:moveTo>
                <a:lnTo>
                  <a:pt x="8081873" y="0"/>
                </a:lnTo>
                <a:lnTo>
                  <a:pt x="8081873" y="6858000"/>
                </a:lnTo>
                <a:lnTo>
                  <a:pt x="0" y="6858000"/>
                </a:lnTo>
                <a:lnTo>
                  <a:pt x="68897" y="6734633"/>
                </a:lnTo>
                <a:cubicBezTo>
                  <a:pt x="558802" y="5812845"/>
                  <a:pt x="848920" y="4668597"/>
                  <a:pt x="848920" y="3429000"/>
                </a:cubicBezTo>
                <a:cubicBezTo>
                  <a:pt x="848920" y="2189404"/>
                  <a:pt x="558802" y="1045156"/>
                  <a:pt x="68897" y="123368"/>
                </a:cubicBezTo>
                <a:close/>
              </a:path>
            </a:pathLst>
          </a:custGeom>
        </p:spPr>
      </p:pic>
      <p:sp useBgFill="1">
        <p:nvSpPr>
          <p:cNvPr id="13" name="Freeform: Shape 27">
            <a:extLst>
              <a:ext uri="{FF2B5EF4-FFF2-40B4-BE49-F238E27FC236}">
                <a16:creationId xmlns:a16="http://schemas.microsoft.com/office/drawing/2014/main" id="{787CFF10-DC35-3264-3D2D-C1B61F44A8DE}"/>
              </a:ext>
              <a:ext uri="{C183D7F6-B498-43B3-948B-1728B52AA6E4}">
                <adec:decorative xmlns:adec="http://schemas.microsoft.com/office/drawing/2017/decorative" val="1"/>
              </a:ext>
            </a:extLst>
          </p:cNvPr>
          <p:cNvSpPr/>
          <p:nvPr userDrawn="1">
            <p:extLst>
              <p:ext uri="{386F3935-93C4-4BCD-93E2-E3B085C9AB24}">
                <p16:designElem xmlns:p16="http://schemas.microsoft.com/office/powerpoint/2015/main" val="1"/>
              </p:ext>
            </p:extLst>
          </p:nvPr>
        </p:nvSpPr>
        <p:spPr>
          <a:xfrm>
            <a:off x="0" y="0"/>
            <a:ext cx="4959047" cy="6858000"/>
          </a:xfrm>
          <a:custGeom>
            <a:avLst/>
            <a:gdLst>
              <a:gd name="connsiteX0" fmla="*/ 0 w 4959047"/>
              <a:gd name="connsiteY0" fmla="*/ 0 h 6858000"/>
              <a:gd name="connsiteX1" fmla="*/ 4110127 w 4959047"/>
              <a:gd name="connsiteY1" fmla="*/ 0 h 6858000"/>
              <a:gd name="connsiteX2" fmla="*/ 4179024 w 4959047"/>
              <a:gd name="connsiteY2" fmla="*/ 123368 h 6858000"/>
              <a:gd name="connsiteX3" fmla="*/ 4959047 w 4959047"/>
              <a:gd name="connsiteY3" fmla="*/ 3429000 h 6858000"/>
              <a:gd name="connsiteX4" fmla="*/ 4179024 w 4959047"/>
              <a:gd name="connsiteY4" fmla="*/ 6734633 h 6858000"/>
              <a:gd name="connsiteX5" fmla="*/ 4110127 w 4959047"/>
              <a:gd name="connsiteY5" fmla="*/ 6858000 h 6858000"/>
              <a:gd name="connsiteX6" fmla="*/ 0 w 4959047"/>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59047" h="6858000">
                <a:moveTo>
                  <a:pt x="0" y="0"/>
                </a:moveTo>
                <a:lnTo>
                  <a:pt x="4110127" y="0"/>
                </a:lnTo>
                <a:lnTo>
                  <a:pt x="4179024" y="123368"/>
                </a:lnTo>
                <a:cubicBezTo>
                  <a:pt x="4668929" y="1045156"/>
                  <a:pt x="4959047" y="2189404"/>
                  <a:pt x="4959047" y="3429000"/>
                </a:cubicBezTo>
                <a:cubicBezTo>
                  <a:pt x="4959047" y="4668597"/>
                  <a:pt x="4668929" y="5812845"/>
                  <a:pt x="4179024" y="6734633"/>
                </a:cubicBezTo>
                <a:lnTo>
                  <a:pt x="4110127" y="6858000"/>
                </a:lnTo>
                <a:lnTo>
                  <a:pt x="0" y="6858000"/>
                </a:lnTo>
                <a:close/>
              </a:path>
            </a:pathLst>
          </a:custGeom>
          <a:ln w="9525">
            <a:solidFill>
              <a:schemeClr val="tx2">
                <a:lumMod val="10000"/>
                <a:lumOff val="90000"/>
              </a:schemeClr>
            </a:solidFill>
          </a:ln>
          <a:effectLst>
            <a:outerShdw blurRad="50800" dist="38100" algn="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4" name="Freeform: Shape 29">
            <a:extLst>
              <a:ext uri="{FF2B5EF4-FFF2-40B4-BE49-F238E27FC236}">
                <a16:creationId xmlns:a16="http://schemas.microsoft.com/office/drawing/2014/main" id="{39DE61F5-398A-DDF0-99B2-A85FCC796EDC}"/>
              </a:ext>
              <a:ext uri="{C183D7F6-B498-43B3-948B-1728B52AA6E4}">
                <adec:decorative xmlns:adec="http://schemas.microsoft.com/office/drawing/2017/decorative" val="1"/>
              </a:ext>
            </a:extLst>
          </p:cNvPr>
          <p:cNvSpPr/>
          <p:nvPr userDrawn="1">
            <p:extLst>
              <p:ext uri="{386F3935-93C4-4BCD-93E2-E3B085C9AB24}">
                <p16:designElem xmlns:p16="http://schemas.microsoft.com/office/powerpoint/2015/main" val="1"/>
              </p:ext>
            </p:extLst>
          </p:nvPr>
        </p:nvSpPr>
        <p:spPr>
          <a:xfrm>
            <a:off x="0" y="0"/>
            <a:ext cx="4948887" cy="6858000"/>
          </a:xfrm>
          <a:custGeom>
            <a:avLst/>
            <a:gdLst>
              <a:gd name="connsiteX0" fmla="*/ 0 w 4948887"/>
              <a:gd name="connsiteY0" fmla="*/ 0 h 6858000"/>
              <a:gd name="connsiteX1" fmla="*/ 4099967 w 4948887"/>
              <a:gd name="connsiteY1" fmla="*/ 0 h 6858000"/>
              <a:gd name="connsiteX2" fmla="*/ 4168864 w 4948887"/>
              <a:gd name="connsiteY2" fmla="*/ 123368 h 6858000"/>
              <a:gd name="connsiteX3" fmla="*/ 4948887 w 4948887"/>
              <a:gd name="connsiteY3" fmla="*/ 3429000 h 6858000"/>
              <a:gd name="connsiteX4" fmla="*/ 4168864 w 4948887"/>
              <a:gd name="connsiteY4" fmla="*/ 6734633 h 6858000"/>
              <a:gd name="connsiteX5" fmla="*/ 4099967 w 4948887"/>
              <a:gd name="connsiteY5" fmla="*/ 6858000 h 6858000"/>
              <a:gd name="connsiteX6" fmla="*/ 0 w 4948887"/>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48887" h="6858000">
                <a:moveTo>
                  <a:pt x="0" y="0"/>
                </a:moveTo>
                <a:lnTo>
                  <a:pt x="4099967" y="0"/>
                </a:lnTo>
                <a:lnTo>
                  <a:pt x="4168864" y="123368"/>
                </a:lnTo>
                <a:cubicBezTo>
                  <a:pt x="4658769" y="1045156"/>
                  <a:pt x="4948887" y="2189404"/>
                  <a:pt x="4948887" y="3429000"/>
                </a:cubicBezTo>
                <a:cubicBezTo>
                  <a:pt x="4948887" y="4668597"/>
                  <a:pt x="4658769" y="5812845"/>
                  <a:pt x="4168864" y="6734633"/>
                </a:cubicBezTo>
                <a:lnTo>
                  <a:pt x="4099967"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Rectangle 14">
            <a:extLst>
              <a:ext uri="{FF2B5EF4-FFF2-40B4-BE49-F238E27FC236}">
                <a16:creationId xmlns:a16="http://schemas.microsoft.com/office/drawing/2014/main" id="{1E832F02-DE70-E9EA-BE7E-393C60E032DF}"/>
              </a:ext>
              <a:ext uri="{C183D7F6-B498-43B3-948B-1728B52AA6E4}">
                <adec:decorative xmlns:adec="http://schemas.microsoft.com/office/drawing/2017/decorative" val="1"/>
              </a:ext>
            </a:extLst>
          </p:cNvPr>
          <p:cNvSpPr/>
          <p:nvPr userDrawn="1">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Rectangle 15">
            <a:extLst>
              <a:ext uri="{FF2B5EF4-FFF2-40B4-BE49-F238E27FC236}">
                <a16:creationId xmlns:a16="http://schemas.microsoft.com/office/drawing/2014/main" id="{4D21178C-B1E5-8419-CD3C-152D104E5911}"/>
              </a:ext>
              <a:ext uri="{C183D7F6-B498-43B3-948B-1728B52AA6E4}">
                <adec:decorative xmlns:adec="http://schemas.microsoft.com/office/drawing/2017/decorative" val="1"/>
              </a:ext>
            </a:extLst>
          </p:cNvPr>
          <p:cNvSpPr/>
          <p:nvPr userDrawn="1">
            <p:extLst>
              <p:ext uri="{386F3935-93C4-4BCD-93E2-E3B085C9AB24}">
                <p16:designElem xmlns:p16="http://schemas.microsoft.com/office/powerpoint/2015/main" val="1"/>
              </p:ext>
            </p:extLst>
          </p:nvPr>
        </p:nvSpPr>
        <p:spPr>
          <a:xfrm>
            <a:off x="481029" y="4546920"/>
            <a:ext cx="402336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90BE19D7-6E18-CC69-6E7A-941F39352E4C}"/>
              </a:ext>
            </a:extLst>
          </p:cNvPr>
          <p:cNvSpPr txBox="1"/>
          <p:nvPr userDrawn="1"/>
        </p:nvSpPr>
        <p:spPr>
          <a:xfrm>
            <a:off x="343315" y="1087794"/>
            <a:ext cx="4757470" cy="3231654"/>
          </a:xfrm>
          <a:prstGeom prst="rect">
            <a:avLst/>
          </a:prstGeom>
          <a:noFill/>
        </p:spPr>
        <p:txBody>
          <a:bodyPr wrap="square" rtlCol="0">
            <a:spAutoFit/>
          </a:bodyPr>
          <a:lstStyle/>
          <a:p>
            <a:r>
              <a:rPr lang="en-US" sz="3200" i="1" dirty="0">
                <a:solidFill>
                  <a:srgbClr val="00A1AB"/>
                </a:solidFill>
              </a:rPr>
              <a:t>This is a</a:t>
            </a:r>
          </a:p>
          <a:p>
            <a:r>
              <a:rPr lang="en-US" sz="5400" b="1" i="1" dirty="0">
                <a:solidFill>
                  <a:srgbClr val="3A4788"/>
                </a:solidFill>
              </a:rPr>
              <a:t>Transition Slide</a:t>
            </a:r>
            <a:endParaRPr lang="en-US" sz="3200" b="1" i="1" dirty="0">
              <a:solidFill>
                <a:srgbClr val="3A4788"/>
              </a:solidFill>
            </a:endParaRPr>
          </a:p>
          <a:p>
            <a:r>
              <a:rPr lang="en-US" sz="3200" i="1" dirty="0">
                <a:solidFill>
                  <a:srgbClr val="00A1AB"/>
                </a:solidFill>
              </a:rPr>
              <a:t>to introduce a different direction</a:t>
            </a:r>
          </a:p>
        </p:txBody>
      </p:sp>
    </p:spTree>
    <p:extLst>
      <p:ext uri="{BB962C8B-B14F-4D97-AF65-F5344CB8AC3E}">
        <p14:creationId xmlns:p14="http://schemas.microsoft.com/office/powerpoint/2010/main" val="1064733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2_Blank">
    <p:spTree>
      <p:nvGrpSpPr>
        <p:cNvPr id="1" name=""/>
        <p:cNvGrpSpPr/>
        <p:nvPr/>
      </p:nvGrpSpPr>
      <p:grpSpPr>
        <a:xfrm>
          <a:off x="0" y="0"/>
          <a:ext cx="0" cy="0"/>
          <a:chOff x="0" y="0"/>
          <a:chExt cx="0" cy="0"/>
        </a:xfrm>
      </p:grpSpPr>
      <p:pic>
        <p:nvPicPr>
          <p:cNvPr id="4" name="Picture 3" descr="A landscape with mountains and trees&#10;&#10;Description automatically generated">
            <a:extLst>
              <a:ext uri="{FF2B5EF4-FFF2-40B4-BE49-F238E27FC236}">
                <a16:creationId xmlns:a16="http://schemas.microsoft.com/office/drawing/2014/main" id="{3204C943-D94A-F1D0-6C61-0058C808FB91}"/>
              </a:ext>
            </a:extLst>
          </p:cNvPr>
          <p:cNvPicPr>
            <a:picLocks noChangeAspect="1"/>
          </p:cNvPicPr>
          <p:nvPr userDrawn="1"/>
        </p:nvPicPr>
        <p:blipFill>
          <a:blip r:embed="rId2"/>
          <a:srcRect l="3177" r="7044" b="-1"/>
          <a:stretch/>
        </p:blipFill>
        <p:spPr>
          <a:xfrm>
            <a:off x="20" y="10"/>
            <a:ext cx="12191980" cy="6857990"/>
          </a:xfrm>
          <a:prstGeom prst="rect">
            <a:avLst/>
          </a:prstGeom>
        </p:spPr>
      </p:pic>
      <p:sp>
        <p:nvSpPr>
          <p:cNvPr id="5" name="Rectangle 4">
            <a:extLst>
              <a:ext uri="{FF2B5EF4-FFF2-40B4-BE49-F238E27FC236}">
                <a16:creationId xmlns:a16="http://schemas.microsoft.com/office/drawing/2014/main" id="{9754D84A-698F-F029-6C31-B5A385FF61B4}"/>
              </a:ext>
              <a:ext uri="{C183D7F6-B498-43B3-948B-1728B52AA6E4}">
                <adec:decorative xmlns:adec="http://schemas.microsoft.com/office/drawing/2017/decorative" val="1"/>
              </a:ext>
            </a:extLst>
          </p:cNvPr>
          <p:cNvSpPr/>
          <p:nvPr userDrawn="1">
            <p:extLst>
              <p:ext uri="{386F3935-93C4-4BCD-93E2-E3B085C9AB24}">
                <p16:designElem xmlns:p16="http://schemas.microsoft.com/office/powerpoint/2015/main" val="1"/>
              </p:ext>
            </p:extLst>
          </p:nvPr>
        </p:nvSpPr>
        <p:spPr>
          <a:xfrm>
            <a:off x="0" y="5320142"/>
            <a:ext cx="12192000" cy="736551"/>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D9BBAB33-1444-A9A9-2E94-0B195BA0BF19}"/>
              </a:ext>
            </a:extLst>
          </p:cNvPr>
          <p:cNvSpPr txBox="1"/>
          <p:nvPr userDrawn="1"/>
        </p:nvSpPr>
        <p:spPr>
          <a:xfrm>
            <a:off x="523875" y="5317240"/>
            <a:ext cx="11210925" cy="744836"/>
          </a:xfrm>
          <a:prstGeom prst="rect">
            <a:avLst/>
          </a:prstGeom>
        </p:spPr>
        <p:txBody>
          <a:bodyPr vert="horz" lIns="91440" tIns="45720" rIns="91440" bIns="45720" rtlCol="0" anchor="ctr">
            <a:noAutofit/>
          </a:bodyPr>
          <a:lstStyle/>
          <a:p>
            <a:pPr algn="ctr">
              <a:lnSpc>
                <a:spcPct val="90000"/>
              </a:lnSpc>
              <a:spcBef>
                <a:spcPct val="0"/>
              </a:spcBef>
              <a:spcAft>
                <a:spcPts val="600"/>
              </a:spcAft>
            </a:pPr>
            <a:r>
              <a:rPr lang="en-US" sz="4000" b="1" i="1" dirty="0">
                <a:solidFill>
                  <a:schemeClr val="accent1"/>
                </a:solidFill>
                <a:latin typeface="+mj-lt"/>
                <a:ea typeface="+mj-ea"/>
                <a:cs typeface="+mj-cs"/>
              </a:rPr>
              <a:t>Transition Slide </a:t>
            </a:r>
            <a:r>
              <a:rPr lang="en-US" sz="4000" i="1" dirty="0">
                <a:solidFill>
                  <a:schemeClr val="accent1"/>
                </a:solidFill>
                <a:latin typeface="+mj-lt"/>
                <a:ea typeface="+mj-ea"/>
                <a:cs typeface="+mj-cs"/>
              </a:rPr>
              <a:t>to introduce a different direction</a:t>
            </a:r>
          </a:p>
        </p:txBody>
      </p:sp>
      <p:cxnSp>
        <p:nvCxnSpPr>
          <p:cNvPr id="7" name="Straight Connector 6">
            <a:extLst>
              <a:ext uri="{FF2B5EF4-FFF2-40B4-BE49-F238E27FC236}">
                <a16:creationId xmlns:a16="http://schemas.microsoft.com/office/drawing/2014/main" id="{BD2C4A66-FA65-AAB1-9289-B5693D144B10}"/>
              </a:ext>
              <a:ext uri="{C183D7F6-B498-43B3-948B-1728B52AA6E4}">
                <adec:decorative xmlns:adec="http://schemas.microsoft.com/office/drawing/2017/decorative" val="1"/>
              </a:ext>
            </a:extLst>
          </p:cNvPr>
          <p:cNvCxnSpPr/>
          <p:nvPr userDrawn="1">
            <p:extLst>
              <p:ext uri="{386F3935-93C4-4BCD-93E2-E3B085C9AB24}">
                <p16:designElem xmlns:p16="http://schemas.microsoft.com/office/powerpoint/2015/main" val="1"/>
              </p:ext>
            </p:extLst>
          </p:nvPr>
        </p:nvCxnSpPr>
        <p:spPr>
          <a:xfrm>
            <a:off x="0" y="5241983"/>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DEE9579B-2821-39A1-83DF-CA25C6E772F7}"/>
              </a:ext>
              <a:ext uri="{C183D7F6-B498-43B3-948B-1728B52AA6E4}">
                <adec:decorative xmlns:adec="http://schemas.microsoft.com/office/drawing/2017/decorative" val="1"/>
              </a:ext>
            </a:extLst>
          </p:cNvPr>
          <p:cNvCxnSpPr/>
          <p:nvPr userDrawn="1">
            <p:extLst>
              <p:ext uri="{386F3935-93C4-4BCD-93E2-E3B085C9AB24}">
                <p16:designElem xmlns:p16="http://schemas.microsoft.com/office/powerpoint/2015/main" val="1"/>
              </p:ext>
            </p:extLst>
          </p:nvPr>
        </p:nvCxnSpPr>
        <p:spPr>
          <a:xfrm>
            <a:off x="0" y="6134852"/>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304571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descr="A landscape with mountains and trees&#10;&#10;Description automatically generated">
            <a:extLst>
              <a:ext uri="{FF2B5EF4-FFF2-40B4-BE49-F238E27FC236}">
                <a16:creationId xmlns:a16="http://schemas.microsoft.com/office/drawing/2014/main" id="{CD9940AC-C37E-0EE9-B57A-8F84A90F9C75}"/>
              </a:ext>
            </a:extLst>
          </p:cNvPr>
          <p:cNvPicPr>
            <a:picLocks noChangeAspect="1"/>
          </p:cNvPicPr>
          <p:nvPr userDrawn="1"/>
        </p:nvPicPr>
        <p:blipFill>
          <a:blip r:embed="rId2"/>
          <a:srcRect l="63476" t="-1" r="22178" b="-1"/>
          <a:stretch/>
        </p:blipFill>
        <p:spPr>
          <a:xfrm>
            <a:off x="0" y="0"/>
            <a:ext cx="1948249" cy="6858000"/>
          </a:xfrm>
          <a:prstGeom prst="rect">
            <a:avLst/>
          </a:prstGeom>
        </p:spPr>
      </p:pic>
      <p:sp>
        <p:nvSpPr>
          <p:cNvPr id="6" name="TextBox 5">
            <a:extLst>
              <a:ext uri="{FF2B5EF4-FFF2-40B4-BE49-F238E27FC236}">
                <a16:creationId xmlns:a16="http://schemas.microsoft.com/office/drawing/2014/main" id="{DB6C3BF6-9679-3E8D-C461-67E4528394A9}"/>
              </a:ext>
            </a:extLst>
          </p:cNvPr>
          <p:cNvSpPr txBox="1"/>
          <p:nvPr userDrawn="1"/>
        </p:nvSpPr>
        <p:spPr>
          <a:xfrm>
            <a:off x="2235910" y="356836"/>
            <a:ext cx="9768248" cy="2646878"/>
          </a:xfrm>
          <a:prstGeom prst="rect">
            <a:avLst/>
          </a:prstGeom>
          <a:noFill/>
        </p:spPr>
        <p:txBody>
          <a:bodyPr wrap="square" rtlCol="0">
            <a:spAutoFit/>
          </a:bodyPr>
          <a:lstStyle/>
          <a:p>
            <a:r>
              <a:rPr lang="en-US" sz="5000" b="1" i="1" dirty="0">
                <a:solidFill>
                  <a:schemeClr val="accent5"/>
                </a:solidFill>
              </a:rPr>
              <a:t>General Slide – Header</a:t>
            </a:r>
          </a:p>
          <a:p>
            <a:endParaRPr lang="en-US" sz="2000" b="1" i="1" dirty="0">
              <a:solidFill>
                <a:srgbClr val="3A4788"/>
              </a:solidFill>
            </a:endParaRPr>
          </a:p>
          <a:p>
            <a:r>
              <a:rPr lang="en-US" sz="3200" b="1" i="1" dirty="0">
                <a:solidFill>
                  <a:schemeClr val="accent1"/>
                </a:solidFill>
              </a:rPr>
              <a:t>Main Points:</a:t>
            </a:r>
          </a:p>
          <a:p>
            <a:pPr marL="342900" indent="-342900">
              <a:buFont typeface="Arial" panose="020B0604020202020204" pitchFamily="34" charset="0"/>
              <a:buChar char="•"/>
            </a:pPr>
            <a:r>
              <a:rPr lang="en-US" sz="3200" i="1" dirty="0">
                <a:solidFill>
                  <a:schemeClr val="accent1"/>
                </a:solidFill>
              </a:rPr>
              <a:t>Point 1</a:t>
            </a:r>
          </a:p>
          <a:p>
            <a:pPr marL="342900" indent="-342900">
              <a:buFont typeface="Arial" panose="020B0604020202020204" pitchFamily="34" charset="0"/>
              <a:buChar char="•"/>
            </a:pPr>
            <a:r>
              <a:rPr lang="en-US" sz="3200" i="1" dirty="0">
                <a:solidFill>
                  <a:schemeClr val="accent1"/>
                </a:solidFill>
              </a:rPr>
              <a:t>Point 2</a:t>
            </a:r>
            <a:endParaRPr lang="en-US" sz="3200" b="1" i="1" dirty="0">
              <a:solidFill>
                <a:schemeClr val="accent1"/>
              </a:solidFill>
            </a:endParaRPr>
          </a:p>
        </p:txBody>
      </p:sp>
    </p:spTree>
    <p:extLst>
      <p:ext uri="{BB962C8B-B14F-4D97-AF65-F5344CB8AC3E}">
        <p14:creationId xmlns:p14="http://schemas.microsoft.com/office/powerpoint/2010/main" val="1130399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pic>
        <p:nvPicPr>
          <p:cNvPr id="2" name="Picture 1" descr="A landscape with mountains and trees&#10;&#10;Description automatically generated">
            <a:extLst>
              <a:ext uri="{FF2B5EF4-FFF2-40B4-BE49-F238E27FC236}">
                <a16:creationId xmlns:a16="http://schemas.microsoft.com/office/drawing/2014/main" id="{03111106-3048-9AA5-E972-5976545AF6A6}"/>
              </a:ext>
            </a:extLst>
          </p:cNvPr>
          <p:cNvPicPr>
            <a:picLocks noChangeAspect="1"/>
          </p:cNvPicPr>
          <p:nvPr userDrawn="1"/>
        </p:nvPicPr>
        <p:blipFill>
          <a:blip r:embed="rId2"/>
          <a:srcRect l="16566" t="-2" r="69088"/>
          <a:stretch/>
        </p:blipFill>
        <p:spPr>
          <a:xfrm>
            <a:off x="0" y="0"/>
            <a:ext cx="1948249" cy="6858000"/>
          </a:xfrm>
          <a:prstGeom prst="rect">
            <a:avLst/>
          </a:prstGeom>
        </p:spPr>
      </p:pic>
      <p:sp>
        <p:nvSpPr>
          <p:cNvPr id="3" name="TextBox 2">
            <a:extLst>
              <a:ext uri="{FF2B5EF4-FFF2-40B4-BE49-F238E27FC236}">
                <a16:creationId xmlns:a16="http://schemas.microsoft.com/office/drawing/2014/main" id="{F4CD5239-34A6-C9D7-2C49-3AB3F4A03D2B}"/>
              </a:ext>
            </a:extLst>
          </p:cNvPr>
          <p:cNvSpPr txBox="1"/>
          <p:nvPr userDrawn="1"/>
        </p:nvSpPr>
        <p:spPr>
          <a:xfrm>
            <a:off x="2235910" y="356836"/>
            <a:ext cx="9768248" cy="2646878"/>
          </a:xfrm>
          <a:prstGeom prst="rect">
            <a:avLst/>
          </a:prstGeom>
          <a:noFill/>
        </p:spPr>
        <p:txBody>
          <a:bodyPr wrap="square" rtlCol="0">
            <a:spAutoFit/>
          </a:bodyPr>
          <a:lstStyle/>
          <a:p>
            <a:r>
              <a:rPr lang="en-US" sz="5000" b="1" i="1" dirty="0">
                <a:solidFill>
                  <a:schemeClr val="accent3"/>
                </a:solidFill>
              </a:rPr>
              <a:t>General Slide – Header</a:t>
            </a:r>
          </a:p>
          <a:p>
            <a:endParaRPr lang="en-US" sz="2000" b="1" i="1" dirty="0">
              <a:solidFill>
                <a:srgbClr val="3A4788"/>
              </a:solidFill>
            </a:endParaRPr>
          </a:p>
          <a:p>
            <a:r>
              <a:rPr lang="en-US" sz="3200" b="1" i="1" dirty="0">
                <a:solidFill>
                  <a:schemeClr val="accent1"/>
                </a:solidFill>
              </a:rPr>
              <a:t>Main Points:</a:t>
            </a:r>
          </a:p>
          <a:p>
            <a:pPr marL="342900" indent="-342900">
              <a:buFont typeface="Arial" panose="020B0604020202020204" pitchFamily="34" charset="0"/>
              <a:buChar char="•"/>
            </a:pPr>
            <a:r>
              <a:rPr lang="en-US" sz="3200" i="1" dirty="0">
                <a:solidFill>
                  <a:schemeClr val="accent1"/>
                </a:solidFill>
              </a:rPr>
              <a:t>Point 1</a:t>
            </a:r>
          </a:p>
          <a:p>
            <a:pPr marL="342900" indent="-342900">
              <a:buFont typeface="Arial" panose="020B0604020202020204" pitchFamily="34" charset="0"/>
              <a:buChar char="•"/>
            </a:pPr>
            <a:r>
              <a:rPr lang="en-US" sz="3200" i="1" dirty="0">
                <a:solidFill>
                  <a:schemeClr val="accent1"/>
                </a:solidFill>
              </a:rPr>
              <a:t>Point 2</a:t>
            </a:r>
            <a:endParaRPr lang="en-US" sz="3200" b="1" i="1" dirty="0">
              <a:solidFill>
                <a:schemeClr val="accent1"/>
              </a:solidFill>
            </a:endParaRPr>
          </a:p>
        </p:txBody>
      </p:sp>
    </p:spTree>
    <p:extLst>
      <p:ext uri="{BB962C8B-B14F-4D97-AF65-F5344CB8AC3E}">
        <p14:creationId xmlns:p14="http://schemas.microsoft.com/office/powerpoint/2010/main" val="5081351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6B0960-79F4-2B78-3204-0FAAFD00F601}"/>
              </a:ext>
            </a:extLst>
          </p:cNvPr>
          <p:cNvSpPr>
            <a:spLocks noGrp="1"/>
          </p:cNvSpPr>
          <p:nvPr>
            <p:ph type="title"/>
          </p:nvPr>
        </p:nvSpPr>
        <p:spPr>
          <a:xfrm>
            <a:off x="2121876" y="365125"/>
            <a:ext cx="9231923" cy="1325563"/>
          </a:xfrm>
        </p:spPr>
        <p:txBody>
          <a:bodyPr/>
          <a:lstStyle>
            <a:lvl1pPr>
              <a:defRPr b="1">
                <a:solidFill>
                  <a:schemeClr val="accent2"/>
                </a:solidFill>
                <a:latin typeface="+mn-lt"/>
              </a:defRPr>
            </a:lvl1pPr>
          </a:lstStyle>
          <a:p>
            <a:r>
              <a:rPr lang="en-US" dirty="0"/>
              <a:t>Click to edit Master title style</a:t>
            </a:r>
          </a:p>
        </p:txBody>
      </p:sp>
      <p:sp>
        <p:nvSpPr>
          <p:cNvPr id="3" name="Content Placeholder 2">
            <a:extLst>
              <a:ext uri="{FF2B5EF4-FFF2-40B4-BE49-F238E27FC236}">
                <a16:creationId xmlns:a16="http://schemas.microsoft.com/office/drawing/2014/main" id="{6443E924-5F18-147C-1152-A49A798CB7DC}"/>
              </a:ext>
            </a:extLst>
          </p:cNvPr>
          <p:cNvSpPr>
            <a:spLocks noGrp="1"/>
          </p:cNvSpPr>
          <p:nvPr>
            <p:ph idx="1"/>
          </p:nvPr>
        </p:nvSpPr>
        <p:spPr>
          <a:xfrm>
            <a:off x="2250830" y="1825625"/>
            <a:ext cx="9102969" cy="4351338"/>
          </a:xfrm>
        </p:spPr>
        <p:txBody>
          <a:bodyPr>
            <a:normAutofit/>
          </a:bodyPr>
          <a:lstStyle>
            <a:lvl1pPr>
              <a:defRPr sz="3600">
                <a:solidFill>
                  <a:schemeClr val="accent1"/>
                </a:solidFill>
                <a:latin typeface="+mn-lt"/>
              </a:defRPr>
            </a:lvl1pPr>
            <a:lvl2pPr>
              <a:defRPr sz="3200">
                <a:solidFill>
                  <a:schemeClr val="accent1"/>
                </a:solidFill>
                <a:latin typeface="+mn-lt"/>
              </a:defRPr>
            </a:lvl2pPr>
            <a:lvl3pPr>
              <a:defRPr sz="2800">
                <a:solidFill>
                  <a:schemeClr val="accent1"/>
                </a:solidFill>
                <a:latin typeface="+mn-lt"/>
              </a:defRPr>
            </a:lvl3pPr>
            <a:lvl4pPr>
              <a:defRPr>
                <a:latin typeface="+mn-lt"/>
              </a:defRPr>
            </a:lvl4pPr>
            <a:lvl5pPr>
              <a:defRPr>
                <a:latin typeface="+mn-lt"/>
              </a:defRPr>
            </a:lvl5pPr>
          </a:lstStyle>
          <a:p>
            <a:pPr lvl="0"/>
            <a:r>
              <a:rPr lang="en-US" dirty="0"/>
              <a:t>Click to edit Master text styles</a:t>
            </a:r>
          </a:p>
          <a:p>
            <a:pPr lvl="1"/>
            <a:r>
              <a:rPr lang="en-US" dirty="0"/>
              <a:t>Second level</a:t>
            </a:r>
          </a:p>
          <a:p>
            <a:pPr lvl="2"/>
            <a:r>
              <a:rPr lang="en-US" dirty="0"/>
              <a:t>Third level</a:t>
            </a:r>
          </a:p>
        </p:txBody>
      </p:sp>
      <p:pic>
        <p:nvPicPr>
          <p:cNvPr id="7" name="Picture 6" descr="A landscape with mountains and trees&#10;&#10;Description automatically generated">
            <a:extLst>
              <a:ext uri="{FF2B5EF4-FFF2-40B4-BE49-F238E27FC236}">
                <a16:creationId xmlns:a16="http://schemas.microsoft.com/office/drawing/2014/main" id="{032C4DD4-1F2E-B52A-FA5D-CCDFEC070CF8}"/>
              </a:ext>
            </a:extLst>
          </p:cNvPr>
          <p:cNvPicPr>
            <a:picLocks noChangeAspect="1"/>
          </p:cNvPicPr>
          <p:nvPr userDrawn="1"/>
        </p:nvPicPr>
        <p:blipFill>
          <a:blip r:embed="rId2"/>
          <a:srcRect l="63476" t="-1" r="22178" b="-1"/>
          <a:stretch/>
        </p:blipFill>
        <p:spPr>
          <a:xfrm>
            <a:off x="0" y="0"/>
            <a:ext cx="1948249" cy="6858000"/>
          </a:xfrm>
          <a:prstGeom prst="rect">
            <a:avLst/>
          </a:prstGeom>
        </p:spPr>
      </p:pic>
    </p:spTree>
    <p:extLst>
      <p:ext uri="{BB962C8B-B14F-4D97-AF65-F5344CB8AC3E}">
        <p14:creationId xmlns:p14="http://schemas.microsoft.com/office/powerpoint/2010/main" val="28157401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FB5049-0A08-35D6-4559-2C03FEB1196F}"/>
              </a:ext>
            </a:extLst>
          </p:cNvPr>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p>
        </p:txBody>
      </p:sp>
      <p:sp>
        <p:nvSpPr>
          <p:cNvPr id="3" name="Text Placeholder 2">
            <a:extLst>
              <a:ext uri="{FF2B5EF4-FFF2-40B4-BE49-F238E27FC236}">
                <a16:creationId xmlns:a16="http://schemas.microsoft.com/office/drawing/2014/main" id="{4B4485AC-CBDA-7E02-8285-AE6BE5477CE0}"/>
              </a:ext>
            </a:extLst>
          </p:cNvPr>
          <p:cNvSpPr>
            <a:spLocks noGrp="1"/>
          </p:cNvSpPr>
          <p:nvPr>
            <p:ph type="body" idx="1"/>
          </p:nvPr>
        </p:nvSpPr>
        <p:spPr>
          <a:xfrm>
            <a:off x="831850" y="4589463"/>
            <a:ext cx="10515600" cy="1500187"/>
          </a:xfrm>
        </p:spPr>
        <p:txBody>
          <a:bodyPr>
            <a:normAutofit/>
          </a:bodyPr>
          <a:lstStyle>
            <a:lvl1pPr marL="0" indent="0">
              <a:buNone/>
              <a:defRPr sz="3200">
                <a:solidFill>
                  <a:schemeClr val="accent3"/>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dirty="0"/>
              <a:t>Click to edit Master text styles</a:t>
            </a:r>
          </a:p>
        </p:txBody>
      </p:sp>
    </p:spTree>
    <p:extLst>
      <p:ext uri="{BB962C8B-B14F-4D97-AF65-F5344CB8AC3E}">
        <p14:creationId xmlns:p14="http://schemas.microsoft.com/office/powerpoint/2010/main" val="26546378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0F14C0-E76F-B668-35EA-CDB4C90F3D1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77BD083-D7AB-D572-C7BF-D21B7C6F14B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FC1156B-23B2-D925-00BA-727AA174F45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010038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912AEA-CB3C-398A-28D5-A9BB2D24432D}"/>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4178989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A5053AF-FE5B-32D1-2D6E-A3EB33306A6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EEA10AEE-FDA8-04DE-AA54-20124141581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3927929133"/>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59" r:id="rId3"/>
    <p:sldLayoutId id="2147483655" r:id="rId4"/>
    <p:sldLayoutId id="2147483658" r:id="rId5"/>
    <p:sldLayoutId id="2147483650" r:id="rId6"/>
    <p:sldLayoutId id="2147483651" r:id="rId7"/>
    <p:sldLayoutId id="2147483652" r:id="rId8"/>
    <p:sldLayoutId id="2147483654" r:id="rId9"/>
    <p:sldLayoutId id="2147483656" r:id="rId10"/>
    <p:sldLayoutId id="2147483661" r:id="rId11"/>
  </p:sldLayoutIdLst>
  <p:txStyles>
    <p:titleStyle>
      <a:lvl1pPr algn="l" defTabSz="914400" rtl="0" eaLnBrk="1" latinLnBrk="0" hangingPunct="1">
        <a:lnSpc>
          <a:spcPct val="90000"/>
        </a:lnSpc>
        <a:spcBef>
          <a:spcPct val="0"/>
        </a:spcBef>
        <a:buNone/>
        <a:defRPr sz="4400" b="1" kern="1200">
          <a:solidFill>
            <a:schemeClr val="accent2"/>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3600" kern="1200">
          <a:solidFill>
            <a:schemeClr val="accent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3200" kern="1200">
          <a:solidFill>
            <a:schemeClr val="accent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800" kern="1200">
          <a:solidFill>
            <a:schemeClr val="accent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10.jpg"/><Relationship Id="rId4" Type="http://schemas.openxmlformats.org/officeDocument/2006/relationships/image" Target="../media/image9.jpeg"/></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1.jpg"/></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1.jpg"/></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12.jpg"/></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11.jpg"/></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10.jpg"/><Relationship Id="rId4" Type="http://schemas.openxmlformats.org/officeDocument/2006/relationships/image" Target="../media/image9.jpeg"/></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14.jpg"/><Relationship Id="rId4" Type="http://schemas.openxmlformats.org/officeDocument/2006/relationships/image" Target="../media/image5.jpg"/></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16.jpg"/></Relationships>
</file>

<file path=ppt/slides/_rels/slide4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9.svg"/><Relationship Id="rId2" Type="http://schemas.openxmlformats.org/officeDocument/2006/relationships/notesSlide" Target="../notesSlides/notesSlide31.xml"/><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17.tmp"/><Relationship Id="rId4" Type="http://schemas.openxmlformats.org/officeDocument/2006/relationships/hyperlink" Target="http://www.anchorpoints.org/" TargetMode="External"/></Relationships>
</file>

<file path=ppt/slides/_rels/slide4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21.jpg"/></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2.png"/><Relationship Id="rId1" Type="http://schemas.openxmlformats.org/officeDocument/2006/relationships/slideLayout" Target="../slideLayouts/slideLayout6.xml"/><Relationship Id="rId4" Type="http://schemas.openxmlformats.org/officeDocument/2006/relationships/image" Target="../media/image23.png"/></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7.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3F687FC-FAB3-072C-AF1E-D93D4D9B8916}"/>
              </a:ext>
            </a:extLst>
          </p:cNvPr>
          <p:cNvPicPr>
            <a:picLocks noChangeAspect="1"/>
          </p:cNvPicPr>
          <p:nvPr/>
        </p:nvPicPr>
        <p:blipFill>
          <a:blip r:embed="rId2"/>
          <a:srcRect b="11111"/>
          <a:stretch/>
        </p:blipFill>
        <p:spPr>
          <a:xfrm>
            <a:off x="-1" y="-1"/>
            <a:ext cx="12201571" cy="3756455"/>
          </a:xfrm>
          <a:prstGeom prst="rect">
            <a:avLst/>
          </a:prstGeom>
        </p:spPr>
      </p:pic>
      <p:sp>
        <p:nvSpPr>
          <p:cNvPr id="7" name="TextBox 6">
            <a:extLst>
              <a:ext uri="{FF2B5EF4-FFF2-40B4-BE49-F238E27FC236}">
                <a16:creationId xmlns:a16="http://schemas.microsoft.com/office/drawing/2014/main" id="{26F4E1F2-9CE4-18B9-8D5F-799811A2C764}"/>
              </a:ext>
            </a:extLst>
          </p:cNvPr>
          <p:cNvSpPr txBox="1"/>
          <p:nvPr/>
        </p:nvSpPr>
        <p:spPr>
          <a:xfrm>
            <a:off x="479929" y="3564791"/>
            <a:ext cx="10729975" cy="3293209"/>
          </a:xfrm>
          <a:prstGeom prst="rect">
            <a:avLst/>
          </a:prstGeom>
          <a:noFill/>
        </p:spPr>
        <p:txBody>
          <a:bodyPr wrap="square" lIns="91440" tIns="45720" rIns="91440" bIns="45720" rtlCol="0" anchor="t">
            <a:spAutoFit/>
          </a:bodyPr>
          <a:lstStyle/>
          <a:p>
            <a:r>
              <a:rPr lang="en-US" sz="4800" b="1" dirty="0">
                <a:solidFill>
                  <a:srgbClr val="3A4788"/>
                </a:solidFill>
                <a:effectLst>
                  <a:outerShdw blurRad="38100" dist="38100" dir="2700000" algn="tl">
                    <a:srgbClr val="000000">
                      <a:alpha val="43137"/>
                    </a:srgbClr>
                  </a:outerShdw>
                </a:effectLst>
              </a:rPr>
              <a:t>Protecting Staff &amp; Volunteers from the Dangers of Vicarious Trauma and Secondary Traumatic Stress</a:t>
            </a:r>
            <a:endParaRPr lang="en-US" dirty="0">
              <a:effectLst>
                <a:outerShdw blurRad="38100" dist="38100" dir="2700000" algn="tl">
                  <a:srgbClr val="000000">
                    <a:alpha val="43137"/>
                  </a:srgbClr>
                </a:outerShdw>
              </a:effectLst>
            </a:endParaRPr>
          </a:p>
          <a:p>
            <a:r>
              <a:rPr lang="en-US" sz="3600" b="1" dirty="0">
                <a:solidFill>
                  <a:srgbClr val="F0533F"/>
                </a:solidFill>
                <a:effectLst>
                  <a:outerShdw blurRad="38100" dist="38100" dir="2700000" algn="tl">
                    <a:srgbClr val="000000">
                      <a:alpha val="43137"/>
                    </a:srgbClr>
                  </a:outerShdw>
                </a:effectLst>
              </a:rPr>
              <a:t>Presenter: Philip H Garvin LPCS</a:t>
            </a:r>
          </a:p>
          <a:p>
            <a:r>
              <a:rPr lang="en-US" sz="2800" b="1" dirty="0">
                <a:solidFill>
                  <a:srgbClr val="00A1AB"/>
                </a:solidFill>
                <a:effectLst>
                  <a:outerShdw blurRad="38100" dist="38100" dir="2700000" algn="tl">
                    <a:srgbClr val="000000">
                      <a:alpha val="43137"/>
                    </a:srgbClr>
                  </a:outerShdw>
                </a:effectLst>
              </a:rPr>
              <a:t>Clinical Director for City Union Mission, Kansas City, MO</a:t>
            </a:r>
          </a:p>
        </p:txBody>
      </p:sp>
      <p:sp>
        <p:nvSpPr>
          <p:cNvPr id="3" name="TextBox 2">
            <a:extLst>
              <a:ext uri="{FF2B5EF4-FFF2-40B4-BE49-F238E27FC236}">
                <a16:creationId xmlns:a16="http://schemas.microsoft.com/office/drawing/2014/main" id="{AD71277C-6A20-84C6-2874-5E6F7D4DC4CF}"/>
              </a:ext>
            </a:extLst>
          </p:cNvPr>
          <p:cNvSpPr txBox="1"/>
          <p:nvPr/>
        </p:nvSpPr>
        <p:spPr>
          <a:xfrm>
            <a:off x="11555260" y="4039643"/>
            <a:ext cx="2743200" cy="36576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US"/>
          </a:p>
        </p:txBody>
      </p:sp>
    </p:spTree>
    <p:extLst>
      <p:ext uri="{BB962C8B-B14F-4D97-AF65-F5344CB8AC3E}">
        <p14:creationId xmlns:p14="http://schemas.microsoft.com/office/powerpoint/2010/main" val="26338584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C5CAEE-810B-7AFB-68F6-3C3A85EDC898}"/>
            </a:ext>
          </a:extLst>
        </p:cNvPr>
        <p:cNvGrpSpPr/>
        <p:nvPr/>
      </p:nvGrpSpPr>
      <p:grpSpPr>
        <a:xfrm>
          <a:off x="0" y="0"/>
          <a:ext cx="0" cy="0"/>
          <a:chOff x="0" y="0"/>
          <a:chExt cx="0" cy="0"/>
        </a:xfrm>
      </p:grpSpPr>
      <p:pic>
        <p:nvPicPr>
          <p:cNvPr id="2" name="Picture 1" descr="A landscape with mountains and trees&#10;&#10;Description automatically generated">
            <a:extLst>
              <a:ext uri="{FF2B5EF4-FFF2-40B4-BE49-F238E27FC236}">
                <a16:creationId xmlns:a16="http://schemas.microsoft.com/office/drawing/2014/main" id="{6067775F-7138-52D5-4B7E-D2D5161A33AB}"/>
              </a:ext>
            </a:extLst>
          </p:cNvPr>
          <p:cNvPicPr>
            <a:picLocks noChangeAspect="1"/>
          </p:cNvPicPr>
          <p:nvPr/>
        </p:nvPicPr>
        <p:blipFill>
          <a:blip r:embed="rId3"/>
          <a:srcRect l="16566" t="-2" r="69088"/>
          <a:stretch/>
        </p:blipFill>
        <p:spPr>
          <a:xfrm>
            <a:off x="0" y="0"/>
            <a:ext cx="1948249" cy="6858000"/>
          </a:xfrm>
          <a:prstGeom prst="rect">
            <a:avLst/>
          </a:prstGeom>
        </p:spPr>
      </p:pic>
      <p:sp>
        <p:nvSpPr>
          <p:cNvPr id="3" name="TextBox 2">
            <a:extLst>
              <a:ext uri="{FF2B5EF4-FFF2-40B4-BE49-F238E27FC236}">
                <a16:creationId xmlns:a16="http://schemas.microsoft.com/office/drawing/2014/main" id="{6CDEB20B-CBFC-37CC-06C5-2EC33AB6BC40}"/>
              </a:ext>
            </a:extLst>
          </p:cNvPr>
          <p:cNvSpPr txBox="1"/>
          <p:nvPr/>
        </p:nvSpPr>
        <p:spPr>
          <a:xfrm>
            <a:off x="2037807" y="356836"/>
            <a:ext cx="10058400" cy="7894469"/>
          </a:xfrm>
          <a:prstGeom prst="rect">
            <a:avLst/>
          </a:prstGeom>
          <a:noFill/>
        </p:spPr>
        <p:txBody>
          <a:bodyPr wrap="square" rtlCol="0">
            <a:spAutoFit/>
          </a:bodyPr>
          <a:lstStyle/>
          <a:p>
            <a:r>
              <a:rPr lang="en-US" sz="5000" b="1" dirty="0">
                <a:solidFill>
                  <a:srgbClr val="3A4788"/>
                </a:solidFill>
                <a:effectLst>
                  <a:outerShdw blurRad="38100" dist="38100" dir="2700000" algn="tl">
                    <a:srgbClr val="000000">
                      <a:alpha val="43137"/>
                    </a:srgbClr>
                  </a:outerShdw>
                </a:effectLst>
              </a:rPr>
              <a:t>I. Key Terminology &amp; Concepts</a:t>
            </a:r>
          </a:p>
          <a:p>
            <a:endParaRPr lang="en-US" sz="900" b="1" dirty="0">
              <a:solidFill>
                <a:srgbClr val="3A4788"/>
              </a:solidFill>
              <a:effectLst>
                <a:outerShdw blurRad="38100" dist="38100" dir="2700000" algn="tl">
                  <a:srgbClr val="000000">
                    <a:alpha val="43137"/>
                  </a:srgbClr>
                </a:outerShdw>
              </a:effectLst>
            </a:endParaRPr>
          </a:p>
          <a:p>
            <a:pPr marL="457200" indent="-457200">
              <a:buFont typeface="Arial" panose="020B0604020202020204" pitchFamily="34" charset="0"/>
              <a:buChar char="•"/>
            </a:pPr>
            <a:r>
              <a:rPr lang="en-US" sz="3200" b="1" u="sng" dirty="0">
                <a:solidFill>
                  <a:srgbClr val="043A57"/>
                </a:solidFill>
                <a:effectLst>
                  <a:outerShdw blurRad="38100" dist="38100" dir="2700000" algn="tl">
                    <a:srgbClr val="000000">
                      <a:alpha val="43137"/>
                    </a:srgbClr>
                  </a:outerShdw>
                </a:effectLst>
              </a:rPr>
              <a:t>Trauma </a:t>
            </a:r>
            <a:r>
              <a:rPr lang="en-US" sz="3200" dirty="0">
                <a:solidFill>
                  <a:srgbClr val="043A57"/>
                </a:solidFill>
                <a:effectLst>
                  <a:outerShdw blurRad="38100" dist="38100" dir="2700000" algn="tl">
                    <a:srgbClr val="000000">
                      <a:alpha val="43137"/>
                    </a:srgbClr>
                  </a:outerShdw>
                </a:effectLst>
              </a:rPr>
              <a:t>can be understood as any event that overwhelms our normal coping resources and harms our mind or body. </a:t>
            </a:r>
            <a:r>
              <a:rPr lang="en-US" sz="2000" dirty="0">
                <a:solidFill>
                  <a:srgbClr val="043A57"/>
                </a:solidFill>
                <a:effectLst>
                  <a:outerShdw blurRad="38100" dist="38100" dir="2700000" algn="tl">
                    <a:srgbClr val="000000">
                      <a:alpha val="43137"/>
                    </a:srgbClr>
                  </a:outerShdw>
                </a:effectLst>
              </a:rPr>
              <a:t>(Gilbert-Elliot, 3)</a:t>
            </a:r>
            <a:endParaRPr lang="en-US" sz="2000" b="1" u="sng" dirty="0">
              <a:solidFill>
                <a:srgbClr val="043A57"/>
              </a:solidFill>
              <a:effectLst>
                <a:outerShdw blurRad="38100" dist="38100" dir="2700000" algn="tl">
                  <a:srgbClr val="000000">
                    <a:alpha val="43137"/>
                  </a:srgbClr>
                </a:outerShdw>
              </a:effectLst>
            </a:endParaRPr>
          </a:p>
          <a:p>
            <a:pPr marL="457200" indent="-457200">
              <a:buFont typeface="Arial" panose="020B0604020202020204" pitchFamily="34" charset="0"/>
              <a:buChar char="•"/>
            </a:pPr>
            <a:r>
              <a:rPr lang="en-US" sz="3200" b="1" u="sng" dirty="0">
                <a:solidFill>
                  <a:srgbClr val="043A57"/>
                </a:solidFill>
                <a:effectLst>
                  <a:outerShdw blurRad="38100" dist="38100" dir="2700000" algn="tl">
                    <a:srgbClr val="000000">
                      <a:alpha val="43137"/>
                    </a:srgbClr>
                  </a:outerShdw>
                </a:effectLst>
              </a:rPr>
              <a:t>Trauma</a:t>
            </a:r>
            <a:r>
              <a:rPr lang="en-US" sz="3200" dirty="0">
                <a:solidFill>
                  <a:srgbClr val="043A57"/>
                </a:solidFill>
                <a:effectLst>
                  <a:outerShdw blurRad="38100" dist="38100" dir="2700000" algn="tl">
                    <a:srgbClr val="000000">
                      <a:alpha val="43137"/>
                    </a:srgbClr>
                  </a:outerShdw>
                </a:effectLst>
              </a:rPr>
              <a:t> causes the thought processes to become scattered and disorganized in such a way that they are no longer recognized as memories belonging to the original event. Fragments of memory are dispersed as images, body sensations, and words, stored in the unconscious, only to be activated later by anything remotely reminiscent of the original experience. </a:t>
            </a:r>
            <a:r>
              <a:rPr lang="en-US" sz="2400" dirty="0">
                <a:solidFill>
                  <a:srgbClr val="043A57"/>
                </a:solidFill>
                <a:effectLst>
                  <a:outerShdw blurRad="38100" dist="38100" dir="2700000" algn="tl">
                    <a:srgbClr val="000000">
                      <a:alpha val="43137"/>
                    </a:srgbClr>
                  </a:outerShdw>
                </a:effectLst>
              </a:rPr>
              <a:t>(Wolynn, 15)</a:t>
            </a:r>
          </a:p>
          <a:p>
            <a:pPr marL="457200" indent="-457200">
              <a:buFont typeface="Arial" panose="020B0604020202020204" pitchFamily="34" charset="0"/>
              <a:buChar char="•"/>
            </a:pPr>
            <a:endParaRPr lang="en-US" sz="2400" dirty="0">
              <a:solidFill>
                <a:srgbClr val="043A57"/>
              </a:solidFill>
              <a:effectLst>
                <a:outerShdw blurRad="38100" dist="38100" dir="2700000" algn="tl">
                  <a:srgbClr val="000000">
                    <a:alpha val="43137"/>
                  </a:srgbClr>
                </a:outerShdw>
              </a:effectLst>
            </a:endParaRPr>
          </a:p>
          <a:p>
            <a:pPr marL="457200" indent="-457200">
              <a:buFont typeface="Arial" panose="020B0604020202020204" pitchFamily="34" charset="0"/>
              <a:buChar char="•"/>
            </a:pPr>
            <a:endParaRPr lang="en-US" sz="2800" dirty="0">
              <a:solidFill>
                <a:srgbClr val="043A57"/>
              </a:solidFill>
              <a:effectLst>
                <a:outerShdw blurRad="38100" dist="38100" dir="2700000" algn="tl">
                  <a:srgbClr val="000000">
                    <a:alpha val="43137"/>
                  </a:srgbClr>
                </a:outerShdw>
              </a:effectLst>
            </a:endParaRPr>
          </a:p>
          <a:p>
            <a:pPr marL="457200" indent="-457200">
              <a:buFont typeface="Arial" panose="020B0604020202020204" pitchFamily="34" charset="0"/>
              <a:buChar char="•"/>
            </a:pPr>
            <a:endParaRPr lang="en-US" sz="2800" b="1" u="sng" dirty="0">
              <a:solidFill>
                <a:srgbClr val="3A4788"/>
              </a:solidFill>
            </a:endParaRPr>
          </a:p>
          <a:p>
            <a:pPr marL="457200" indent="-457200">
              <a:buFont typeface="Arial" panose="020B0604020202020204" pitchFamily="34" charset="0"/>
              <a:buChar char="•"/>
            </a:pPr>
            <a:endParaRPr lang="en-US" sz="1600" dirty="0">
              <a:solidFill>
                <a:srgbClr val="043A57"/>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1257282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65E90E-2FE2-41A3-9B4A-CF52FCEC961B}"/>
            </a:ext>
          </a:extLst>
        </p:cNvPr>
        <p:cNvGrpSpPr/>
        <p:nvPr/>
      </p:nvGrpSpPr>
      <p:grpSpPr>
        <a:xfrm>
          <a:off x="0" y="0"/>
          <a:ext cx="0" cy="0"/>
          <a:chOff x="0" y="0"/>
          <a:chExt cx="0" cy="0"/>
        </a:xfrm>
      </p:grpSpPr>
      <p:pic>
        <p:nvPicPr>
          <p:cNvPr id="2" name="Picture 1" descr="A landscape with mountains and trees&#10;&#10;Description automatically generated">
            <a:extLst>
              <a:ext uri="{FF2B5EF4-FFF2-40B4-BE49-F238E27FC236}">
                <a16:creationId xmlns:a16="http://schemas.microsoft.com/office/drawing/2014/main" id="{E7138D5C-1A47-FCD6-F4D7-0DAB0F27AADF}"/>
              </a:ext>
            </a:extLst>
          </p:cNvPr>
          <p:cNvPicPr>
            <a:picLocks noChangeAspect="1"/>
          </p:cNvPicPr>
          <p:nvPr/>
        </p:nvPicPr>
        <p:blipFill>
          <a:blip r:embed="rId3"/>
          <a:srcRect l="16566" t="-2" r="69088"/>
          <a:stretch/>
        </p:blipFill>
        <p:spPr>
          <a:xfrm>
            <a:off x="0" y="0"/>
            <a:ext cx="1948249" cy="6858000"/>
          </a:xfrm>
          <a:prstGeom prst="rect">
            <a:avLst/>
          </a:prstGeom>
        </p:spPr>
      </p:pic>
      <p:sp>
        <p:nvSpPr>
          <p:cNvPr id="3" name="TextBox 2">
            <a:extLst>
              <a:ext uri="{FF2B5EF4-FFF2-40B4-BE49-F238E27FC236}">
                <a16:creationId xmlns:a16="http://schemas.microsoft.com/office/drawing/2014/main" id="{A167E154-9C78-121A-D7E4-2763F9B5B7CD}"/>
              </a:ext>
            </a:extLst>
          </p:cNvPr>
          <p:cNvSpPr txBox="1"/>
          <p:nvPr/>
        </p:nvSpPr>
        <p:spPr>
          <a:xfrm>
            <a:off x="2037807" y="356836"/>
            <a:ext cx="9858102" cy="7648248"/>
          </a:xfrm>
          <a:prstGeom prst="rect">
            <a:avLst/>
          </a:prstGeom>
          <a:noFill/>
        </p:spPr>
        <p:txBody>
          <a:bodyPr wrap="square" rtlCol="0">
            <a:spAutoFit/>
          </a:bodyPr>
          <a:lstStyle/>
          <a:p>
            <a:r>
              <a:rPr lang="en-US" sz="5000" b="1" dirty="0">
                <a:solidFill>
                  <a:srgbClr val="3A4788"/>
                </a:solidFill>
                <a:effectLst>
                  <a:outerShdw blurRad="38100" dist="38100" dir="2700000" algn="tl">
                    <a:srgbClr val="000000">
                      <a:alpha val="43137"/>
                    </a:srgbClr>
                  </a:outerShdw>
                </a:effectLst>
              </a:rPr>
              <a:t>I. Key Terminology &amp; Concepts</a:t>
            </a:r>
          </a:p>
          <a:p>
            <a:endParaRPr lang="en-US" sz="900" b="1" dirty="0">
              <a:solidFill>
                <a:srgbClr val="3A4788"/>
              </a:solidFill>
              <a:effectLst>
                <a:outerShdw blurRad="38100" dist="38100" dir="2700000" algn="tl">
                  <a:srgbClr val="000000">
                    <a:alpha val="43137"/>
                  </a:srgbClr>
                </a:outerShdw>
              </a:effectLst>
            </a:endParaRPr>
          </a:p>
          <a:p>
            <a:pPr marL="457200" indent="-457200">
              <a:buFont typeface="Arial" panose="020B0604020202020204" pitchFamily="34" charset="0"/>
              <a:buChar char="•"/>
            </a:pPr>
            <a:r>
              <a:rPr lang="en-US" sz="3000" b="1" dirty="0">
                <a:solidFill>
                  <a:srgbClr val="043A57"/>
                </a:solidFill>
                <a:effectLst>
                  <a:outerShdw blurRad="38100" dist="38100" dir="2700000" algn="tl">
                    <a:srgbClr val="000000">
                      <a:alpha val="43137"/>
                    </a:srgbClr>
                  </a:outerShdw>
                </a:effectLst>
              </a:rPr>
              <a:t>Traumatic experiences </a:t>
            </a:r>
            <a:r>
              <a:rPr lang="en-US" sz="3000" dirty="0">
                <a:solidFill>
                  <a:srgbClr val="043A57"/>
                </a:solidFill>
                <a:effectLst>
                  <a:outerShdw blurRad="38100" dist="38100" dir="2700000" algn="tl">
                    <a:srgbClr val="000000">
                      <a:alpha val="43137"/>
                    </a:srgbClr>
                  </a:outerShdw>
                </a:effectLst>
              </a:rPr>
              <a:t>are often stored in “Non-Declarative” memory. An overwhelming event causes </a:t>
            </a:r>
            <a:r>
              <a:rPr lang="en-US" sz="3000" b="1" dirty="0">
                <a:solidFill>
                  <a:srgbClr val="043A57"/>
                </a:solidFill>
                <a:effectLst>
                  <a:outerShdw blurRad="38100" dist="38100" dir="2700000" algn="tl">
                    <a:srgbClr val="000000">
                      <a:alpha val="43137"/>
                    </a:srgbClr>
                  </a:outerShdw>
                </a:effectLst>
              </a:rPr>
              <a:t>words</a:t>
            </a:r>
            <a:r>
              <a:rPr lang="en-US" sz="3000" dirty="0">
                <a:solidFill>
                  <a:srgbClr val="043A57"/>
                </a:solidFill>
                <a:effectLst>
                  <a:outerShdw blurRad="38100" dist="38100" dir="2700000" algn="tl">
                    <a:srgbClr val="000000">
                      <a:alpha val="43137"/>
                    </a:srgbClr>
                  </a:outerShdw>
                </a:effectLst>
              </a:rPr>
              <a:t> to be lost so that the experience cannot be accurately recorded in language. Without words, we do not have access to our full memory so that fragments of the experience go unnamed, unresolved, and submerged out of sight. </a:t>
            </a:r>
            <a:r>
              <a:rPr lang="en-US" dirty="0">
                <a:solidFill>
                  <a:srgbClr val="043A57"/>
                </a:solidFill>
                <a:effectLst>
                  <a:outerShdw blurRad="38100" dist="38100" dir="2700000" algn="tl">
                    <a:srgbClr val="000000">
                      <a:alpha val="43137"/>
                    </a:srgbClr>
                  </a:outerShdw>
                </a:effectLst>
              </a:rPr>
              <a:t>(Wolynn, 54)</a:t>
            </a:r>
          </a:p>
          <a:p>
            <a:pPr marL="457200" indent="-457200">
              <a:buFont typeface="Arial" panose="020B0604020202020204" pitchFamily="34" charset="0"/>
              <a:buChar char="•"/>
            </a:pPr>
            <a:endParaRPr lang="en-US" sz="1400" dirty="0">
              <a:solidFill>
                <a:srgbClr val="043A57"/>
              </a:solidFill>
              <a:effectLst>
                <a:outerShdw blurRad="38100" dist="38100" dir="2700000" algn="tl">
                  <a:srgbClr val="000000">
                    <a:alpha val="43137"/>
                  </a:srgbClr>
                </a:outerShdw>
              </a:effectLst>
            </a:endParaRPr>
          </a:p>
          <a:p>
            <a:pPr marL="457200" indent="-457200">
              <a:buFont typeface="Arial" panose="020B0604020202020204" pitchFamily="34" charset="0"/>
              <a:buChar char="•"/>
            </a:pPr>
            <a:r>
              <a:rPr lang="en-US" sz="3000" b="1" u="sng" dirty="0">
                <a:solidFill>
                  <a:srgbClr val="043A57"/>
                </a:solidFill>
                <a:effectLst>
                  <a:outerShdw blurRad="38100" dist="38100" dir="2700000" algn="tl">
                    <a:srgbClr val="000000">
                      <a:alpha val="43137"/>
                    </a:srgbClr>
                  </a:outerShdw>
                </a:effectLst>
              </a:rPr>
              <a:t>Trauma</a:t>
            </a:r>
            <a:r>
              <a:rPr lang="en-US" sz="3000" dirty="0">
                <a:solidFill>
                  <a:srgbClr val="043A57"/>
                </a:solidFill>
                <a:effectLst>
                  <a:outerShdw blurRad="38100" dist="38100" dir="2700000" algn="tl">
                    <a:srgbClr val="000000">
                      <a:alpha val="43137"/>
                    </a:srgbClr>
                  </a:outerShdw>
                </a:effectLst>
              </a:rPr>
              <a:t>: Emotions and physical sensations that are imprinted during trauma are experienced not as memories but as disruptive physical reactions in the present. </a:t>
            </a:r>
            <a:r>
              <a:rPr lang="en-US" sz="2000" dirty="0">
                <a:solidFill>
                  <a:srgbClr val="043A57"/>
                </a:solidFill>
                <a:effectLst>
                  <a:outerShdw blurRad="38100" dist="38100" dir="2700000" algn="tl">
                    <a:srgbClr val="000000">
                      <a:alpha val="43137"/>
                    </a:srgbClr>
                  </a:outerShdw>
                </a:effectLst>
              </a:rPr>
              <a:t>(van der Kolk, 206)</a:t>
            </a:r>
            <a:endParaRPr lang="en-US" sz="2400" dirty="0">
              <a:solidFill>
                <a:srgbClr val="043A57"/>
              </a:solidFill>
              <a:effectLst>
                <a:outerShdw blurRad="38100" dist="38100" dir="2700000" algn="tl">
                  <a:srgbClr val="000000">
                    <a:alpha val="43137"/>
                  </a:srgbClr>
                </a:outerShdw>
              </a:effectLst>
            </a:endParaRPr>
          </a:p>
          <a:p>
            <a:pPr marL="457200" indent="-457200">
              <a:buFont typeface="Arial" panose="020B0604020202020204" pitchFamily="34" charset="0"/>
              <a:buChar char="•"/>
            </a:pPr>
            <a:endParaRPr lang="en-US" sz="2800" dirty="0">
              <a:solidFill>
                <a:srgbClr val="043A57"/>
              </a:solidFill>
              <a:effectLst>
                <a:outerShdw blurRad="38100" dist="38100" dir="2700000" algn="tl">
                  <a:srgbClr val="000000">
                    <a:alpha val="43137"/>
                  </a:srgbClr>
                </a:outerShdw>
              </a:effectLst>
            </a:endParaRPr>
          </a:p>
          <a:p>
            <a:pPr marL="457200" indent="-457200">
              <a:buFont typeface="Arial" panose="020B0604020202020204" pitchFamily="34" charset="0"/>
              <a:buChar char="•"/>
            </a:pPr>
            <a:endParaRPr lang="en-US" sz="2800" b="1" u="sng" dirty="0">
              <a:solidFill>
                <a:srgbClr val="3A4788"/>
              </a:solidFill>
            </a:endParaRPr>
          </a:p>
          <a:p>
            <a:pPr marL="457200" indent="-457200">
              <a:buFont typeface="Arial" panose="020B0604020202020204" pitchFamily="34" charset="0"/>
              <a:buChar char="•"/>
            </a:pPr>
            <a:endParaRPr lang="en-US" sz="1600" dirty="0">
              <a:solidFill>
                <a:srgbClr val="043A57"/>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9718933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40A00D-5786-ABC2-96E3-B15091C0407F}"/>
            </a:ext>
          </a:extLst>
        </p:cNvPr>
        <p:cNvGrpSpPr/>
        <p:nvPr/>
      </p:nvGrpSpPr>
      <p:grpSpPr>
        <a:xfrm>
          <a:off x="0" y="0"/>
          <a:ext cx="0" cy="0"/>
          <a:chOff x="0" y="0"/>
          <a:chExt cx="0" cy="0"/>
        </a:xfrm>
      </p:grpSpPr>
      <p:pic>
        <p:nvPicPr>
          <p:cNvPr id="2" name="Picture 1" descr="A landscape with mountains and trees&#10;&#10;Description automatically generated">
            <a:extLst>
              <a:ext uri="{FF2B5EF4-FFF2-40B4-BE49-F238E27FC236}">
                <a16:creationId xmlns:a16="http://schemas.microsoft.com/office/drawing/2014/main" id="{16835B81-B275-4F98-7972-5259553C579A}"/>
              </a:ext>
            </a:extLst>
          </p:cNvPr>
          <p:cNvPicPr>
            <a:picLocks noChangeAspect="1"/>
          </p:cNvPicPr>
          <p:nvPr/>
        </p:nvPicPr>
        <p:blipFill>
          <a:blip r:embed="rId3"/>
          <a:srcRect l="16566" t="-2" r="69088"/>
          <a:stretch/>
        </p:blipFill>
        <p:spPr>
          <a:xfrm>
            <a:off x="0" y="0"/>
            <a:ext cx="1948249" cy="6858000"/>
          </a:xfrm>
          <a:prstGeom prst="rect">
            <a:avLst/>
          </a:prstGeom>
        </p:spPr>
      </p:pic>
      <p:sp>
        <p:nvSpPr>
          <p:cNvPr id="3" name="TextBox 2">
            <a:extLst>
              <a:ext uri="{FF2B5EF4-FFF2-40B4-BE49-F238E27FC236}">
                <a16:creationId xmlns:a16="http://schemas.microsoft.com/office/drawing/2014/main" id="{1D33133D-194F-BDF8-3FE0-2618AED1EACD}"/>
              </a:ext>
            </a:extLst>
          </p:cNvPr>
          <p:cNvSpPr txBox="1"/>
          <p:nvPr/>
        </p:nvSpPr>
        <p:spPr>
          <a:xfrm>
            <a:off x="2235910" y="356836"/>
            <a:ext cx="9768248" cy="6194003"/>
          </a:xfrm>
          <a:prstGeom prst="rect">
            <a:avLst/>
          </a:prstGeom>
          <a:noFill/>
        </p:spPr>
        <p:txBody>
          <a:bodyPr wrap="square" rtlCol="0">
            <a:spAutoFit/>
          </a:bodyPr>
          <a:lstStyle/>
          <a:p>
            <a:r>
              <a:rPr lang="en-US" sz="4400" b="1" dirty="0">
                <a:solidFill>
                  <a:srgbClr val="3A4788"/>
                </a:solidFill>
                <a:effectLst>
                  <a:outerShdw blurRad="38100" dist="38100" dir="2700000" algn="tl">
                    <a:srgbClr val="000000">
                      <a:alpha val="43137"/>
                    </a:srgbClr>
                  </a:outerShdw>
                </a:effectLst>
              </a:rPr>
              <a:t>I. Key Terminology &amp; Concepts</a:t>
            </a:r>
          </a:p>
          <a:p>
            <a:endParaRPr lang="en-US" b="1" dirty="0">
              <a:solidFill>
                <a:srgbClr val="3A4788"/>
              </a:solidFill>
              <a:effectLst>
                <a:outerShdw blurRad="38100" dist="38100" dir="2700000" algn="tl">
                  <a:srgbClr val="000000">
                    <a:alpha val="43137"/>
                  </a:srgbClr>
                </a:outerShdw>
              </a:effectLst>
            </a:endParaRPr>
          </a:p>
          <a:p>
            <a:pPr marL="457200" indent="-457200">
              <a:buFont typeface="Arial" panose="020B0604020202020204" pitchFamily="34" charset="0"/>
              <a:buChar char="•"/>
            </a:pPr>
            <a:r>
              <a:rPr lang="en-US" sz="3000" b="1" u="sng" dirty="0">
                <a:solidFill>
                  <a:srgbClr val="043A57"/>
                </a:solidFill>
                <a:effectLst>
                  <a:outerShdw blurRad="38100" dist="38100" dir="2700000" algn="tl">
                    <a:srgbClr val="000000">
                      <a:alpha val="43137"/>
                    </a:srgbClr>
                  </a:outerShdw>
                </a:effectLst>
                <a:ea typeface="Calibri" panose="020F0502020204030204" pitchFamily="34" charset="0"/>
                <a:cs typeface="Times New Roman" panose="02020603050405020304" pitchFamily="18" charset="0"/>
              </a:rPr>
              <a:t>Vicarious Trauma</a:t>
            </a:r>
            <a:r>
              <a:rPr lang="en-US" sz="3000" dirty="0">
                <a:solidFill>
                  <a:srgbClr val="043A57"/>
                </a:solidFill>
                <a:effectLst>
                  <a:outerShdw blurRad="38100" dist="38100" dir="2700000" algn="tl">
                    <a:srgbClr val="000000">
                      <a:alpha val="43137"/>
                    </a:srgbClr>
                  </a:outerShdw>
                </a:effectLst>
                <a:ea typeface="Calibri" panose="020F0502020204030204" pitchFamily="34" charset="0"/>
                <a:cs typeface="Times New Roman" panose="02020603050405020304" pitchFamily="18" charset="0"/>
              </a:rPr>
              <a:t>: is used to describe the traumatic exposure to the disturbing experiences of </a:t>
            </a:r>
            <a:r>
              <a:rPr lang="en-US" sz="3000" b="1" dirty="0">
                <a:solidFill>
                  <a:srgbClr val="043A57"/>
                </a:solidFill>
                <a:effectLst>
                  <a:outerShdw blurRad="38100" dist="38100" dir="2700000" algn="tl">
                    <a:srgbClr val="000000">
                      <a:alpha val="43137"/>
                    </a:srgbClr>
                  </a:outerShdw>
                </a:effectLst>
                <a:ea typeface="Calibri" panose="020F0502020204030204" pitchFamily="34" charset="0"/>
                <a:cs typeface="Times New Roman" panose="02020603050405020304" pitchFamily="18" charset="0"/>
              </a:rPr>
              <a:t>others</a:t>
            </a:r>
          </a:p>
          <a:p>
            <a:endParaRPr lang="en-US" sz="1600" b="1" dirty="0">
              <a:solidFill>
                <a:srgbClr val="043A57"/>
              </a:solidFill>
              <a:effectLst>
                <a:outerShdw blurRad="38100" dist="38100" dir="2700000" algn="tl">
                  <a:srgbClr val="000000">
                    <a:alpha val="43137"/>
                  </a:srgbClr>
                </a:outerShdw>
              </a:effectLst>
              <a:ea typeface="Calibri" panose="020F0502020204030204" pitchFamily="34" charset="0"/>
              <a:cs typeface="Times New Roman" panose="02020603050405020304" pitchFamily="18" charset="0"/>
            </a:endParaRPr>
          </a:p>
          <a:p>
            <a:pPr marL="457200" indent="-457200">
              <a:buFont typeface="Arial" panose="020B0604020202020204" pitchFamily="34" charset="0"/>
              <a:buChar char="•"/>
            </a:pPr>
            <a:endParaRPr lang="en-US" sz="1050" b="1" dirty="0">
              <a:solidFill>
                <a:srgbClr val="043A57"/>
              </a:solidFill>
              <a:effectLst>
                <a:outerShdw blurRad="38100" dist="38100" dir="2700000" algn="tl">
                  <a:srgbClr val="000000">
                    <a:alpha val="43137"/>
                  </a:srgbClr>
                </a:outerShdw>
              </a:effectLst>
              <a:ea typeface="Calibri" panose="020F0502020204030204" pitchFamily="34" charset="0"/>
              <a:cs typeface="Times New Roman" panose="02020603050405020304" pitchFamily="18" charset="0"/>
            </a:endParaRPr>
          </a:p>
          <a:p>
            <a:pPr marL="457200" indent="-457200">
              <a:buFont typeface="Arial" panose="020B0604020202020204" pitchFamily="34" charset="0"/>
              <a:buChar char="•"/>
            </a:pPr>
            <a:r>
              <a:rPr lang="en-US" sz="3000" b="1" u="sng" dirty="0">
                <a:solidFill>
                  <a:srgbClr val="043A57"/>
                </a:solidFill>
                <a:effectLst>
                  <a:outerShdw blurRad="38100" dist="38100" dir="2700000" algn="tl">
                    <a:srgbClr val="000000">
                      <a:alpha val="43137"/>
                    </a:srgbClr>
                  </a:outerShdw>
                </a:effectLst>
                <a:ea typeface="Calibri" panose="020F0502020204030204" pitchFamily="34" charset="0"/>
                <a:cs typeface="Times New Roman" panose="02020603050405020304" pitchFamily="18" charset="0"/>
              </a:rPr>
              <a:t>Vicarious Trauma </a:t>
            </a:r>
            <a:r>
              <a:rPr lang="en-US" sz="3000" dirty="0">
                <a:solidFill>
                  <a:srgbClr val="043A57"/>
                </a:solidFill>
                <a:effectLst>
                  <a:outerShdw blurRad="38100" dist="38100" dir="2700000" algn="tl">
                    <a:srgbClr val="000000">
                      <a:alpha val="43137"/>
                    </a:srgbClr>
                  </a:outerShdw>
                </a:effectLst>
                <a:ea typeface="Calibri" panose="020F0502020204030204" pitchFamily="34" charset="0"/>
                <a:cs typeface="Times New Roman" panose="02020603050405020304" pitchFamily="18" charset="0"/>
              </a:rPr>
              <a:t>describes the </a:t>
            </a:r>
            <a:r>
              <a:rPr lang="en-US" sz="3000" b="1" dirty="0">
                <a:solidFill>
                  <a:srgbClr val="043A57"/>
                </a:solidFill>
                <a:effectLst>
                  <a:outerShdw blurRad="38100" dist="38100" dir="2700000" algn="tl">
                    <a:srgbClr val="000000">
                      <a:alpha val="43137"/>
                    </a:srgbClr>
                  </a:outerShdw>
                </a:effectLst>
                <a:ea typeface="Calibri" panose="020F0502020204030204" pitchFamily="34" charset="0"/>
                <a:cs typeface="Times New Roman" panose="02020603050405020304" pitchFamily="18" charset="0"/>
              </a:rPr>
              <a:t>accrued effects </a:t>
            </a:r>
            <a:r>
              <a:rPr lang="en-US" sz="3000" dirty="0">
                <a:solidFill>
                  <a:srgbClr val="043A57"/>
                </a:solidFill>
                <a:effectLst>
                  <a:outerShdw blurRad="38100" dist="38100" dir="2700000" algn="tl">
                    <a:srgbClr val="000000">
                      <a:alpha val="43137"/>
                    </a:srgbClr>
                  </a:outerShdw>
                </a:effectLst>
                <a:ea typeface="Calibri" panose="020F0502020204030204" pitchFamily="34" charset="0"/>
                <a:cs typeface="Times New Roman" panose="02020603050405020304" pitchFamily="18" charset="0"/>
              </a:rPr>
              <a:t>of treating distressed clients, which will ultimately impact the helper’s feelings, intellectual schemas, self-efficacy, and sense of well-being so that it becomes an occupational health hazard </a:t>
            </a:r>
            <a:r>
              <a:rPr lang="en-US" dirty="0">
                <a:solidFill>
                  <a:srgbClr val="043A57"/>
                </a:solidFill>
                <a:effectLst>
                  <a:outerShdw blurRad="38100" dist="38100" dir="2700000" algn="tl">
                    <a:srgbClr val="000000">
                      <a:alpha val="43137"/>
                    </a:srgbClr>
                  </a:outerShdw>
                </a:effectLst>
                <a:ea typeface="Calibri" panose="020F0502020204030204" pitchFamily="34" charset="0"/>
                <a:cs typeface="Times New Roman" panose="02020603050405020304" pitchFamily="18" charset="0"/>
              </a:rPr>
              <a:t>(Sawicki, 26) (Dorociak et al. 2017)</a:t>
            </a:r>
            <a:endParaRPr lang="en-US" sz="3200" dirty="0">
              <a:solidFill>
                <a:srgbClr val="043A57"/>
              </a:solidFill>
              <a:effectLst>
                <a:outerShdw blurRad="38100" dist="38100" dir="2700000" algn="tl">
                  <a:srgbClr val="000000">
                    <a:alpha val="43137"/>
                  </a:srgbClr>
                </a:outerShdw>
              </a:effectLst>
              <a:ea typeface="Calibri" panose="020F0502020204030204" pitchFamily="34" charset="0"/>
              <a:cs typeface="Times New Roman" panose="02020603050405020304" pitchFamily="18" charset="0"/>
            </a:endParaRPr>
          </a:p>
          <a:p>
            <a:pPr marL="457200" indent="-457200">
              <a:buFont typeface="Arial" panose="020B0604020202020204" pitchFamily="34" charset="0"/>
              <a:buChar char="•"/>
            </a:pPr>
            <a:endParaRPr lang="en-US" dirty="0">
              <a:solidFill>
                <a:srgbClr val="043A57"/>
              </a:solidFill>
              <a:effectLst>
                <a:outerShdw blurRad="38100" dist="38100" dir="2700000" algn="tl">
                  <a:srgbClr val="000000">
                    <a:alpha val="43137"/>
                  </a:srgbClr>
                </a:outerShdw>
              </a:effectLst>
              <a:ea typeface="Calibri" panose="020F0502020204030204" pitchFamily="34" charset="0"/>
              <a:cs typeface="Times New Roman" panose="02020603050405020304" pitchFamily="18" charset="0"/>
            </a:endParaRPr>
          </a:p>
          <a:p>
            <a:pPr marL="457200" indent="-457200">
              <a:buFont typeface="Arial" panose="020B0604020202020204" pitchFamily="34" charset="0"/>
              <a:buChar char="•"/>
            </a:pPr>
            <a:r>
              <a:rPr lang="en-US" sz="3000" b="1" u="sng" dirty="0">
                <a:solidFill>
                  <a:srgbClr val="043A57"/>
                </a:solidFill>
                <a:effectLst>
                  <a:outerShdw blurRad="38100" dist="38100" dir="2700000" algn="tl">
                    <a:srgbClr val="000000">
                      <a:alpha val="43137"/>
                    </a:srgbClr>
                  </a:outerShdw>
                </a:effectLst>
                <a:ea typeface="Calibri" panose="020F0502020204030204" pitchFamily="34" charset="0"/>
                <a:cs typeface="Times New Roman" panose="02020603050405020304" pitchFamily="18" charset="0"/>
              </a:rPr>
              <a:t>Vicarious Trauma </a:t>
            </a:r>
            <a:r>
              <a:rPr lang="en-US" sz="3000" dirty="0">
                <a:solidFill>
                  <a:srgbClr val="043A57"/>
                </a:solidFill>
                <a:effectLst>
                  <a:outerShdw blurRad="38100" dist="38100" dir="2700000" algn="tl">
                    <a:srgbClr val="000000">
                      <a:alpha val="43137"/>
                    </a:srgbClr>
                  </a:outerShdw>
                </a:effectLst>
                <a:ea typeface="Calibri" panose="020F0502020204030204" pitchFamily="34" charset="0"/>
                <a:cs typeface="Times New Roman" panose="02020603050405020304" pitchFamily="18" charset="0"/>
              </a:rPr>
              <a:t>is a sign that the client’s history is having an extreme effect on the therapist. </a:t>
            </a:r>
            <a:r>
              <a:rPr lang="en-US" sz="2000" dirty="0">
                <a:solidFill>
                  <a:srgbClr val="043A57"/>
                </a:solidFill>
                <a:effectLst>
                  <a:outerShdw blurRad="38100" dist="38100" dir="2700000" algn="tl">
                    <a:srgbClr val="000000">
                      <a:alpha val="43137"/>
                    </a:srgbClr>
                  </a:outerShdw>
                </a:effectLst>
                <a:ea typeface="Calibri" panose="020F0502020204030204" pitchFamily="34" charset="0"/>
                <a:cs typeface="Times New Roman" panose="02020603050405020304" pitchFamily="18" charset="0"/>
              </a:rPr>
              <a:t>(Rothschild, 15)</a:t>
            </a:r>
            <a:endParaRPr lang="en-US" sz="3000" dirty="0">
              <a:solidFill>
                <a:srgbClr val="043A57"/>
              </a:solidFill>
              <a:effectLst>
                <a:outerShdw blurRad="38100" dist="38100" dir="2700000" algn="tl">
                  <a:srgbClr val="000000">
                    <a:alpha val="43137"/>
                  </a:srgbClr>
                </a:outerShdw>
              </a:effectLst>
              <a:ea typeface="Calibri" panose="020F0502020204030204" pitchFamily="34" charset="0"/>
              <a:cs typeface="Times New Roman" panose="02020603050405020304" pitchFamily="18" charset="0"/>
            </a:endParaRPr>
          </a:p>
          <a:p>
            <a:endParaRPr lang="en-US" sz="2000" b="1" i="1" dirty="0">
              <a:solidFill>
                <a:srgbClr val="3A4788"/>
              </a:solidFill>
            </a:endParaRPr>
          </a:p>
        </p:txBody>
      </p:sp>
      <p:sp>
        <p:nvSpPr>
          <p:cNvPr id="4" name="Arrow: Right 3">
            <a:extLst>
              <a:ext uri="{FF2B5EF4-FFF2-40B4-BE49-F238E27FC236}">
                <a16:creationId xmlns:a16="http://schemas.microsoft.com/office/drawing/2014/main" id="{22D8306E-0EF8-8392-64FA-F105E63BF139}"/>
              </a:ext>
            </a:extLst>
          </p:cNvPr>
          <p:cNvSpPr/>
          <p:nvPr/>
        </p:nvSpPr>
        <p:spPr>
          <a:xfrm rot="6726506">
            <a:off x="9297421" y="833513"/>
            <a:ext cx="1825392" cy="1908269"/>
          </a:xfrm>
          <a:prstGeom prst="rightArrow">
            <a:avLst/>
          </a:prstGeom>
          <a:solidFill>
            <a:srgbClr val="F0533F"/>
          </a:solidFill>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19934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animEffect transition="in" filter="fade">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01B275-119B-F350-6879-B692811B5520}"/>
            </a:ext>
          </a:extLst>
        </p:cNvPr>
        <p:cNvGrpSpPr/>
        <p:nvPr/>
      </p:nvGrpSpPr>
      <p:grpSpPr>
        <a:xfrm>
          <a:off x="0" y="0"/>
          <a:ext cx="0" cy="0"/>
          <a:chOff x="0" y="0"/>
          <a:chExt cx="0" cy="0"/>
        </a:xfrm>
      </p:grpSpPr>
      <p:pic>
        <p:nvPicPr>
          <p:cNvPr id="2" name="Picture 1" descr="A landscape with mountains and trees&#10;&#10;Description automatically generated">
            <a:extLst>
              <a:ext uri="{FF2B5EF4-FFF2-40B4-BE49-F238E27FC236}">
                <a16:creationId xmlns:a16="http://schemas.microsoft.com/office/drawing/2014/main" id="{F5401110-55F0-181E-C5D5-A4EE65E29CB2}"/>
              </a:ext>
            </a:extLst>
          </p:cNvPr>
          <p:cNvPicPr>
            <a:picLocks noChangeAspect="1"/>
          </p:cNvPicPr>
          <p:nvPr/>
        </p:nvPicPr>
        <p:blipFill>
          <a:blip r:embed="rId3"/>
          <a:srcRect l="16566" t="-2" r="69088"/>
          <a:stretch/>
        </p:blipFill>
        <p:spPr>
          <a:xfrm>
            <a:off x="0" y="0"/>
            <a:ext cx="1948249" cy="6858000"/>
          </a:xfrm>
          <a:prstGeom prst="rect">
            <a:avLst/>
          </a:prstGeom>
        </p:spPr>
      </p:pic>
      <p:sp>
        <p:nvSpPr>
          <p:cNvPr id="3" name="TextBox 2">
            <a:extLst>
              <a:ext uri="{FF2B5EF4-FFF2-40B4-BE49-F238E27FC236}">
                <a16:creationId xmlns:a16="http://schemas.microsoft.com/office/drawing/2014/main" id="{970C3C9D-C7AD-F8BF-74A6-89C944774BFB}"/>
              </a:ext>
            </a:extLst>
          </p:cNvPr>
          <p:cNvSpPr txBox="1"/>
          <p:nvPr/>
        </p:nvSpPr>
        <p:spPr>
          <a:xfrm>
            <a:off x="2312894" y="616812"/>
            <a:ext cx="9147586" cy="6278642"/>
          </a:xfrm>
          <a:prstGeom prst="rect">
            <a:avLst/>
          </a:prstGeom>
          <a:noFill/>
        </p:spPr>
        <p:txBody>
          <a:bodyPr wrap="square" rtlCol="0">
            <a:spAutoFit/>
          </a:bodyPr>
          <a:lstStyle/>
          <a:p>
            <a:r>
              <a:rPr lang="en-US" sz="3000" dirty="0">
                <a:solidFill>
                  <a:srgbClr val="043A57"/>
                </a:solidFill>
                <a:effectLst>
                  <a:outerShdw blurRad="38100" dist="38100" dir="2700000" algn="tl">
                    <a:srgbClr val="000000">
                      <a:alpha val="43137"/>
                    </a:srgbClr>
                  </a:outerShdw>
                </a:effectLst>
                <a:latin typeface="+mn-lt"/>
                <a:ea typeface="Calibri" panose="020F0502020204030204" pitchFamily="34" charset="0"/>
                <a:cs typeface="Times New Roman" panose="02020603050405020304" pitchFamily="18" charset="0"/>
              </a:rPr>
              <a:t>“</a:t>
            </a:r>
            <a:r>
              <a:rPr lang="en-US" sz="3200" b="1" i="1" dirty="0">
                <a:solidFill>
                  <a:srgbClr val="043A57"/>
                </a:solidFill>
                <a:effectLst>
                  <a:outerShdw blurRad="38100" dist="38100" dir="2700000" algn="tl">
                    <a:srgbClr val="000000">
                      <a:alpha val="43137"/>
                    </a:srgbClr>
                  </a:outerShdw>
                </a:effectLst>
                <a:latin typeface="+mn-lt"/>
                <a:ea typeface="Calibri" panose="020F0502020204030204" pitchFamily="34" charset="0"/>
                <a:cs typeface="Times New Roman" panose="02020603050405020304" pitchFamily="18" charset="0"/>
              </a:rPr>
              <a:t>Vicarious traumatization </a:t>
            </a:r>
            <a:r>
              <a:rPr lang="en-US" sz="3200" i="1" dirty="0">
                <a:solidFill>
                  <a:srgbClr val="043A57"/>
                </a:solidFill>
                <a:effectLst>
                  <a:outerShdw blurRad="38100" dist="38100" dir="2700000" algn="tl">
                    <a:srgbClr val="000000">
                      <a:alpha val="43137"/>
                    </a:srgbClr>
                  </a:outerShdw>
                </a:effectLst>
                <a:latin typeface="+mn-lt"/>
                <a:ea typeface="Calibri" panose="020F0502020204030204" pitchFamily="34" charset="0"/>
                <a:cs typeface="Times New Roman" panose="02020603050405020304" pitchFamily="18" charset="0"/>
              </a:rPr>
              <a:t>is the transformation of the helper’s inner experience as a result of </a:t>
            </a:r>
            <a:r>
              <a:rPr lang="en-US" sz="3200" b="1" i="1" dirty="0">
                <a:solidFill>
                  <a:srgbClr val="043A57"/>
                </a:solidFill>
                <a:effectLst>
                  <a:outerShdw blurRad="38100" dist="38100" dir="2700000" algn="tl">
                    <a:srgbClr val="000000">
                      <a:alpha val="43137"/>
                    </a:srgbClr>
                  </a:outerShdw>
                </a:effectLst>
                <a:latin typeface="+mn-lt"/>
                <a:ea typeface="Calibri" panose="020F0502020204030204" pitchFamily="34" charset="0"/>
                <a:cs typeface="Times New Roman" panose="02020603050405020304" pitchFamily="18" charset="0"/>
              </a:rPr>
              <a:t>empathetic</a:t>
            </a:r>
            <a:r>
              <a:rPr lang="en-US" sz="3200" i="1" dirty="0">
                <a:solidFill>
                  <a:srgbClr val="043A57"/>
                </a:solidFill>
                <a:effectLst>
                  <a:outerShdw blurRad="38100" dist="38100" dir="2700000" algn="tl">
                    <a:srgbClr val="000000">
                      <a:alpha val="43137"/>
                    </a:srgbClr>
                  </a:outerShdw>
                </a:effectLst>
                <a:latin typeface="+mn-lt"/>
                <a:ea typeface="Calibri" panose="020F0502020204030204" pitchFamily="34" charset="0"/>
                <a:cs typeface="Times New Roman" panose="02020603050405020304" pitchFamily="18" charset="0"/>
              </a:rPr>
              <a:t> engagement with survivor clients and their trauma material. Simply put, when we open our hearts to hear someone’s story of devastation or betrayal, our cherished beliefs are challenged and we are changed. We view vicarious traumatization as an occupational hazard, an inescapable effect of trauma work. It is not something clients do to us, it is a human consequence of knowing, caring, and facing the reality of trauma</a:t>
            </a:r>
            <a:r>
              <a:rPr lang="en-US" sz="3000" dirty="0">
                <a:solidFill>
                  <a:srgbClr val="043A57"/>
                </a:solidFill>
                <a:effectLst>
                  <a:outerShdw blurRad="38100" dist="38100" dir="2700000" algn="tl">
                    <a:srgbClr val="000000">
                      <a:alpha val="43137"/>
                    </a:srgbClr>
                  </a:outerShdw>
                </a:effectLst>
                <a:latin typeface="+mn-lt"/>
                <a:ea typeface="Calibri" panose="020F0502020204030204" pitchFamily="34" charset="0"/>
                <a:cs typeface="Times New Roman" panose="02020603050405020304" pitchFamily="18" charset="0"/>
              </a:rPr>
              <a:t>.” </a:t>
            </a:r>
            <a:r>
              <a:rPr lang="en-US" sz="2000" dirty="0">
                <a:ea typeface="Calibri" panose="020F0502020204030204" pitchFamily="34" charset="0"/>
                <a:cs typeface="Times New Roman" panose="02020603050405020304" pitchFamily="18" charset="0"/>
              </a:rPr>
              <a:t>(Saakvitne, 25)</a:t>
            </a:r>
            <a:endParaRPr lang="en-US" sz="2000" dirty="0"/>
          </a:p>
          <a:p>
            <a:endParaRPr lang="en-US" i="1" dirty="0">
              <a:latin typeface="+mn-l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8072822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C00D59A4-7422-71BC-6C68-723EA892757D}"/>
            </a:ext>
          </a:extLst>
        </p:cNvPr>
        <p:cNvGrpSpPr/>
        <p:nvPr/>
      </p:nvGrpSpPr>
      <p:grpSpPr>
        <a:xfrm>
          <a:off x="0" y="0"/>
          <a:ext cx="0" cy="0"/>
          <a:chOff x="0" y="0"/>
          <a:chExt cx="0" cy="0"/>
        </a:xfrm>
      </p:grpSpPr>
      <p:pic>
        <p:nvPicPr>
          <p:cNvPr id="2" name="Picture 1" descr="A landscape with mountains and trees&#10;&#10;Description automatically generated">
            <a:extLst>
              <a:ext uri="{FF2B5EF4-FFF2-40B4-BE49-F238E27FC236}">
                <a16:creationId xmlns:a16="http://schemas.microsoft.com/office/drawing/2014/main" id="{455EC7A2-94A9-97D3-9D93-54C8F0B3D959}"/>
              </a:ext>
            </a:extLst>
          </p:cNvPr>
          <p:cNvPicPr>
            <a:picLocks noChangeAspect="1"/>
          </p:cNvPicPr>
          <p:nvPr/>
        </p:nvPicPr>
        <p:blipFill>
          <a:blip r:embed="rId3"/>
          <a:srcRect l="16566" t="-2" r="69088"/>
          <a:stretch/>
        </p:blipFill>
        <p:spPr>
          <a:xfrm>
            <a:off x="0" y="0"/>
            <a:ext cx="1948249" cy="6858000"/>
          </a:xfrm>
          <a:prstGeom prst="rect">
            <a:avLst/>
          </a:prstGeom>
        </p:spPr>
      </p:pic>
      <p:sp>
        <p:nvSpPr>
          <p:cNvPr id="3" name="TextBox 2">
            <a:extLst>
              <a:ext uri="{FF2B5EF4-FFF2-40B4-BE49-F238E27FC236}">
                <a16:creationId xmlns:a16="http://schemas.microsoft.com/office/drawing/2014/main" id="{C42C4840-90C9-2440-47A3-425D3D74A1AB}"/>
              </a:ext>
            </a:extLst>
          </p:cNvPr>
          <p:cNvSpPr txBox="1"/>
          <p:nvPr/>
        </p:nvSpPr>
        <p:spPr>
          <a:xfrm>
            <a:off x="2235910" y="356836"/>
            <a:ext cx="9768248" cy="6740307"/>
          </a:xfrm>
          <a:prstGeom prst="rect">
            <a:avLst/>
          </a:prstGeom>
          <a:noFill/>
        </p:spPr>
        <p:txBody>
          <a:bodyPr wrap="square" rtlCol="0">
            <a:spAutoFit/>
          </a:bodyPr>
          <a:lstStyle/>
          <a:p>
            <a:r>
              <a:rPr lang="en-US" sz="5000" b="1" dirty="0">
                <a:solidFill>
                  <a:srgbClr val="3A4788"/>
                </a:solidFill>
                <a:effectLst>
                  <a:outerShdw blurRad="38100" dist="38100" dir="2700000" algn="tl">
                    <a:srgbClr val="000000">
                      <a:alpha val="43137"/>
                    </a:srgbClr>
                  </a:outerShdw>
                </a:effectLst>
              </a:rPr>
              <a:t>I. Key Terminology &amp; Concepts</a:t>
            </a:r>
          </a:p>
          <a:p>
            <a:endParaRPr lang="en-US" sz="1200" b="1" dirty="0">
              <a:solidFill>
                <a:srgbClr val="3A4788"/>
              </a:solidFill>
              <a:effectLst>
                <a:outerShdw blurRad="38100" dist="38100" dir="2700000" algn="tl">
                  <a:srgbClr val="000000">
                    <a:alpha val="43137"/>
                  </a:srgbClr>
                </a:outerShdw>
              </a:effectLst>
            </a:endParaRPr>
          </a:p>
          <a:p>
            <a:pPr marL="457200" indent="-457200">
              <a:buFont typeface="Arial" panose="020B0604020202020204" pitchFamily="34" charset="0"/>
              <a:buChar char="•"/>
            </a:pPr>
            <a:r>
              <a:rPr lang="en-US" sz="2800" b="1" u="sng" dirty="0">
                <a:solidFill>
                  <a:srgbClr val="043A57"/>
                </a:solidFill>
                <a:effectLst>
                  <a:outerShdw blurRad="38100" dist="38100" dir="2700000" algn="tl">
                    <a:srgbClr val="000000">
                      <a:alpha val="43137"/>
                    </a:srgbClr>
                  </a:outerShdw>
                </a:effectLst>
                <a:latin typeface="+mn-lt"/>
              </a:rPr>
              <a:t>Compassion Fatigue</a:t>
            </a:r>
            <a:r>
              <a:rPr lang="en-US" sz="2800" dirty="0">
                <a:solidFill>
                  <a:srgbClr val="043A57"/>
                </a:solidFill>
                <a:effectLst>
                  <a:outerShdw blurRad="38100" dist="38100" dir="2700000" algn="tl">
                    <a:srgbClr val="000000">
                      <a:alpha val="43137"/>
                    </a:srgbClr>
                  </a:outerShdw>
                </a:effectLst>
                <a:latin typeface="+mn-lt"/>
              </a:rPr>
              <a:t>: a general term applied to anyone who suffers as a result of serving in a helping capacity </a:t>
            </a:r>
            <a:r>
              <a:rPr lang="en-US" sz="1600" dirty="0">
                <a:solidFill>
                  <a:srgbClr val="043A57"/>
                </a:solidFill>
                <a:effectLst>
                  <a:outerShdw blurRad="38100" dist="38100" dir="2700000" algn="tl">
                    <a:srgbClr val="000000">
                      <a:alpha val="43137"/>
                    </a:srgbClr>
                  </a:outerShdw>
                </a:effectLst>
                <a:latin typeface="+mn-lt"/>
              </a:rPr>
              <a:t>(Rothschild, 14)</a:t>
            </a:r>
          </a:p>
          <a:p>
            <a:endParaRPr lang="en-US" sz="1400" dirty="0">
              <a:solidFill>
                <a:srgbClr val="043A57"/>
              </a:solidFill>
              <a:effectLst>
                <a:outerShdw blurRad="38100" dist="38100" dir="2700000" algn="tl">
                  <a:srgbClr val="000000">
                    <a:alpha val="43137"/>
                  </a:srgbClr>
                </a:outerShdw>
              </a:effectLst>
              <a:latin typeface="+mn-lt"/>
            </a:endParaRPr>
          </a:p>
          <a:p>
            <a:pPr marL="457200" indent="-457200">
              <a:buFont typeface="Arial" panose="020B0604020202020204" pitchFamily="34" charset="0"/>
              <a:buChar char="•"/>
            </a:pPr>
            <a:r>
              <a:rPr lang="en-US" sz="2800" b="1" u="sng" dirty="0">
                <a:solidFill>
                  <a:srgbClr val="043A57"/>
                </a:solidFill>
                <a:effectLst>
                  <a:outerShdw blurRad="38100" dist="38100" dir="2700000" algn="tl">
                    <a:srgbClr val="000000">
                      <a:alpha val="43137"/>
                    </a:srgbClr>
                  </a:outerShdw>
                </a:effectLst>
                <a:latin typeface="+mn-lt"/>
              </a:rPr>
              <a:t>Burnout</a:t>
            </a:r>
            <a:r>
              <a:rPr lang="en-US" sz="2800" dirty="0">
                <a:solidFill>
                  <a:srgbClr val="043A57"/>
                </a:solidFill>
                <a:effectLst>
                  <a:outerShdw blurRad="38100" dist="38100" dir="2700000" algn="tl">
                    <a:srgbClr val="000000">
                      <a:alpha val="43137"/>
                    </a:srgbClr>
                  </a:outerShdw>
                </a:effectLst>
                <a:latin typeface="+mn-lt"/>
              </a:rPr>
              <a:t>: reserved for extreme circumstances where a person’s health is suffering or life outlook has turned negative because of the impact or overload of their work </a:t>
            </a:r>
            <a:r>
              <a:rPr lang="en-US" sz="1600" dirty="0">
                <a:solidFill>
                  <a:srgbClr val="043A57"/>
                </a:solidFill>
                <a:effectLst>
                  <a:outerShdw blurRad="38100" dist="38100" dir="2700000" algn="tl">
                    <a:srgbClr val="000000">
                      <a:alpha val="43137"/>
                    </a:srgbClr>
                  </a:outerShdw>
                </a:effectLst>
                <a:latin typeface="+mn-lt"/>
              </a:rPr>
              <a:t>(Rothschild, 14)</a:t>
            </a:r>
          </a:p>
          <a:p>
            <a:endParaRPr lang="en-US" sz="1400" dirty="0">
              <a:solidFill>
                <a:srgbClr val="043A57"/>
              </a:solidFill>
              <a:effectLst>
                <a:outerShdw blurRad="38100" dist="38100" dir="2700000" algn="tl">
                  <a:srgbClr val="000000">
                    <a:alpha val="43137"/>
                  </a:srgbClr>
                </a:outerShdw>
              </a:effectLst>
              <a:latin typeface="+mn-lt"/>
            </a:endParaRPr>
          </a:p>
          <a:p>
            <a:pPr marL="457200" indent="-457200">
              <a:buFont typeface="Arial" panose="020B0604020202020204" pitchFamily="34" charset="0"/>
              <a:buChar char="•"/>
            </a:pPr>
            <a:r>
              <a:rPr lang="en-US" sz="2800" b="1" u="sng" dirty="0">
                <a:solidFill>
                  <a:srgbClr val="043A57"/>
                </a:solidFill>
                <a:effectLst>
                  <a:outerShdw blurRad="38100" dist="38100" dir="2700000" algn="tl">
                    <a:srgbClr val="000000">
                      <a:alpha val="43137"/>
                    </a:srgbClr>
                  </a:outerShdw>
                </a:effectLst>
                <a:latin typeface="+mn-lt"/>
              </a:rPr>
              <a:t>Secondary Traumatic Stress</a:t>
            </a:r>
            <a:r>
              <a:rPr lang="en-US" sz="2800" dirty="0">
                <a:solidFill>
                  <a:srgbClr val="043A57"/>
                </a:solidFill>
                <a:effectLst>
                  <a:outerShdw blurRad="38100" dist="38100" dir="2700000" algn="tl">
                    <a:srgbClr val="000000">
                      <a:alpha val="43137"/>
                    </a:srgbClr>
                  </a:outerShdw>
                </a:effectLst>
                <a:latin typeface="+mn-lt"/>
              </a:rPr>
              <a:t>: </a:t>
            </a:r>
            <a:r>
              <a:rPr lang="en-US" sz="2800" dirty="0">
                <a:solidFill>
                  <a:srgbClr val="043A57"/>
                </a:solidFill>
                <a:effectLst>
                  <a:outerShdw blurRad="38100" dist="38100" dir="2700000" algn="tl">
                    <a:srgbClr val="000000">
                      <a:alpha val="43137"/>
                    </a:srgbClr>
                  </a:outerShdw>
                </a:effectLst>
                <a:latin typeface="+mn-lt"/>
                <a:ea typeface="Calibri" panose="020F0502020204030204" pitchFamily="34" charset="0"/>
                <a:cs typeface="Times New Roman" panose="02020603050405020304" pitchFamily="18" charset="0"/>
              </a:rPr>
              <a:t>the </a:t>
            </a:r>
            <a:r>
              <a:rPr lang="en-US" sz="3600" b="1" i="1" dirty="0">
                <a:solidFill>
                  <a:srgbClr val="043A57"/>
                </a:solidFill>
                <a:effectLst>
                  <a:outerShdw blurRad="38100" dist="38100" dir="2700000" algn="tl">
                    <a:srgbClr val="000000">
                      <a:alpha val="43137"/>
                    </a:srgbClr>
                  </a:outerShdw>
                </a:effectLst>
                <a:latin typeface="+mn-lt"/>
                <a:ea typeface="Calibri" panose="020F0502020204030204" pitchFamily="34" charset="0"/>
                <a:cs typeface="Times New Roman" panose="02020603050405020304" pitchFamily="18" charset="0"/>
              </a:rPr>
              <a:t>partaking</a:t>
            </a:r>
            <a:r>
              <a:rPr lang="en-US" sz="2800" dirty="0">
                <a:solidFill>
                  <a:srgbClr val="043A57"/>
                </a:solidFill>
                <a:effectLst>
                  <a:outerShdw blurRad="38100" dist="38100" dir="2700000" algn="tl">
                    <a:srgbClr val="000000">
                      <a:alpha val="43137"/>
                    </a:srgbClr>
                  </a:outerShdw>
                </a:effectLst>
                <a:latin typeface="+mn-lt"/>
                <a:ea typeface="Calibri" panose="020F0502020204030204" pitchFamily="34" charset="0"/>
                <a:cs typeface="Times New Roman" panose="02020603050405020304" pitchFamily="18" charset="0"/>
              </a:rPr>
              <a:t> of disturbing experiences, mainly in situations where the listener is extremely empathetic, and traumatic symptoms in the listener may be aroused that can be </a:t>
            </a:r>
            <a:r>
              <a:rPr lang="en-US" sz="2800" b="1" dirty="0">
                <a:solidFill>
                  <a:srgbClr val="043A57"/>
                </a:solidFill>
                <a:effectLst>
                  <a:outerShdw blurRad="38100" dist="38100" dir="2700000" algn="tl">
                    <a:srgbClr val="000000">
                      <a:alpha val="43137"/>
                    </a:srgbClr>
                  </a:outerShdw>
                </a:effectLst>
                <a:latin typeface="+mn-lt"/>
                <a:ea typeface="Calibri" panose="020F0502020204030204" pitchFamily="34" charset="0"/>
                <a:cs typeface="Times New Roman" panose="02020603050405020304" pitchFamily="18" charset="0"/>
              </a:rPr>
              <a:t>equivalent</a:t>
            </a:r>
            <a:r>
              <a:rPr lang="en-US" sz="2800" dirty="0">
                <a:solidFill>
                  <a:srgbClr val="043A57"/>
                </a:solidFill>
                <a:effectLst>
                  <a:outerShdw blurRad="38100" dist="38100" dir="2700000" algn="tl">
                    <a:srgbClr val="000000">
                      <a:alpha val="43137"/>
                    </a:srgbClr>
                  </a:outerShdw>
                </a:effectLst>
                <a:latin typeface="+mn-lt"/>
                <a:ea typeface="Calibri" panose="020F0502020204030204" pitchFamily="34" charset="0"/>
                <a:cs typeface="Times New Roman" panose="02020603050405020304" pitchFamily="18" charset="0"/>
              </a:rPr>
              <a:t> to those of the victim </a:t>
            </a:r>
            <a:r>
              <a:rPr lang="en-US" sz="1600" dirty="0">
                <a:solidFill>
                  <a:srgbClr val="043A57"/>
                </a:solidFill>
                <a:effectLst>
                  <a:outerShdw blurRad="38100" dist="38100" dir="2700000" algn="tl">
                    <a:srgbClr val="000000">
                      <a:alpha val="43137"/>
                    </a:srgbClr>
                  </a:outerShdw>
                </a:effectLst>
                <a:latin typeface="+mn-lt"/>
                <a:ea typeface="Calibri" panose="020F0502020204030204" pitchFamily="34" charset="0"/>
                <a:cs typeface="Times New Roman" panose="02020603050405020304" pitchFamily="18" charset="0"/>
              </a:rPr>
              <a:t>(Sawicki, 14) (Butler, Carello &amp; Manguin, 2017)</a:t>
            </a:r>
            <a:endParaRPr lang="en-US" sz="1600" dirty="0">
              <a:solidFill>
                <a:srgbClr val="043A57"/>
              </a:solidFill>
              <a:effectLst>
                <a:outerShdw blurRad="38100" dist="38100" dir="2700000" algn="tl">
                  <a:srgbClr val="000000">
                    <a:alpha val="43137"/>
                  </a:srgbClr>
                </a:outerShdw>
              </a:effectLst>
              <a:latin typeface="+mn-lt"/>
            </a:endParaRPr>
          </a:p>
          <a:p>
            <a:endParaRPr lang="en-US" sz="2000" b="1" i="1" dirty="0">
              <a:solidFill>
                <a:srgbClr val="3A4788"/>
              </a:solidFill>
            </a:endParaRPr>
          </a:p>
        </p:txBody>
      </p:sp>
      <p:sp>
        <p:nvSpPr>
          <p:cNvPr id="4" name="Arrow: Right 3">
            <a:extLst>
              <a:ext uri="{FF2B5EF4-FFF2-40B4-BE49-F238E27FC236}">
                <a16:creationId xmlns:a16="http://schemas.microsoft.com/office/drawing/2014/main" id="{AA968CDC-34C0-4B14-0F37-2E3179F376D2}"/>
              </a:ext>
            </a:extLst>
          </p:cNvPr>
          <p:cNvSpPr/>
          <p:nvPr/>
        </p:nvSpPr>
        <p:spPr>
          <a:xfrm rot="6726506">
            <a:off x="8786433" y="2683140"/>
            <a:ext cx="1825392" cy="1908269"/>
          </a:xfrm>
          <a:prstGeom prst="rightArrow">
            <a:avLst/>
          </a:prstGeom>
          <a:solidFill>
            <a:srgbClr val="F0533F"/>
          </a:solidFill>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754397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animEffect transition="in" filter="fade">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42D555-99D6-5A12-C6DC-57B5328AFE76}"/>
            </a:ext>
          </a:extLst>
        </p:cNvPr>
        <p:cNvGrpSpPr/>
        <p:nvPr/>
      </p:nvGrpSpPr>
      <p:grpSpPr>
        <a:xfrm>
          <a:off x="0" y="0"/>
          <a:ext cx="0" cy="0"/>
          <a:chOff x="0" y="0"/>
          <a:chExt cx="0" cy="0"/>
        </a:xfrm>
      </p:grpSpPr>
      <p:pic>
        <p:nvPicPr>
          <p:cNvPr id="2" name="Picture 1" descr="A landscape with mountains and trees&#10;&#10;Description automatically generated">
            <a:extLst>
              <a:ext uri="{FF2B5EF4-FFF2-40B4-BE49-F238E27FC236}">
                <a16:creationId xmlns:a16="http://schemas.microsoft.com/office/drawing/2014/main" id="{D55CEFE6-8A0D-AABF-B1F3-700798CF7D9B}"/>
              </a:ext>
            </a:extLst>
          </p:cNvPr>
          <p:cNvPicPr>
            <a:picLocks noChangeAspect="1"/>
          </p:cNvPicPr>
          <p:nvPr/>
        </p:nvPicPr>
        <p:blipFill>
          <a:blip r:embed="rId3"/>
          <a:srcRect l="16566" t="-2" r="69088"/>
          <a:stretch/>
        </p:blipFill>
        <p:spPr>
          <a:xfrm>
            <a:off x="0" y="0"/>
            <a:ext cx="1948249" cy="6858000"/>
          </a:xfrm>
          <a:prstGeom prst="rect">
            <a:avLst/>
          </a:prstGeom>
        </p:spPr>
      </p:pic>
      <p:sp>
        <p:nvSpPr>
          <p:cNvPr id="3" name="TextBox 2">
            <a:extLst>
              <a:ext uri="{FF2B5EF4-FFF2-40B4-BE49-F238E27FC236}">
                <a16:creationId xmlns:a16="http://schemas.microsoft.com/office/drawing/2014/main" id="{ADA44BCE-B892-62D9-BD57-70167A8BF18B}"/>
              </a:ext>
            </a:extLst>
          </p:cNvPr>
          <p:cNvSpPr txBox="1"/>
          <p:nvPr/>
        </p:nvSpPr>
        <p:spPr>
          <a:xfrm>
            <a:off x="2235910" y="356836"/>
            <a:ext cx="9768248" cy="6771084"/>
          </a:xfrm>
          <a:prstGeom prst="rect">
            <a:avLst/>
          </a:prstGeom>
          <a:noFill/>
        </p:spPr>
        <p:txBody>
          <a:bodyPr wrap="square" rtlCol="0">
            <a:spAutoFit/>
          </a:bodyPr>
          <a:lstStyle/>
          <a:p>
            <a:r>
              <a:rPr lang="en-US" sz="5000" b="1" dirty="0">
                <a:solidFill>
                  <a:srgbClr val="3A4788"/>
                </a:solidFill>
                <a:effectLst>
                  <a:outerShdw blurRad="38100" dist="38100" dir="2700000" algn="tl">
                    <a:srgbClr val="000000">
                      <a:alpha val="43137"/>
                    </a:srgbClr>
                  </a:outerShdw>
                </a:effectLst>
              </a:rPr>
              <a:t>I. Key Terminology &amp; Concepts</a:t>
            </a:r>
          </a:p>
          <a:p>
            <a:endParaRPr lang="en-US" sz="1050" b="1" u="sng" dirty="0">
              <a:solidFill>
                <a:srgbClr val="3A4788"/>
              </a:solidFill>
            </a:endParaRPr>
          </a:p>
          <a:p>
            <a:pPr marL="457200" indent="-457200">
              <a:buFont typeface="Arial" panose="020B0604020202020204" pitchFamily="34" charset="0"/>
              <a:buChar char="•"/>
            </a:pPr>
            <a:r>
              <a:rPr lang="en-US" sz="3200" b="1" u="sng" dirty="0">
                <a:solidFill>
                  <a:srgbClr val="043A57"/>
                </a:solidFill>
                <a:effectLst>
                  <a:outerShdw blurRad="38100" dist="38100" dir="2700000" algn="tl">
                    <a:srgbClr val="000000">
                      <a:alpha val="43137"/>
                    </a:srgbClr>
                  </a:outerShdw>
                </a:effectLst>
              </a:rPr>
              <a:t>Empathy</a:t>
            </a:r>
            <a:r>
              <a:rPr lang="en-US" sz="3200" dirty="0">
                <a:solidFill>
                  <a:srgbClr val="043A57"/>
                </a:solidFill>
                <a:effectLst>
                  <a:outerShdw blurRad="38100" dist="38100" dir="2700000" algn="tl">
                    <a:srgbClr val="000000">
                      <a:alpha val="43137"/>
                    </a:srgbClr>
                  </a:outerShdw>
                </a:effectLst>
              </a:rPr>
              <a:t>: The action of understanding, being aware of, being sensitive to, and vicariously experiencing the feelings, thoughts, and experience of another, of either the past or present, without having the feelings thoughts, and experience fully communicated in an objectively explicit manner. </a:t>
            </a:r>
            <a:r>
              <a:rPr lang="en-US" dirty="0">
                <a:solidFill>
                  <a:srgbClr val="043A57"/>
                </a:solidFill>
                <a:effectLst>
                  <a:outerShdw blurRad="38100" dist="38100" dir="2700000" algn="tl">
                    <a:srgbClr val="000000">
                      <a:alpha val="43137"/>
                    </a:srgbClr>
                  </a:outerShdw>
                </a:effectLst>
                <a:latin typeface="+mn-lt"/>
              </a:rPr>
              <a:t>(Webster Dictionary, 1996)</a:t>
            </a:r>
          </a:p>
          <a:p>
            <a:endParaRPr lang="en-US" sz="1600" dirty="0">
              <a:solidFill>
                <a:srgbClr val="043A57"/>
              </a:solidFill>
              <a:effectLst>
                <a:outerShdw blurRad="38100" dist="38100" dir="2700000" algn="tl">
                  <a:srgbClr val="000000">
                    <a:alpha val="43137"/>
                  </a:srgbClr>
                </a:outerShdw>
              </a:effectLst>
              <a:latin typeface="+mn-lt"/>
            </a:endParaRPr>
          </a:p>
          <a:p>
            <a:pPr marL="457200" indent="-457200">
              <a:buFont typeface="Arial" panose="020B0604020202020204" pitchFamily="34" charset="0"/>
              <a:buChar char="•"/>
            </a:pPr>
            <a:r>
              <a:rPr lang="en-US" sz="3200" b="1" u="sng" dirty="0">
                <a:solidFill>
                  <a:srgbClr val="043A57"/>
                </a:solidFill>
                <a:effectLst>
                  <a:outerShdw blurRad="38100" dist="38100" dir="2700000" algn="tl">
                    <a:srgbClr val="000000">
                      <a:alpha val="43137"/>
                    </a:srgbClr>
                  </a:outerShdw>
                </a:effectLst>
              </a:rPr>
              <a:t>Empathy</a:t>
            </a:r>
            <a:r>
              <a:rPr lang="en-US" sz="3200" dirty="0">
                <a:solidFill>
                  <a:srgbClr val="043A57"/>
                </a:solidFill>
                <a:effectLst>
                  <a:outerShdw blurRad="38100" dist="38100" dir="2700000" algn="tl">
                    <a:srgbClr val="000000">
                      <a:alpha val="43137"/>
                    </a:srgbClr>
                  </a:outerShdw>
                </a:effectLst>
              </a:rPr>
              <a:t>: Is a means of connection to an emotionally disenfranchised survivor. Empathetic engagement makes the helper vulnerable to traumatic stress. </a:t>
            </a:r>
            <a:r>
              <a:rPr lang="en-US" dirty="0">
                <a:solidFill>
                  <a:srgbClr val="043A57"/>
                </a:solidFill>
                <a:effectLst>
                  <a:outerShdw blurRad="38100" dist="38100" dir="2700000" algn="tl">
                    <a:srgbClr val="000000">
                      <a:alpha val="43137"/>
                    </a:srgbClr>
                  </a:outerShdw>
                </a:effectLst>
              </a:rPr>
              <a:t>(Saakvitne, 26)</a:t>
            </a:r>
          </a:p>
          <a:p>
            <a:pPr marL="457200" indent="-457200">
              <a:buFont typeface="Arial" panose="020B0604020202020204" pitchFamily="34" charset="0"/>
              <a:buChar char="•"/>
            </a:pPr>
            <a:endParaRPr lang="en-US" sz="1600" dirty="0">
              <a:solidFill>
                <a:srgbClr val="043A57"/>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1823811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F5AD88-E74F-47DC-A7A9-5976A60F923A}"/>
            </a:ext>
          </a:extLst>
        </p:cNvPr>
        <p:cNvGrpSpPr/>
        <p:nvPr/>
      </p:nvGrpSpPr>
      <p:grpSpPr>
        <a:xfrm>
          <a:off x="0" y="0"/>
          <a:ext cx="0" cy="0"/>
          <a:chOff x="0" y="0"/>
          <a:chExt cx="0" cy="0"/>
        </a:xfrm>
      </p:grpSpPr>
      <p:pic>
        <p:nvPicPr>
          <p:cNvPr id="2" name="Picture 1" descr="A landscape with mountains and trees&#10;&#10;Description automatically generated">
            <a:extLst>
              <a:ext uri="{FF2B5EF4-FFF2-40B4-BE49-F238E27FC236}">
                <a16:creationId xmlns:a16="http://schemas.microsoft.com/office/drawing/2014/main" id="{A38F86B1-7C81-DF8F-755A-0BBC468EBA53}"/>
              </a:ext>
            </a:extLst>
          </p:cNvPr>
          <p:cNvPicPr>
            <a:picLocks noChangeAspect="1"/>
          </p:cNvPicPr>
          <p:nvPr/>
        </p:nvPicPr>
        <p:blipFill>
          <a:blip r:embed="rId3"/>
          <a:srcRect l="16566" t="-2" r="69088"/>
          <a:stretch/>
        </p:blipFill>
        <p:spPr>
          <a:xfrm>
            <a:off x="0" y="0"/>
            <a:ext cx="1948249" cy="6858000"/>
          </a:xfrm>
          <a:prstGeom prst="rect">
            <a:avLst/>
          </a:prstGeom>
        </p:spPr>
      </p:pic>
      <p:sp>
        <p:nvSpPr>
          <p:cNvPr id="3" name="TextBox 2">
            <a:extLst>
              <a:ext uri="{FF2B5EF4-FFF2-40B4-BE49-F238E27FC236}">
                <a16:creationId xmlns:a16="http://schemas.microsoft.com/office/drawing/2014/main" id="{D5A1F6C3-6D38-EB9F-D855-5BE1736CB327}"/>
              </a:ext>
            </a:extLst>
          </p:cNvPr>
          <p:cNvSpPr txBox="1"/>
          <p:nvPr/>
        </p:nvSpPr>
        <p:spPr>
          <a:xfrm>
            <a:off x="2235910" y="356836"/>
            <a:ext cx="9768248" cy="6147837"/>
          </a:xfrm>
          <a:prstGeom prst="rect">
            <a:avLst/>
          </a:prstGeom>
          <a:noFill/>
        </p:spPr>
        <p:txBody>
          <a:bodyPr wrap="square" rtlCol="0">
            <a:spAutoFit/>
          </a:bodyPr>
          <a:lstStyle/>
          <a:p>
            <a:endParaRPr lang="en-US" sz="800" dirty="0">
              <a:solidFill>
                <a:srgbClr val="043A57"/>
              </a:solidFill>
              <a:effectLst>
                <a:outerShdw blurRad="38100" dist="38100" dir="2700000" algn="tl">
                  <a:srgbClr val="000000">
                    <a:alpha val="43137"/>
                  </a:srgbClr>
                </a:outerShdw>
              </a:effectLst>
            </a:endParaRPr>
          </a:p>
          <a:p>
            <a:r>
              <a:rPr lang="en-US" sz="2800" dirty="0">
                <a:solidFill>
                  <a:srgbClr val="043A57"/>
                </a:solidFill>
                <a:effectLst>
                  <a:outerShdw blurRad="38100" dist="38100" dir="2700000" algn="tl">
                    <a:srgbClr val="000000">
                      <a:alpha val="43137"/>
                    </a:srgbClr>
                  </a:outerShdw>
                </a:effectLst>
              </a:rPr>
              <a:t>“</a:t>
            </a:r>
            <a:r>
              <a:rPr lang="en-US" sz="2800" i="1" dirty="0">
                <a:solidFill>
                  <a:srgbClr val="043A57"/>
                </a:solidFill>
                <a:effectLst>
                  <a:outerShdw blurRad="38100" dist="38100" dir="2700000" algn="tl">
                    <a:srgbClr val="000000">
                      <a:alpha val="43137"/>
                    </a:srgbClr>
                  </a:outerShdw>
                </a:effectLst>
              </a:rPr>
              <a:t>As psychotherapists, </a:t>
            </a:r>
            <a:r>
              <a:rPr lang="en-US" sz="2800" b="1" i="1" dirty="0">
                <a:solidFill>
                  <a:srgbClr val="043A57"/>
                </a:solidFill>
                <a:effectLst>
                  <a:outerShdw blurRad="38100" dist="38100" dir="2700000" algn="tl">
                    <a:srgbClr val="000000">
                      <a:alpha val="43137"/>
                    </a:srgbClr>
                  </a:outerShdw>
                </a:effectLst>
              </a:rPr>
              <a:t>empathy</a:t>
            </a:r>
            <a:r>
              <a:rPr lang="en-US" sz="2800" i="1" dirty="0">
                <a:solidFill>
                  <a:srgbClr val="043A57"/>
                </a:solidFill>
                <a:effectLst>
                  <a:outerShdw blurRad="38100" dist="38100" dir="2700000" algn="tl">
                    <a:srgbClr val="000000">
                      <a:alpha val="43137"/>
                    </a:srgbClr>
                  </a:outerShdw>
                </a:effectLst>
              </a:rPr>
              <a:t> is our major, greatest, and most reliable tool. Often it our capacity for </a:t>
            </a:r>
            <a:r>
              <a:rPr lang="en-US" sz="2800" b="1" i="1" dirty="0">
                <a:solidFill>
                  <a:srgbClr val="043A57"/>
                </a:solidFill>
                <a:effectLst>
                  <a:outerShdw blurRad="38100" dist="38100" dir="2700000" algn="tl">
                    <a:srgbClr val="000000">
                      <a:alpha val="43137"/>
                    </a:srgbClr>
                  </a:outerShdw>
                </a:effectLst>
              </a:rPr>
              <a:t>empathy</a:t>
            </a:r>
            <a:r>
              <a:rPr lang="en-US" sz="2800" i="1" dirty="0">
                <a:solidFill>
                  <a:srgbClr val="043A57"/>
                </a:solidFill>
                <a:effectLst>
                  <a:outerShdw blurRad="38100" dist="38100" dir="2700000" algn="tl">
                    <a:srgbClr val="000000">
                      <a:alpha val="43137"/>
                    </a:srgbClr>
                  </a:outerShdw>
                </a:effectLst>
              </a:rPr>
              <a:t> that brings us into the helping profession. We have the capacity to experience what others experience…</a:t>
            </a:r>
          </a:p>
          <a:p>
            <a:endParaRPr lang="en-US" sz="1050" i="1" dirty="0">
              <a:solidFill>
                <a:srgbClr val="043A57"/>
              </a:solidFill>
              <a:effectLst>
                <a:outerShdw blurRad="38100" dist="38100" dir="2700000" algn="tl">
                  <a:srgbClr val="000000">
                    <a:alpha val="43137"/>
                  </a:srgbClr>
                </a:outerShdw>
              </a:effectLst>
            </a:endParaRPr>
          </a:p>
          <a:p>
            <a:r>
              <a:rPr lang="en-US" sz="2800" i="1" dirty="0">
                <a:solidFill>
                  <a:srgbClr val="043A57"/>
                </a:solidFill>
                <a:effectLst>
                  <a:outerShdw blurRad="38100" dist="38100" dir="2700000" algn="tl">
                    <a:srgbClr val="000000">
                      <a:alpha val="43137"/>
                    </a:srgbClr>
                  </a:outerShdw>
                </a:effectLst>
              </a:rPr>
              <a:t>Is it possible that </a:t>
            </a:r>
            <a:r>
              <a:rPr lang="en-US" sz="2800" b="1" i="1" dirty="0">
                <a:solidFill>
                  <a:srgbClr val="043A57"/>
                </a:solidFill>
                <a:effectLst>
                  <a:outerShdw blurRad="38100" dist="38100" dir="2700000" algn="tl">
                    <a:srgbClr val="000000">
                      <a:alpha val="43137"/>
                    </a:srgbClr>
                  </a:outerShdw>
                </a:effectLst>
              </a:rPr>
              <a:t>empathy</a:t>
            </a:r>
            <a:r>
              <a:rPr lang="en-US" sz="2800" i="1" dirty="0">
                <a:solidFill>
                  <a:srgbClr val="043A57"/>
                </a:solidFill>
                <a:effectLst>
                  <a:outerShdw blurRad="38100" dist="38100" dir="2700000" algn="tl">
                    <a:srgbClr val="000000">
                      <a:alpha val="43137"/>
                    </a:srgbClr>
                  </a:outerShdw>
                </a:effectLst>
              </a:rPr>
              <a:t> is a double-edged sword, wielding both </a:t>
            </a:r>
            <a:r>
              <a:rPr lang="en-US" sz="2800" b="1" i="1" dirty="0">
                <a:solidFill>
                  <a:srgbClr val="043A57"/>
                </a:solidFill>
                <a:effectLst>
                  <a:outerShdw blurRad="38100" dist="38100" dir="2700000" algn="tl">
                    <a:srgbClr val="000000">
                      <a:alpha val="43137"/>
                    </a:srgbClr>
                  </a:outerShdw>
                </a:effectLst>
              </a:rPr>
              <a:t>help</a:t>
            </a:r>
            <a:r>
              <a:rPr lang="en-US" sz="2800" i="1" dirty="0">
                <a:solidFill>
                  <a:srgbClr val="043A57"/>
                </a:solidFill>
                <a:effectLst>
                  <a:outerShdw blurRad="38100" dist="38100" dir="2700000" algn="tl">
                    <a:srgbClr val="000000">
                      <a:alpha val="43137"/>
                    </a:srgbClr>
                  </a:outerShdw>
                </a:effectLst>
              </a:rPr>
              <a:t> and </a:t>
            </a:r>
            <a:r>
              <a:rPr lang="en-US" sz="2800" b="1" i="1" dirty="0">
                <a:solidFill>
                  <a:srgbClr val="043A57"/>
                </a:solidFill>
                <a:effectLst>
                  <a:outerShdw blurRad="38100" dist="38100" dir="2700000" algn="tl">
                    <a:srgbClr val="000000">
                      <a:alpha val="43137"/>
                    </a:srgbClr>
                  </a:outerShdw>
                </a:effectLst>
              </a:rPr>
              <a:t>harm</a:t>
            </a:r>
            <a:r>
              <a:rPr lang="en-US" sz="2800" i="1" dirty="0">
                <a:solidFill>
                  <a:srgbClr val="043A57"/>
                </a:solidFill>
                <a:effectLst>
                  <a:outerShdw blurRad="38100" dist="38100" dir="2700000" algn="tl">
                    <a:srgbClr val="000000">
                      <a:alpha val="43137"/>
                    </a:srgbClr>
                  </a:outerShdw>
                </a:effectLst>
              </a:rPr>
              <a:t>? It is my hypothesis that therapists suffer in their work as a result of unconscious empathy {</a:t>
            </a:r>
            <a:r>
              <a:rPr lang="en-US" sz="2800" b="1" i="1" dirty="0">
                <a:solidFill>
                  <a:srgbClr val="043A57"/>
                </a:solidFill>
                <a:effectLst>
                  <a:outerShdw blurRad="38100" dist="38100" dir="2700000" algn="tl">
                    <a:srgbClr val="000000">
                      <a:alpha val="43137"/>
                    </a:srgbClr>
                  </a:outerShdw>
                </a:effectLst>
              </a:rPr>
              <a:t>that has gone awry</a:t>
            </a:r>
            <a:r>
              <a:rPr lang="en-US" sz="2800" i="1" dirty="0">
                <a:solidFill>
                  <a:srgbClr val="043A57"/>
                </a:solidFill>
                <a:effectLst>
                  <a:outerShdw blurRad="38100" dist="38100" dir="2700000" algn="tl">
                    <a:srgbClr val="000000">
                      <a:alpha val="43137"/>
                    </a:srgbClr>
                  </a:outerShdw>
                </a:effectLst>
              </a:rPr>
              <a:t>} in the phenomenon of unmanageable countertransference, projective identification, compassion fatigue, vicarious traumatization, and burnout</a:t>
            </a:r>
            <a:r>
              <a:rPr lang="en-US" sz="2800" dirty="0">
                <a:solidFill>
                  <a:srgbClr val="043A57"/>
                </a:solidFill>
                <a:effectLst>
                  <a:outerShdw blurRad="38100" dist="38100" dir="2700000" algn="tl">
                    <a:srgbClr val="000000">
                      <a:alpha val="43137"/>
                    </a:srgbClr>
                  </a:outerShdw>
                </a:effectLst>
              </a:rPr>
              <a:t>…</a:t>
            </a:r>
          </a:p>
          <a:p>
            <a:endParaRPr lang="en-US" sz="1400" dirty="0">
              <a:solidFill>
                <a:srgbClr val="043A57"/>
              </a:solidFill>
              <a:effectLst>
                <a:outerShdw blurRad="38100" dist="38100" dir="2700000" algn="tl">
                  <a:srgbClr val="000000">
                    <a:alpha val="43137"/>
                  </a:srgbClr>
                </a:outerShdw>
              </a:effectLst>
            </a:endParaRPr>
          </a:p>
          <a:p>
            <a:r>
              <a:rPr lang="en-US" sz="2800" i="1" dirty="0">
                <a:solidFill>
                  <a:srgbClr val="043A57"/>
                </a:solidFill>
                <a:effectLst>
                  <a:outerShdw blurRad="38100" dist="38100" dir="2700000" algn="tl">
                    <a:srgbClr val="000000">
                      <a:alpha val="43137"/>
                    </a:srgbClr>
                  </a:outerShdw>
                </a:effectLst>
              </a:rPr>
              <a:t>The therapist can become the prisoner of someone else’s nervous system</a:t>
            </a:r>
            <a:r>
              <a:rPr lang="en-US" sz="2800" dirty="0">
                <a:solidFill>
                  <a:srgbClr val="043A57"/>
                </a:solidFill>
                <a:effectLst>
                  <a:outerShdw blurRad="38100" dist="38100" dir="2700000" algn="tl">
                    <a:srgbClr val="000000">
                      <a:alpha val="43137"/>
                    </a:srgbClr>
                  </a:outerShdw>
                </a:effectLst>
              </a:rPr>
              <a:t>.” –</a:t>
            </a:r>
            <a:r>
              <a:rPr lang="en-US" sz="2800" i="1" dirty="0">
                <a:solidFill>
                  <a:srgbClr val="043A57"/>
                </a:solidFill>
                <a:effectLst>
                  <a:outerShdw blurRad="38100" dist="38100" dir="2700000" algn="tl">
                    <a:srgbClr val="000000">
                      <a:alpha val="43137"/>
                    </a:srgbClr>
                  </a:outerShdw>
                </a:effectLst>
              </a:rPr>
              <a:t>Babette Rothschild</a:t>
            </a:r>
            <a:endParaRPr lang="en-US" sz="2800" dirty="0">
              <a:solidFill>
                <a:srgbClr val="043A57"/>
              </a:solidFill>
              <a:effectLst>
                <a:outerShdw blurRad="38100" dist="38100" dir="2700000" algn="tl">
                  <a:srgbClr val="000000">
                    <a:alpha val="43137"/>
                  </a:srgbClr>
                </a:outerShdw>
              </a:effectLst>
            </a:endParaRPr>
          </a:p>
          <a:p>
            <a:endParaRPr lang="en-US" sz="900" dirty="0">
              <a:solidFill>
                <a:srgbClr val="043A57"/>
              </a:solidFill>
              <a:effectLst>
                <a:outerShdw blurRad="38100" dist="38100" dir="2700000" algn="tl">
                  <a:srgbClr val="000000">
                    <a:alpha val="43137"/>
                  </a:srgbClr>
                </a:outerShdw>
              </a:effectLst>
            </a:endParaRPr>
          </a:p>
          <a:p>
            <a:r>
              <a:rPr lang="en-US" sz="1600" dirty="0">
                <a:solidFill>
                  <a:srgbClr val="043A57"/>
                </a:solidFill>
                <a:effectLst>
                  <a:outerShdw blurRad="38100" dist="38100" dir="2700000" algn="tl">
                    <a:srgbClr val="000000">
                      <a:alpha val="43137"/>
                    </a:srgbClr>
                  </a:outerShdw>
                </a:effectLst>
              </a:rPr>
              <a:t>(Babette Rothschild, </a:t>
            </a:r>
            <a:r>
              <a:rPr lang="en-US" sz="1600" i="1" dirty="0">
                <a:solidFill>
                  <a:srgbClr val="043A57"/>
                </a:solidFill>
                <a:effectLst>
                  <a:outerShdw blurRad="38100" dist="38100" dir="2700000" algn="tl">
                    <a:srgbClr val="000000">
                      <a:alpha val="43137"/>
                    </a:srgbClr>
                  </a:outerShdw>
                </a:effectLst>
              </a:rPr>
              <a:t>Help for the Helper: Self Care Strategies for Managing Burnout and Stress</a:t>
            </a:r>
            <a:r>
              <a:rPr lang="en-US" sz="1600" dirty="0">
                <a:solidFill>
                  <a:srgbClr val="043A57"/>
                </a:solidFill>
                <a:effectLst>
                  <a:outerShdw blurRad="38100" dist="38100" dir="2700000" algn="tl">
                    <a:srgbClr val="000000">
                      <a:alpha val="43137"/>
                    </a:srgbClr>
                  </a:outerShdw>
                </a:effectLst>
              </a:rPr>
              <a:t>. 10-11)</a:t>
            </a:r>
            <a:endParaRPr lang="en-US" sz="2000" i="1" dirty="0">
              <a:solidFill>
                <a:srgbClr val="3A4788"/>
              </a:solidFill>
            </a:endParaRPr>
          </a:p>
        </p:txBody>
      </p:sp>
    </p:spTree>
    <p:extLst>
      <p:ext uri="{BB962C8B-B14F-4D97-AF65-F5344CB8AC3E}">
        <p14:creationId xmlns:p14="http://schemas.microsoft.com/office/powerpoint/2010/main" val="220629433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0442B4-037F-4843-E655-D550EF22C592}"/>
            </a:ext>
          </a:extLst>
        </p:cNvPr>
        <p:cNvGrpSpPr/>
        <p:nvPr/>
      </p:nvGrpSpPr>
      <p:grpSpPr>
        <a:xfrm>
          <a:off x="0" y="0"/>
          <a:ext cx="0" cy="0"/>
          <a:chOff x="0" y="0"/>
          <a:chExt cx="0" cy="0"/>
        </a:xfrm>
      </p:grpSpPr>
      <p:pic>
        <p:nvPicPr>
          <p:cNvPr id="2" name="Picture 1" descr="A landscape with mountains and trees&#10;&#10;Description automatically generated">
            <a:extLst>
              <a:ext uri="{FF2B5EF4-FFF2-40B4-BE49-F238E27FC236}">
                <a16:creationId xmlns:a16="http://schemas.microsoft.com/office/drawing/2014/main" id="{89CAB387-9627-F8CC-7D7B-BB7CFA82CD14}"/>
              </a:ext>
            </a:extLst>
          </p:cNvPr>
          <p:cNvPicPr>
            <a:picLocks noChangeAspect="1"/>
          </p:cNvPicPr>
          <p:nvPr/>
        </p:nvPicPr>
        <p:blipFill>
          <a:blip r:embed="rId3"/>
          <a:srcRect l="16566" t="-2" r="69088"/>
          <a:stretch/>
        </p:blipFill>
        <p:spPr>
          <a:xfrm>
            <a:off x="0" y="0"/>
            <a:ext cx="1948249" cy="6858000"/>
          </a:xfrm>
          <a:prstGeom prst="rect">
            <a:avLst/>
          </a:prstGeom>
        </p:spPr>
      </p:pic>
      <p:sp>
        <p:nvSpPr>
          <p:cNvPr id="3" name="TextBox 2">
            <a:extLst>
              <a:ext uri="{FF2B5EF4-FFF2-40B4-BE49-F238E27FC236}">
                <a16:creationId xmlns:a16="http://schemas.microsoft.com/office/drawing/2014/main" id="{906F847C-7CD4-6057-B082-9B517A3718D8}"/>
              </a:ext>
            </a:extLst>
          </p:cNvPr>
          <p:cNvSpPr txBox="1"/>
          <p:nvPr/>
        </p:nvSpPr>
        <p:spPr>
          <a:xfrm>
            <a:off x="2081349" y="261042"/>
            <a:ext cx="9905392" cy="7494359"/>
          </a:xfrm>
          <a:prstGeom prst="rect">
            <a:avLst/>
          </a:prstGeom>
          <a:noFill/>
        </p:spPr>
        <p:txBody>
          <a:bodyPr wrap="square" rtlCol="0">
            <a:spAutoFit/>
          </a:bodyPr>
          <a:lstStyle/>
          <a:p>
            <a:r>
              <a:rPr lang="en-US" sz="4400" b="1" dirty="0">
                <a:solidFill>
                  <a:srgbClr val="3A4788"/>
                </a:solidFill>
                <a:effectLst>
                  <a:outerShdw blurRad="38100" dist="38100" dir="2700000" algn="tl">
                    <a:srgbClr val="000000">
                      <a:alpha val="43137"/>
                    </a:srgbClr>
                  </a:outerShdw>
                </a:effectLst>
              </a:rPr>
              <a:t>I. Key Terminology &amp; Concepts</a:t>
            </a:r>
          </a:p>
          <a:p>
            <a:pPr marL="457200" indent="-457200">
              <a:buFont typeface="Arial" panose="020B0604020202020204" pitchFamily="34" charset="0"/>
              <a:buChar char="•"/>
            </a:pPr>
            <a:endParaRPr lang="en-US" sz="1100" dirty="0">
              <a:effectLst>
                <a:outerShdw blurRad="38100" dist="38100" dir="2700000" algn="tl">
                  <a:srgbClr val="000000">
                    <a:alpha val="43137"/>
                  </a:srgbClr>
                </a:outerShdw>
              </a:effectLst>
              <a:ea typeface="Calibri" panose="020F0502020204030204" pitchFamily="34" charset="0"/>
              <a:cs typeface="Times New Roman" panose="02020603050405020304" pitchFamily="18" charset="0"/>
            </a:endParaRPr>
          </a:p>
          <a:p>
            <a:pPr marL="457200" indent="-457200">
              <a:buFont typeface="Arial" panose="020B0604020202020204" pitchFamily="34" charset="0"/>
              <a:buChar char="•"/>
            </a:pPr>
            <a:r>
              <a:rPr lang="en-US" sz="3000" dirty="0">
                <a:solidFill>
                  <a:srgbClr val="043A57"/>
                </a:solidFill>
                <a:effectLst>
                  <a:outerShdw blurRad="38100" dist="38100" dir="2700000" algn="tl">
                    <a:srgbClr val="000000">
                      <a:alpha val="43137"/>
                    </a:srgbClr>
                  </a:outerShdw>
                </a:effectLst>
                <a:ea typeface="Calibri" panose="020F0502020204030204" pitchFamily="34" charset="0"/>
                <a:cs typeface="Times New Roman" panose="02020603050405020304" pitchFamily="18" charset="0"/>
              </a:rPr>
              <a:t>Mental health workers habitually ignore how important it is to pay attention to routine stressors that affect their work. Mental health workers fail to nurture themselves spiritually, emotionally, and psychologically. </a:t>
            </a:r>
            <a:r>
              <a:rPr lang="en-US" sz="2000" dirty="0">
                <a:solidFill>
                  <a:srgbClr val="043A57"/>
                </a:solidFill>
                <a:effectLst>
                  <a:outerShdw blurRad="38100" dist="38100" dir="2700000" algn="tl">
                    <a:srgbClr val="000000">
                      <a:alpha val="43137"/>
                    </a:srgbClr>
                  </a:outerShdw>
                </a:effectLst>
                <a:ea typeface="Calibri" panose="020F0502020204030204" pitchFamily="34" charset="0"/>
                <a:cs typeface="Times New Roman" panose="02020603050405020304" pitchFamily="18" charset="0"/>
              </a:rPr>
              <a:t>(Sawicki, 15)</a:t>
            </a:r>
            <a:endParaRPr lang="en-US" sz="3000" dirty="0">
              <a:solidFill>
                <a:srgbClr val="043A57"/>
              </a:solidFill>
              <a:effectLst>
                <a:outerShdw blurRad="38100" dist="38100" dir="2700000" algn="tl">
                  <a:srgbClr val="000000">
                    <a:alpha val="43137"/>
                  </a:srgbClr>
                </a:outerShdw>
              </a:effectLst>
              <a:ea typeface="Calibri" panose="020F0502020204030204" pitchFamily="34" charset="0"/>
              <a:cs typeface="Times New Roman" panose="02020603050405020304" pitchFamily="18" charset="0"/>
            </a:endParaRPr>
          </a:p>
          <a:p>
            <a:pPr marL="457200" indent="-457200">
              <a:buFont typeface="Arial" panose="020B0604020202020204" pitchFamily="34" charset="0"/>
              <a:buChar char="•"/>
            </a:pPr>
            <a:endParaRPr lang="en-US" sz="1200" dirty="0">
              <a:solidFill>
                <a:srgbClr val="043A57"/>
              </a:solidFill>
              <a:effectLst>
                <a:outerShdw blurRad="38100" dist="38100" dir="2700000" algn="tl">
                  <a:srgbClr val="000000">
                    <a:alpha val="43137"/>
                  </a:srgbClr>
                </a:outerShdw>
              </a:effectLst>
              <a:ea typeface="Calibri" panose="020F0502020204030204" pitchFamily="34" charset="0"/>
              <a:cs typeface="Times New Roman" panose="02020603050405020304" pitchFamily="18" charset="0"/>
            </a:endParaRPr>
          </a:p>
          <a:p>
            <a:pPr marL="571500" indent="-571500">
              <a:buFont typeface="Arial" panose="020B0604020202020204" pitchFamily="34" charset="0"/>
              <a:buChar char="•"/>
            </a:pPr>
            <a:r>
              <a:rPr lang="en-US" sz="3200" b="1" dirty="0">
                <a:solidFill>
                  <a:srgbClr val="7030A0"/>
                </a:solidFill>
                <a:effectLst>
                  <a:outerShdw blurRad="38100" dist="38100" dir="2700000" algn="tl">
                    <a:srgbClr val="000000">
                      <a:alpha val="43137"/>
                    </a:srgbClr>
                  </a:outerShdw>
                </a:effectLst>
                <a:ea typeface="Calibri" panose="020F0502020204030204" pitchFamily="34" charset="0"/>
                <a:cs typeface="Times New Roman" panose="02020603050405020304" pitchFamily="18" charset="0"/>
              </a:rPr>
              <a:t>WHY Do You think this is true? </a:t>
            </a:r>
            <a:r>
              <a:rPr lang="en-US" sz="3200" b="1" dirty="0">
                <a:solidFill>
                  <a:srgbClr val="043A57"/>
                </a:solidFill>
                <a:effectLst>
                  <a:outerShdw blurRad="38100" dist="38100" dir="2700000" algn="tl">
                    <a:srgbClr val="000000">
                      <a:alpha val="43137"/>
                    </a:srgbClr>
                  </a:outerShdw>
                </a:effectLst>
                <a:ea typeface="Calibri" panose="020F0502020204030204" pitchFamily="34" charset="0"/>
                <a:cs typeface="Times New Roman" panose="02020603050405020304" pitchFamily="18" charset="0"/>
              </a:rPr>
              <a:t>&lt;Discussion&gt;</a:t>
            </a:r>
          </a:p>
          <a:p>
            <a:pPr marL="571500" indent="-571500">
              <a:buFont typeface="Arial" panose="020B0604020202020204" pitchFamily="34" charset="0"/>
              <a:buChar char="•"/>
            </a:pPr>
            <a:endParaRPr lang="en-US" sz="1200" dirty="0">
              <a:solidFill>
                <a:srgbClr val="043A57"/>
              </a:solidFill>
              <a:effectLst>
                <a:outerShdw blurRad="38100" dist="38100" dir="2700000" algn="tl">
                  <a:srgbClr val="000000">
                    <a:alpha val="43137"/>
                  </a:srgbClr>
                </a:outerShdw>
              </a:effectLst>
              <a:ea typeface="Calibri" panose="020F0502020204030204" pitchFamily="34" charset="0"/>
              <a:cs typeface="Times New Roman" panose="02020603050405020304" pitchFamily="18" charset="0"/>
            </a:endParaRPr>
          </a:p>
          <a:p>
            <a:pPr marL="457200" indent="-457200">
              <a:buFont typeface="Arial" panose="020B0604020202020204" pitchFamily="34" charset="0"/>
              <a:buChar char="•"/>
            </a:pPr>
            <a:r>
              <a:rPr lang="en-US" sz="3000" dirty="0">
                <a:solidFill>
                  <a:srgbClr val="043A57"/>
                </a:solidFill>
                <a:effectLst>
                  <a:outerShdw blurRad="38100" dist="38100" dir="2700000" algn="tl">
                    <a:srgbClr val="000000">
                      <a:alpha val="43137"/>
                    </a:srgbClr>
                  </a:outerShdw>
                </a:effectLst>
                <a:ea typeface="Calibri" panose="020F0502020204030204" pitchFamily="34" charset="0"/>
                <a:cs typeface="Times New Roman" panose="02020603050405020304" pitchFamily="18" charset="0"/>
              </a:rPr>
              <a:t>The mental welfare of providers is crucial in their ability to perform and deliver appropriate care or treatment </a:t>
            </a:r>
            <a:r>
              <a:rPr lang="en-US" sz="2000" dirty="0">
                <a:solidFill>
                  <a:srgbClr val="043A57"/>
                </a:solidFill>
                <a:effectLst>
                  <a:outerShdw blurRad="38100" dist="38100" dir="2700000" algn="tl">
                    <a:srgbClr val="000000">
                      <a:alpha val="43137"/>
                    </a:srgbClr>
                  </a:outerShdw>
                </a:effectLst>
                <a:ea typeface="Calibri" panose="020F0502020204030204" pitchFamily="34" charset="0"/>
                <a:cs typeface="Times New Roman" panose="02020603050405020304" pitchFamily="18" charset="0"/>
              </a:rPr>
              <a:t>(Sawicki, 22)</a:t>
            </a:r>
          </a:p>
          <a:p>
            <a:pPr marL="457200" indent="-457200">
              <a:buFont typeface="Arial" panose="020B0604020202020204" pitchFamily="34" charset="0"/>
              <a:buChar char="•"/>
            </a:pPr>
            <a:endParaRPr lang="en-US" sz="1200" dirty="0">
              <a:solidFill>
                <a:srgbClr val="043A57"/>
              </a:solidFill>
              <a:effectLst>
                <a:outerShdw blurRad="38100" dist="38100" dir="2700000" algn="tl">
                  <a:srgbClr val="000000">
                    <a:alpha val="43137"/>
                  </a:srgbClr>
                </a:outerShdw>
              </a:effectLst>
              <a:ea typeface="Calibri" panose="020F0502020204030204" pitchFamily="34" charset="0"/>
              <a:cs typeface="Times New Roman" panose="02020603050405020304" pitchFamily="18" charset="0"/>
            </a:endParaRPr>
          </a:p>
          <a:p>
            <a:pPr marL="457200" indent="-457200">
              <a:buFont typeface="Arial" panose="020B0604020202020204" pitchFamily="34" charset="0"/>
              <a:buChar char="•"/>
            </a:pPr>
            <a:r>
              <a:rPr lang="en-US" sz="3200" b="1" dirty="0">
                <a:solidFill>
                  <a:srgbClr val="7030A0"/>
                </a:solidFill>
                <a:effectLst>
                  <a:outerShdw blurRad="38100" dist="38100" dir="2700000" algn="tl">
                    <a:srgbClr val="000000">
                      <a:alpha val="43137"/>
                    </a:srgbClr>
                  </a:outerShdw>
                </a:effectLst>
                <a:ea typeface="Calibri" panose="020F0502020204030204" pitchFamily="34" charset="0"/>
                <a:cs typeface="Times New Roman" panose="02020603050405020304" pitchFamily="18" charset="0"/>
              </a:rPr>
              <a:t>WHAT IMPACT will it have on your Agency mission if you workforce of “Helpers” is NOT managing  vicarious/secondary trauma well? </a:t>
            </a:r>
            <a:r>
              <a:rPr lang="en-US" sz="3200" b="1" dirty="0">
                <a:solidFill>
                  <a:srgbClr val="043A57"/>
                </a:solidFill>
                <a:effectLst>
                  <a:outerShdw blurRad="38100" dist="38100" dir="2700000" algn="tl">
                    <a:srgbClr val="000000">
                      <a:alpha val="43137"/>
                    </a:srgbClr>
                  </a:outerShdw>
                </a:effectLst>
                <a:ea typeface="Calibri" panose="020F0502020204030204" pitchFamily="34" charset="0"/>
                <a:cs typeface="Times New Roman" panose="02020603050405020304" pitchFamily="18" charset="0"/>
              </a:rPr>
              <a:t>&lt;Discussion&gt;</a:t>
            </a:r>
          </a:p>
          <a:p>
            <a:pPr marL="457200" indent="-457200">
              <a:buFont typeface="Arial" panose="020B0604020202020204" pitchFamily="34" charset="0"/>
              <a:buChar char="•"/>
            </a:pPr>
            <a:endParaRPr lang="en-US" sz="3200" dirty="0">
              <a:solidFill>
                <a:srgbClr val="043A57"/>
              </a:solidFill>
              <a:effectLst>
                <a:outerShdw blurRad="38100" dist="38100" dir="2700000" algn="tl">
                  <a:srgbClr val="000000">
                    <a:alpha val="43137"/>
                  </a:srgbClr>
                </a:outerShdw>
              </a:effectLst>
            </a:endParaRPr>
          </a:p>
          <a:p>
            <a:endParaRPr lang="en-US" sz="2000" b="1" i="1" dirty="0">
              <a:solidFill>
                <a:srgbClr val="3A4788"/>
              </a:solidFill>
            </a:endParaRPr>
          </a:p>
        </p:txBody>
      </p:sp>
    </p:spTree>
    <p:extLst>
      <p:ext uri="{BB962C8B-B14F-4D97-AF65-F5344CB8AC3E}">
        <p14:creationId xmlns:p14="http://schemas.microsoft.com/office/powerpoint/2010/main" val="2521393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C53D40-4155-A9C1-9478-8CFFC7C26B20}"/>
            </a:ext>
          </a:extLst>
        </p:cNvPr>
        <p:cNvGrpSpPr/>
        <p:nvPr/>
      </p:nvGrpSpPr>
      <p:grpSpPr>
        <a:xfrm>
          <a:off x="0" y="0"/>
          <a:ext cx="0" cy="0"/>
          <a:chOff x="0" y="0"/>
          <a:chExt cx="0" cy="0"/>
        </a:xfrm>
      </p:grpSpPr>
      <p:pic>
        <p:nvPicPr>
          <p:cNvPr id="10" name="Picture 9" descr="A landscape with mountains and trees&#10;&#10;Description automatically generated">
            <a:extLst>
              <a:ext uri="{FF2B5EF4-FFF2-40B4-BE49-F238E27FC236}">
                <a16:creationId xmlns:a16="http://schemas.microsoft.com/office/drawing/2014/main" id="{25E7890A-23E6-C6AE-A861-543AE5E4FA21}"/>
              </a:ext>
            </a:extLst>
          </p:cNvPr>
          <p:cNvPicPr>
            <a:picLocks noChangeAspect="1"/>
          </p:cNvPicPr>
          <p:nvPr/>
        </p:nvPicPr>
        <p:blipFill>
          <a:blip r:embed="rId2"/>
          <a:srcRect l="3177" r="7044" b="-1"/>
          <a:stretch/>
        </p:blipFill>
        <p:spPr>
          <a:xfrm>
            <a:off x="0" y="10"/>
            <a:ext cx="12191980" cy="6857990"/>
          </a:xfrm>
          <a:prstGeom prst="rect">
            <a:avLst/>
          </a:prstGeom>
        </p:spPr>
      </p:pic>
      <p:sp>
        <p:nvSpPr>
          <p:cNvPr id="3" name="Rectangle 2">
            <a:extLst>
              <a:ext uri="{FF2B5EF4-FFF2-40B4-BE49-F238E27FC236}">
                <a16:creationId xmlns:a16="http://schemas.microsoft.com/office/drawing/2014/main" id="{EE930C86-0608-8E2A-A9D4-B9B2D4AC8B77}"/>
              </a:ext>
            </a:extLst>
          </p:cNvPr>
          <p:cNvSpPr/>
          <p:nvPr/>
        </p:nvSpPr>
        <p:spPr>
          <a:xfrm>
            <a:off x="188250" y="4450974"/>
            <a:ext cx="11815480" cy="1470213"/>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544998E5-4C21-CE38-9924-F0EDE872CB28}"/>
              </a:ext>
            </a:extLst>
          </p:cNvPr>
          <p:cNvSpPr txBox="1"/>
          <p:nvPr/>
        </p:nvSpPr>
        <p:spPr>
          <a:xfrm>
            <a:off x="1138518" y="4930585"/>
            <a:ext cx="9439835" cy="510989"/>
          </a:xfrm>
          <a:prstGeom prst="rect">
            <a:avLst/>
          </a:prstGeom>
        </p:spPr>
        <p:txBody>
          <a:bodyPr vert="horz" lIns="91440" tIns="45720" rIns="91440" bIns="45720" rtlCol="0" anchor="ctr">
            <a:noAutofit/>
          </a:bodyPr>
          <a:lstStyle/>
          <a:p>
            <a:pPr algn="ctr">
              <a:lnSpc>
                <a:spcPct val="90000"/>
              </a:lnSpc>
              <a:spcBef>
                <a:spcPct val="0"/>
              </a:spcBef>
              <a:spcAft>
                <a:spcPts val="600"/>
              </a:spcAft>
            </a:pPr>
            <a:r>
              <a:rPr lang="en-US" sz="5400" b="1" dirty="0">
                <a:solidFill>
                  <a:schemeClr val="accent1"/>
                </a:solidFill>
                <a:effectLst>
                  <a:outerShdw blurRad="38100" dist="38100" dir="2700000" algn="tl">
                    <a:srgbClr val="000000">
                      <a:alpha val="43137"/>
                    </a:srgbClr>
                  </a:outerShdw>
                </a:effectLst>
                <a:latin typeface="+mj-lt"/>
                <a:ea typeface="+mj-ea"/>
                <a:cs typeface="+mj-cs"/>
              </a:rPr>
              <a:t>II</a:t>
            </a:r>
            <a:r>
              <a:rPr lang="en-US" sz="4400" b="1" dirty="0">
                <a:solidFill>
                  <a:schemeClr val="accent1"/>
                </a:solidFill>
                <a:effectLst>
                  <a:outerShdw blurRad="38100" dist="38100" dir="2700000" algn="tl">
                    <a:srgbClr val="000000">
                      <a:alpha val="43137"/>
                    </a:srgbClr>
                  </a:outerShdw>
                </a:effectLst>
                <a:latin typeface="+mj-lt"/>
                <a:ea typeface="+mj-ea"/>
                <a:cs typeface="+mj-cs"/>
              </a:rPr>
              <a:t>. </a:t>
            </a:r>
            <a:r>
              <a:rPr lang="en-US" sz="5400" b="1" dirty="0">
                <a:solidFill>
                  <a:schemeClr val="accent1"/>
                </a:solidFill>
                <a:effectLst>
                  <a:outerShdw blurRad="38100" dist="38100" dir="2700000" algn="tl">
                    <a:srgbClr val="000000">
                      <a:alpha val="43137"/>
                    </a:srgbClr>
                  </a:outerShdw>
                </a:effectLst>
                <a:latin typeface="+mj-lt"/>
                <a:ea typeface="+mj-ea"/>
                <a:cs typeface="+mj-cs"/>
              </a:rPr>
              <a:t>Negative Effects of Vicarious Trauma On Helpers</a:t>
            </a:r>
            <a:endParaRPr lang="en-US" sz="4400" dirty="0">
              <a:solidFill>
                <a:schemeClr val="accent1"/>
              </a:solidFill>
              <a:effectLst>
                <a:outerShdw blurRad="38100" dist="38100" dir="2700000" algn="tl">
                  <a:srgbClr val="000000">
                    <a:alpha val="43137"/>
                  </a:srgbClr>
                </a:outerShdw>
              </a:effectLst>
              <a:latin typeface="+mj-lt"/>
              <a:ea typeface="+mj-ea"/>
              <a:cs typeface="+mj-cs"/>
            </a:endParaRPr>
          </a:p>
        </p:txBody>
      </p:sp>
      <p:pic>
        <p:nvPicPr>
          <p:cNvPr id="4" name="Picture 3">
            <a:extLst>
              <a:ext uri="{FF2B5EF4-FFF2-40B4-BE49-F238E27FC236}">
                <a16:creationId xmlns:a16="http://schemas.microsoft.com/office/drawing/2014/main" id="{ADFBC1E5-E1AF-BE33-F207-A2D53B9D0AD1}"/>
              </a:ext>
            </a:extLst>
          </p:cNvPr>
          <p:cNvPicPr>
            <a:picLocks noChangeAspect="1"/>
          </p:cNvPicPr>
          <p:nvPr/>
        </p:nvPicPr>
        <p:blipFill>
          <a:blip r:embed="rId3">
            <a:extLst>
              <a:ext uri="{28A0092B-C50C-407E-A947-70E740481C1C}">
                <a14:useLocalDpi xmlns:a14="http://schemas.microsoft.com/office/drawing/2010/main" val="0"/>
              </a:ext>
            </a:extLst>
          </a:blip>
          <a:srcRect l="25053" r="25053"/>
          <a:stretch/>
        </p:blipFill>
        <p:spPr>
          <a:xfrm>
            <a:off x="8866094" y="1344706"/>
            <a:ext cx="1965714" cy="2462333"/>
          </a:xfrm>
          <a:prstGeom prst="rect">
            <a:avLst/>
          </a:prstGeom>
          <a:ln w="228600" cap="sq" cmpd="thickThin">
            <a:solidFill>
              <a:srgbClr val="000000"/>
            </a:solidFill>
            <a:prstDash val="solid"/>
            <a:miter lim="800000"/>
          </a:ln>
          <a:effectLst>
            <a:innerShdw blurRad="76200">
              <a:srgbClr val="000000"/>
            </a:innerShdw>
          </a:effectLst>
        </p:spPr>
      </p:pic>
      <p:pic>
        <p:nvPicPr>
          <p:cNvPr id="8" name="Picture 7">
            <a:extLst>
              <a:ext uri="{FF2B5EF4-FFF2-40B4-BE49-F238E27FC236}">
                <a16:creationId xmlns:a16="http://schemas.microsoft.com/office/drawing/2014/main" id="{7BE159CC-56CF-A491-1D91-F8BE0F2BB9EE}"/>
              </a:ext>
            </a:extLst>
          </p:cNvPr>
          <p:cNvPicPr>
            <a:picLocks noChangeAspect="1"/>
          </p:cNvPicPr>
          <p:nvPr/>
        </p:nvPicPr>
        <p:blipFill>
          <a:blip r:embed="rId4"/>
          <a:srcRect l="40350" t="1185" r="21721" b="10579"/>
          <a:stretch/>
        </p:blipFill>
        <p:spPr>
          <a:xfrm>
            <a:off x="5046437" y="1180383"/>
            <a:ext cx="2157135" cy="2626656"/>
          </a:xfrm>
          <a:prstGeom prst="rect">
            <a:avLst/>
          </a:prstGeom>
          <a:ln w="228600" cap="sq" cmpd="thickThin">
            <a:solidFill>
              <a:srgbClr val="000000"/>
            </a:solidFill>
            <a:prstDash val="solid"/>
            <a:miter lim="800000"/>
          </a:ln>
          <a:effectLst>
            <a:innerShdw blurRad="76200">
              <a:srgbClr val="000000"/>
            </a:innerShdw>
          </a:effectLst>
        </p:spPr>
      </p:pic>
      <p:pic>
        <p:nvPicPr>
          <p:cNvPr id="12" name="Picture 11">
            <a:extLst>
              <a:ext uri="{FF2B5EF4-FFF2-40B4-BE49-F238E27FC236}">
                <a16:creationId xmlns:a16="http://schemas.microsoft.com/office/drawing/2014/main" id="{A740FD10-59A2-ED48-C328-765C11A62598}"/>
              </a:ext>
            </a:extLst>
          </p:cNvPr>
          <p:cNvPicPr>
            <a:picLocks noChangeAspect="1"/>
          </p:cNvPicPr>
          <p:nvPr/>
        </p:nvPicPr>
        <p:blipFill>
          <a:blip r:embed="rId5"/>
          <a:srcRect l="26941" t="4578" r="31961"/>
          <a:stretch/>
        </p:blipFill>
        <p:spPr>
          <a:xfrm>
            <a:off x="1440042" y="1262544"/>
            <a:ext cx="1943874" cy="2462334"/>
          </a:xfrm>
          <a:prstGeom prst="rect">
            <a:avLst/>
          </a:prstGeom>
          <a:ln w="2286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4081470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nodeType="clickEffect">
                                  <p:stCondLst>
                                    <p:cond delay="0"/>
                                  </p:stCondLst>
                                  <p:childTnLst>
                                    <p:animEffect transition="out" filter="fade">
                                      <p:cBhvr>
                                        <p:cTn id="6" dur="500" tmFilter="0, 0; .2, .5; .8, .5; 1, 0"/>
                                        <p:tgtEl>
                                          <p:spTgt spid="11">
                                            <p:txEl>
                                              <p:pRg st="0" end="0"/>
                                            </p:txEl>
                                          </p:spTgt>
                                        </p:tgtEl>
                                      </p:cBhvr>
                                    </p:animEffect>
                                    <p:animScale>
                                      <p:cBhvr>
                                        <p:cTn id="7" dur="250" autoRev="1" fill="hold"/>
                                        <p:tgtEl>
                                          <p:spTgt spid="11">
                                            <p:txEl>
                                              <p:pRg st="0" end="0"/>
                                            </p:txEl>
                                          </p:spTgt>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DE5944-B3A6-4FD5-7528-D034B2B77A67}"/>
            </a:ext>
          </a:extLst>
        </p:cNvPr>
        <p:cNvGrpSpPr/>
        <p:nvPr/>
      </p:nvGrpSpPr>
      <p:grpSpPr>
        <a:xfrm>
          <a:off x="0" y="0"/>
          <a:ext cx="0" cy="0"/>
          <a:chOff x="0" y="0"/>
          <a:chExt cx="0" cy="0"/>
        </a:xfrm>
      </p:grpSpPr>
      <p:pic>
        <p:nvPicPr>
          <p:cNvPr id="2" name="Picture 1" descr="A landscape with mountains and trees&#10;&#10;Description automatically generated">
            <a:extLst>
              <a:ext uri="{FF2B5EF4-FFF2-40B4-BE49-F238E27FC236}">
                <a16:creationId xmlns:a16="http://schemas.microsoft.com/office/drawing/2014/main" id="{88A446E9-E644-1286-3B37-F8E3FCEB1097}"/>
              </a:ext>
            </a:extLst>
          </p:cNvPr>
          <p:cNvPicPr>
            <a:picLocks noChangeAspect="1"/>
          </p:cNvPicPr>
          <p:nvPr/>
        </p:nvPicPr>
        <p:blipFill>
          <a:blip r:embed="rId3"/>
          <a:srcRect l="16566" t="-2" r="69088"/>
          <a:stretch/>
        </p:blipFill>
        <p:spPr>
          <a:xfrm>
            <a:off x="0" y="0"/>
            <a:ext cx="1948249" cy="6858000"/>
          </a:xfrm>
          <a:prstGeom prst="rect">
            <a:avLst/>
          </a:prstGeom>
        </p:spPr>
      </p:pic>
      <p:sp>
        <p:nvSpPr>
          <p:cNvPr id="3" name="TextBox 2">
            <a:extLst>
              <a:ext uri="{FF2B5EF4-FFF2-40B4-BE49-F238E27FC236}">
                <a16:creationId xmlns:a16="http://schemas.microsoft.com/office/drawing/2014/main" id="{B490ABB3-7397-71B6-96C6-1046370420FF}"/>
              </a:ext>
            </a:extLst>
          </p:cNvPr>
          <p:cNvSpPr txBox="1"/>
          <p:nvPr/>
        </p:nvSpPr>
        <p:spPr>
          <a:xfrm>
            <a:off x="2235910" y="356836"/>
            <a:ext cx="9768248" cy="1077218"/>
          </a:xfrm>
          <a:prstGeom prst="rect">
            <a:avLst/>
          </a:prstGeom>
          <a:noFill/>
        </p:spPr>
        <p:txBody>
          <a:bodyPr wrap="square" rtlCol="0">
            <a:spAutoFit/>
          </a:bodyPr>
          <a:lstStyle/>
          <a:p>
            <a:r>
              <a:rPr lang="en-US" sz="4400" b="1" dirty="0">
                <a:solidFill>
                  <a:srgbClr val="3A4788"/>
                </a:solidFill>
                <a:effectLst>
                  <a:outerShdw blurRad="38100" dist="38100" dir="2700000" algn="tl">
                    <a:srgbClr val="000000">
                      <a:alpha val="43137"/>
                    </a:srgbClr>
                  </a:outerShdw>
                </a:effectLst>
              </a:rPr>
              <a:t>II. Effects of VT on the Helper</a:t>
            </a:r>
          </a:p>
          <a:p>
            <a:pPr marL="342900" indent="-342900">
              <a:buFont typeface="Arial" panose="020B0604020202020204" pitchFamily="34" charset="0"/>
              <a:buChar char="•"/>
            </a:pPr>
            <a:endParaRPr lang="en-US" sz="2000" b="1" i="1" dirty="0">
              <a:solidFill>
                <a:srgbClr val="3A4788"/>
              </a:solidFill>
            </a:endParaRPr>
          </a:p>
        </p:txBody>
      </p:sp>
      <p:sp>
        <p:nvSpPr>
          <p:cNvPr id="4" name="TextBox 3">
            <a:extLst>
              <a:ext uri="{FF2B5EF4-FFF2-40B4-BE49-F238E27FC236}">
                <a16:creationId xmlns:a16="http://schemas.microsoft.com/office/drawing/2014/main" id="{86F9B95F-A981-F6ED-0B7E-0C90C84978A5}"/>
              </a:ext>
            </a:extLst>
          </p:cNvPr>
          <p:cNvSpPr txBox="1"/>
          <p:nvPr/>
        </p:nvSpPr>
        <p:spPr>
          <a:xfrm>
            <a:off x="2636421" y="467835"/>
            <a:ext cx="6637568" cy="6555641"/>
          </a:xfrm>
          <a:prstGeom prst="rect">
            <a:avLst/>
          </a:prstGeom>
          <a:noFill/>
        </p:spPr>
        <p:txBody>
          <a:bodyPr wrap="square" rtlCol="0">
            <a:spAutoFit/>
          </a:bodyPr>
          <a:lstStyle/>
          <a:p>
            <a:endParaRPr lang="en-US" sz="4000" b="1" dirty="0">
              <a:solidFill>
                <a:srgbClr val="3A4788"/>
              </a:solidFill>
              <a:effectLst>
                <a:outerShdw blurRad="38100" dist="38100" dir="2700000" algn="tl">
                  <a:srgbClr val="000000">
                    <a:alpha val="43137"/>
                  </a:srgbClr>
                </a:outerShdw>
              </a:effectLst>
            </a:endParaRPr>
          </a:p>
          <a:p>
            <a:pPr marL="285750" indent="-285750">
              <a:buFont typeface="Arial" panose="020B0604020202020204" pitchFamily="34" charset="0"/>
              <a:buChar char="•"/>
            </a:pPr>
            <a:r>
              <a:rPr lang="en-US" sz="3000" dirty="0">
                <a:effectLst>
                  <a:outerShdw blurRad="38100" dist="38100" dir="2700000" algn="tl">
                    <a:srgbClr val="000000">
                      <a:alpha val="43137"/>
                    </a:srgbClr>
                  </a:outerShdw>
                </a:effectLst>
                <a:ea typeface="Calibri" panose="020F0502020204030204" pitchFamily="34" charset="0"/>
                <a:cs typeface="Times New Roman" panose="02020603050405020304" pitchFamily="18" charset="0"/>
              </a:rPr>
              <a:t>Feeling less grounded, lack of inner balance, heightened emotions, intolerant, frustrated, anxious </a:t>
            </a:r>
          </a:p>
          <a:p>
            <a:pPr marL="285750" indent="-285750">
              <a:buFont typeface="Arial" panose="020B0604020202020204" pitchFamily="34" charset="0"/>
              <a:buChar char="•"/>
            </a:pPr>
            <a:r>
              <a:rPr lang="en-US" sz="3000" dirty="0">
                <a:effectLst>
                  <a:outerShdw blurRad="38100" dist="38100" dir="2700000" algn="tl">
                    <a:srgbClr val="000000">
                      <a:alpha val="43137"/>
                    </a:srgbClr>
                  </a:outerShdw>
                </a:effectLst>
                <a:ea typeface="Calibri" panose="020F0502020204030204" pitchFamily="34" charset="0"/>
                <a:cs typeface="Times New Roman" panose="02020603050405020304" pitchFamily="18" charset="0"/>
              </a:rPr>
              <a:t>Chronically unable to feel pleasure, emotionally shut down, numb, distanced, depersonalized, disconnected from significant others </a:t>
            </a:r>
          </a:p>
          <a:p>
            <a:pPr marL="285750" indent="-285750">
              <a:buFont typeface="Arial" panose="020B0604020202020204" pitchFamily="34" charset="0"/>
              <a:buChar char="•"/>
            </a:pPr>
            <a:r>
              <a:rPr lang="en-US" sz="3000" dirty="0">
                <a:effectLst>
                  <a:outerShdw blurRad="38100" dist="38100" dir="2700000" algn="tl">
                    <a:srgbClr val="000000">
                      <a:alpha val="43137"/>
                    </a:srgbClr>
                  </a:outerShdw>
                </a:effectLst>
                <a:ea typeface="Calibri" panose="020F0502020204030204" pitchFamily="34" charset="0"/>
                <a:cs typeface="Times New Roman" panose="02020603050405020304" pitchFamily="18" charset="0"/>
              </a:rPr>
              <a:t>Despair, loneliness, less likely to make decisions in own best interest</a:t>
            </a:r>
          </a:p>
          <a:p>
            <a:pPr marL="285750" indent="-285750">
              <a:buFont typeface="Arial" panose="020B0604020202020204" pitchFamily="34" charset="0"/>
              <a:buChar char="•"/>
            </a:pPr>
            <a:r>
              <a:rPr lang="en-US" sz="3000" b="1" dirty="0">
                <a:effectLst>
                  <a:outerShdw blurRad="38100" dist="38100" dir="2700000" algn="tl">
                    <a:srgbClr val="000000">
                      <a:alpha val="43137"/>
                    </a:srgbClr>
                  </a:outerShdw>
                </a:effectLst>
                <a:ea typeface="Calibri" panose="020F0502020204030204" pitchFamily="34" charset="0"/>
                <a:cs typeface="Times New Roman" panose="02020603050405020304" pitchFamily="18" charset="0"/>
              </a:rPr>
              <a:t>Likely to commit professional boundary violations</a:t>
            </a:r>
          </a:p>
          <a:p>
            <a:pPr marL="285750" indent="-285750">
              <a:buFont typeface="Arial" panose="020B0604020202020204" pitchFamily="34" charset="0"/>
              <a:buChar char="•"/>
            </a:pPr>
            <a:r>
              <a:rPr lang="en-US" sz="3000" dirty="0">
                <a:effectLst>
                  <a:outerShdw blurRad="38100" dist="38100" dir="2700000" algn="tl">
                    <a:srgbClr val="000000">
                      <a:alpha val="43137"/>
                    </a:srgbClr>
                  </a:outerShdw>
                </a:effectLst>
                <a:ea typeface="Calibri" panose="020F0502020204030204" pitchFamily="34" charset="0"/>
                <a:cs typeface="Times New Roman" panose="02020603050405020304" pitchFamily="18" charset="0"/>
              </a:rPr>
              <a:t>Likely to over-extend self </a:t>
            </a:r>
          </a:p>
          <a:p>
            <a:pPr marL="342900" indent="-342900">
              <a:buFont typeface="Arial" panose="020B0604020202020204" pitchFamily="34" charset="0"/>
              <a:buChar char="•"/>
            </a:pPr>
            <a:endParaRPr lang="en-US" sz="2000" b="1" i="1" dirty="0">
              <a:solidFill>
                <a:srgbClr val="3A4788"/>
              </a:solidFill>
            </a:endParaRPr>
          </a:p>
        </p:txBody>
      </p:sp>
      <p:sp>
        <p:nvSpPr>
          <p:cNvPr id="6" name="Rectangle 5">
            <a:extLst>
              <a:ext uri="{FF2B5EF4-FFF2-40B4-BE49-F238E27FC236}">
                <a16:creationId xmlns:a16="http://schemas.microsoft.com/office/drawing/2014/main" id="{95C73B28-7143-7B65-66AF-9CF7E8698BA9}"/>
              </a:ext>
            </a:extLst>
          </p:cNvPr>
          <p:cNvSpPr/>
          <p:nvPr/>
        </p:nvSpPr>
        <p:spPr>
          <a:xfrm>
            <a:off x="9242612" y="1308847"/>
            <a:ext cx="2617694" cy="5316071"/>
          </a:xfrm>
          <a:prstGeom prst="rect">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ADAE094F-D985-B92C-C668-B354264679BA}"/>
              </a:ext>
            </a:extLst>
          </p:cNvPr>
          <p:cNvPicPr>
            <a:picLocks noChangeAspect="1"/>
          </p:cNvPicPr>
          <p:nvPr/>
        </p:nvPicPr>
        <p:blipFill>
          <a:blip r:embed="rId4">
            <a:extLst>
              <a:ext uri="{28A0092B-C50C-407E-A947-70E740481C1C}">
                <a14:useLocalDpi xmlns:a14="http://schemas.microsoft.com/office/drawing/2010/main" val="0"/>
              </a:ext>
            </a:extLst>
          </a:blip>
          <a:srcRect l="31007" t="241" r="31916" b="-1"/>
          <a:stretch/>
        </p:blipFill>
        <p:spPr>
          <a:xfrm>
            <a:off x="9305365" y="1384748"/>
            <a:ext cx="2474259" cy="5116416"/>
          </a:xfrm>
          <a:prstGeom prst="foldedCorner">
            <a:avLst/>
          </a:prstGeom>
        </p:spPr>
      </p:pic>
    </p:spTree>
    <p:extLst>
      <p:ext uri="{BB962C8B-B14F-4D97-AF65-F5344CB8AC3E}">
        <p14:creationId xmlns:p14="http://schemas.microsoft.com/office/powerpoint/2010/main" val="763862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291B37AF-CCE5-8A23-B5C9-8A0B4C9ACC69}"/>
            </a:ext>
          </a:extLst>
        </p:cNvPr>
        <p:cNvGrpSpPr/>
        <p:nvPr/>
      </p:nvGrpSpPr>
      <p:grpSpPr>
        <a:xfrm>
          <a:off x="0" y="0"/>
          <a:ext cx="0" cy="0"/>
          <a:chOff x="0" y="0"/>
          <a:chExt cx="0" cy="0"/>
        </a:xfrm>
      </p:grpSpPr>
      <p:pic>
        <p:nvPicPr>
          <p:cNvPr id="2" name="Picture 1" descr="A landscape with mountains and trees&#10;&#10;Description automatically generated">
            <a:extLst>
              <a:ext uri="{FF2B5EF4-FFF2-40B4-BE49-F238E27FC236}">
                <a16:creationId xmlns:a16="http://schemas.microsoft.com/office/drawing/2014/main" id="{F360017C-6978-0E03-A3E1-93CBE1C2DF41}"/>
              </a:ext>
            </a:extLst>
          </p:cNvPr>
          <p:cNvPicPr>
            <a:picLocks noChangeAspect="1"/>
          </p:cNvPicPr>
          <p:nvPr/>
        </p:nvPicPr>
        <p:blipFill>
          <a:blip r:embed="rId2"/>
          <a:srcRect l="63476" t="-1" r="22178" b="-1"/>
          <a:stretch/>
        </p:blipFill>
        <p:spPr>
          <a:xfrm>
            <a:off x="0" y="0"/>
            <a:ext cx="1948249" cy="6858000"/>
          </a:xfrm>
          <a:prstGeom prst="rect">
            <a:avLst/>
          </a:prstGeom>
        </p:spPr>
      </p:pic>
      <p:sp>
        <p:nvSpPr>
          <p:cNvPr id="3" name="TextBox 2">
            <a:extLst>
              <a:ext uri="{FF2B5EF4-FFF2-40B4-BE49-F238E27FC236}">
                <a16:creationId xmlns:a16="http://schemas.microsoft.com/office/drawing/2014/main" id="{40E157B1-2D25-33EF-7ABB-CB1091F6CE90}"/>
              </a:ext>
            </a:extLst>
          </p:cNvPr>
          <p:cNvSpPr txBox="1"/>
          <p:nvPr/>
        </p:nvSpPr>
        <p:spPr>
          <a:xfrm>
            <a:off x="2075689" y="277715"/>
            <a:ext cx="10116312" cy="6417141"/>
          </a:xfrm>
          <a:prstGeom prst="rect">
            <a:avLst/>
          </a:prstGeom>
          <a:noFill/>
        </p:spPr>
        <p:txBody>
          <a:bodyPr wrap="square" lIns="91440" tIns="45720" rIns="91440" bIns="45720" rtlCol="0" anchor="t">
            <a:spAutoFit/>
          </a:bodyPr>
          <a:lstStyle/>
          <a:p>
            <a:r>
              <a:rPr lang="en-US" sz="6000" b="1" dirty="0">
                <a:solidFill>
                  <a:schemeClr val="accent5"/>
                </a:solidFill>
                <a:effectLst>
                  <a:outerShdw blurRad="38100" dist="38100" dir="2700000" algn="tl">
                    <a:srgbClr val="000000">
                      <a:alpha val="43137"/>
                    </a:srgbClr>
                  </a:outerShdw>
                </a:effectLst>
              </a:rPr>
              <a:t>About Philip</a:t>
            </a:r>
          </a:p>
          <a:p>
            <a:endParaRPr lang="en-US" sz="900" b="1" dirty="0">
              <a:solidFill>
                <a:srgbClr val="3A4788"/>
              </a:solidFill>
              <a:effectLst>
                <a:outerShdw blurRad="38100" dist="38100" dir="2700000" algn="tl">
                  <a:srgbClr val="000000">
                    <a:alpha val="43137"/>
                  </a:srgbClr>
                </a:outerShdw>
              </a:effectLst>
            </a:endParaRPr>
          </a:p>
          <a:p>
            <a:endParaRPr lang="en-US" sz="1600" b="1" dirty="0">
              <a:solidFill>
                <a:schemeClr val="accent1"/>
              </a:solidFill>
            </a:endParaRPr>
          </a:p>
          <a:p>
            <a:r>
              <a:rPr lang="en-US" sz="4000" b="1" dirty="0">
                <a:solidFill>
                  <a:schemeClr val="accent1"/>
                </a:solidFill>
              </a:rPr>
              <a:t>Education</a:t>
            </a:r>
          </a:p>
          <a:p>
            <a:endParaRPr lang="en-US" sz="1200" b="1" dirty="0">
              <a:solidFill>
                <a:schemeClr val="accent1"/>
              </a:solidFill>
            </a:endParaRPr>
          </a:p>
          <a:p>
            <a:pPr marL="457200" indent="-457200">
              <a:buFont typeface="Arial" panose="020B0604020202020204" pitchFamily="34" charset="0"/>
              <a:buChar char="•"/>
            </a:pPr>
            <a:r>
              <a:rPr lang="en-US" sz="3200" b="1" dirty="0">
                <a:solidFill>
                  <a:srgbClr val="043A57"/>
                </a:solidFill>
                <a:effectLst>
                  <a:outerShdw blurRad="38100" dist="38100" dir="2700000" algn="tl">
                    <a:srgbClr val="000000">
                      <a:alpha val="43137"/>
                    </a:srgbClr>
                  </a:outerShdw>
                </a:effectLst>
                <a:latin typeface="+mn-lt"/>
              </a:rPr>
              <a:t>B.A</a:t>
            </a:r>
            <a:r>
              <a:rPr lang="en-US" sz="3200" dirty="0">
                <a:solidFill>
                  <a:srgbClr val="043A57"/>
                </a:solidFill>
                <a:effectLst>
                  <a:outerShdw blurRad="38100" dist="38100" dir="2700000" algn="tl">
                    <a:srgbClr val="000000">
                      <a:alpha val="43137"/>
                    </a:srgbClr>
                  </a:outerShdw>
                </a:effectLst>
                <a:latin typeface="+mn-lt"/>
              </a:rPr>
              <a:t>. </a:t>
            </a:r>
            <a:r>
              <a:rPr lang="en-US" sz="3200" dirty="0">
                <a:solidFill>
                  <a:srgbClr val="043A57"/>
                </a:solidFill>
                <a:effectLst>
                  <a:outerShdw blurRad="38100" dist="38100" dir="2700000" algn="tl">
                    <a:srgbClr val="000000">
                      <a:alpha val="43137"/>
                    </a:srgbClr>
                  </a:outerShdw>
                </a:effectLst>
              </a:rPr>
              <a:t>i</a:t>
            </a:r>
            <a:r>
              <a:rPr lang="en-US" sz="3200" dirty="0">
                <a:solidFill>
                  <a:srgbClr val="043A57"/>
                </a:solidFill>
                <a:effectLst>
                  <a:outerShdw blurRad="38100" dist="38100" dir="2700000" algn="tl">
                    <a:srgbClr val="000000">
                      <a:alpha val="43137"/>
                    </a:srgbClr>
                  </a:outerShdw>
                </a:effectLst>
                <a:latin typeface="+mn-lt"/>
              </a:rPr>
              <a:t>n Church Ministry, Nelson University, 1991</a:t>
            </a:r>
          </a:p>
          <a:p>
            <a:pPr marL="457200" indent="-457200">
              <a:buFont typeface="Arial" panose="020B0604020202020204" pitchFamily="34" charset="0"/>
              <a:buChar char="•"/>
            </a:pPr>
            <a:r>
              <a:rPr lang="en-US" sz="3200" b="1" dirty="0">
                <a:solidFill>
                  <a:srgbClr val="043A57"/>
                </a:solidFill>
                <a:effectLst>
                  <a:outerShdw blurRad="38100" dist="38100" dir="2700000" algn="tl">
                    <a:srgbClr val="000000">
                      <a:alpha val="43137"/>
                    </a:srgbClr>
                  </a:outerShdw>
                </a:effectLst>
                <a:latin typeface="+mn-lt"/>
              </a:rPr>
              <a:t>M.Ed. </a:t>
            </a:r>
            <a:r>
              <a:rPr lang="en-US" sz="3200" dirty="0">
                <a:solidFill>
                  <a:srgbClr val="043A57"/>
                </a:solidFill>
                <a:effectLst>
                  <a:outerShdw blurRad="38100" dist="38100" dir="2700000" algn="tl">
                    <a:srgbClr val="000000">
                      <a:alpha val="43137"/>
                    </a:srgbClr>
                  </a:outerShdw>
                </a:effectLst>
                <a:latin typeface="+mn-lt"/>
              </a:rPr>
              <a:t>in Counseling, Dallas Baptist University, 1993</a:t>
            </a:r>
          </a:p>
          <a:p>
            <a:pPr marL="457200" indent="-457200">
              <a:buFont typeface="Arial" panose="020B0604020202020204" pitchFamily="34" charset="0"/>
              <a:buChar char="•"/>
            </a:pPr>
            <a:r>
              <a:rPr lang="en-US" sz="3200" b="1" dirty="0">
                <a:solidFill>
                  <a:srgbClr val="043A57"/>
                </a:solidFill>
                <a:effectLst>
                  <a:outerShdw blurRad="38100" dist="38100" dir="2700000" algn="tl">
                    <a:srgbClr val="000000">
                      <a:alpha val="43137"/>
                    </a:srgbClr>
                  </a:outerShdw>
                </a:effectLst>
                <a:latin typeface="+mn-lt"/>
              </a:rPr>
              <a:t>M.A.</a:t>
            </a:r>
            <a:r>
              <a:rPr lang="en-US" sz="3200" dirty="0">
                <a:solidFill>
                  <a:srgbClr val="043A57"/>
                </a:solidFill>
                <a:effectLst>
                  <a:outerShdw blurRad="38100" dist="38100" dir="2700000" algn="tl">
                    <a:srgbClr val="000000">
                      <a:alpha val="43137"/>
                    </a:srgbClr>
                  </a:outerShdw>
                </a:effectLst>
                <a:latin typeface="+mn-lt"/>
              </a:rPr>
              <a:t> in Religious Education, SWBTS 1995</a:t>
            </a:r>
          </a:p>
          <a:p>
            <a:pPr marL="342900" indent="-342900">
              <a:buFont typeface="Arial" panose="020B0604020202020204" pitchFamily="34" charset="0"/>
              <a:buChar char="•"/>
            </a:pPr>
            <a:r>
              <a:rPr lang="en-US" sz="3200" b="1" dirty="0">
                <a:solidFill>
                  <a:srgbClr val="043A57"/>
                </a:solidFill>
                <a:effectLst>
                  <a:outerShdw blurRad="38100" dist="38100" dir="2700000" algn="tl">
                    <a:srgbClr val="000000">
                      <a:alpha val="43137"/>
                    </a:srgbClr>
                  </a:outerShdw>
                </a:effectLst>
                <a:latin typeface="+mn-lt"/>
              </a:rPr>
              <a:t> Ph.D.</a:t>
            </a:r>
            <a:r>
              <a:rPr lang="en-US" sz="3200" dirty="0">
                <a:solidFill>
                  <a:srgbClr val="043A57"/>
                </a:solidFill>
                <a:effectLst>
                  <a:outerShdw blurRad="38100" dist="38100" dir="2700000" algn="tl">
                    <a:srgbClr val="000000">
                      <a:alpha val="43137"/>
                    </a:srgbClr>
                  </a:outerShdw>
                </a:effectLst>
                <a:latin typeface="+mn-lt"/>
              </a:rPr>
              <a:t> in Leadership, MBTS</a:t>
            </a:r>
            <a:r>
              <a:rPr lang="en-US" sz="3200" i="1" dirty="0">
                <a:solidFill>
                  <a:srgbClr val="043A57"/>
                </a:solidFill>
                <a:effectLst>
                  <a:outerShdw blurRad="38100" dist="38100" dir="2700000" algn="tl">
                    <a:srgbClr val="000000">
                      <a:alpha val="43137"/>
                    </a:srgbClr>
                  </a:outerShdw>
                </a:effectLst>
                <a:latin typeface="+mn-lt"/>
              </a:rPr>
              <a:t> </a:t>
            </a:r>
            <a:r>
              <a:rPr lang="en-US" sz="3200" dirty="0">
                <a:solidFill>
                  <a:srgbClr val="043A57"/>
                </a:solidFill>
                <a:effectLst>
                  <a:outerShdw blurRad="38100" dist="38100" dir="2700000" algn="tl">
                    <a:srgbClr val="000000">
                      <a:alpha val="43137"/>
                    </a:srgbClr>
                  </a:outerShdw>
                </a:effectLst>
              </a:rPr>
              <a:t>(</a:t>
            </a:r>
            <a:r>
              <a:rPr lang="en-US" sz="2400" i="1" dirty="0">
                <a:solidFill>
                  <a:srgbClr val="043A57"/>
                </a:solidFill>
                <a:effectLst>
                  <a:outerShdw blurRad="38100" dist="38100" dir="2700000" algn="tl">
                    <a:srgbClr val="000000">
                      <a:alpha val="43137"/>
                    </a:srgbClr>
                  </a:outerShdw>
                </a:effectLst>
              </a:rPr>
              <a:t>hoping for graduation 5/2026)</a:t>
            </a:r>
            <a:endParaRPr lang="en-US" sz="2400" i="1" dirty="0">
              <a:solidFill>
                <a:srgbClr val="043A57"/>
              </a:solidFill>
              <a:effectLst>
                <a:outerShdw blurRad="38100" dist="38100" dir="2700000" algn="tl">
                  <a:srgbClr val="000000">
                    <a:alpha val="43137"/>
                  </a:srgbClr>
                </a:outerShdw>
              </a:effectLst>
              <a:latin typeface="+mn-lt"/>
            </a:endParaRPr>
          </a:p>
          <a:p>
            <a:pPr lvl="1" indent="0">
              <a:buNone/>
            </a:pPr>
            <a:r>
              <a:rPr lang="en-US" sz="2800" dirty="0">
                <a:solidFill>
                  <a:srgbClr val="043A57"/>
                </a:solidFill>
                <a:effectLst>
                  <a:outerShdw blurRad="38100" dist="38100" dir="2700000" algn="tl">
                    <a:srgbClr val="000000">
                      <a:alpha val="43137"/>
                    </a:srgbClr>
                  </a:outerShdw>
                </a:effectLst>
                <a:latin typeface="+mn-lt"/>
              </a:rPr>
              <a:t>Dissertation: Overcoming Trauma-Induced Homeostatic Resistance in Faith Communities through a Trauma-Informed, Family Systems Approach to Leadership</a:t>
            </a:r>
          </a:p>
          <a:p>
            <a:pPr lvl="1" indent="0">
              <a:buNone/>
            </a:pPr>
            <a:endParaRPr lang="en-US" sz="1050" dirty="0">
              <a:solidFill>
                <a:srgbClr val="043A57"/>
              </a:solidFill>
              <a:effectLst>
                <a:outerShdw blurRad="38100" dist="38100" dir="2700000" algn="tl">
                  <a:srgbClr val="000000">
                    <a:alpha val="43137"/>
                  </a:srgbClr>
                </a:outerShdw>
              </a:effectLst>
              <a:latin typeface="+mn-lt"/>
            </a:endParaRPr>
          </a:p>
          <a:p>
            <a:endParaRPr lang="en-US" sz="900" b="1" dirty="0">
              <a:solidFill>
                <a:schemeClr val="accent1"/>
              </a:solidFill>
            </a:endParaRPr>
          </a:p>
          <a:p>
            <a:pPr marL="457200" indent="-457200">
              <a:buFont typeface="Arial" panose="020B0604020202020204" pitchFamily="34" charset="0"/>
              <a:buChar char="•"/>
            </a:pPr>
            <a:endParaRPr lang="en-US" sz="1100" dirty="0">
              <a:effectLst>
                <a:outerShdw blurRad="38100" dist="38100" dir="2700000" algn="tl">
                  <a:srgbClr val="000000">
                    <a:alpha val="43137"/>
                  </a:srgbClr>
                </a:outerShdw>
              </a:effectLst>
              <a:latin typeface="+mn-lt"/>
            </a:endParaRPr>
          </a:p>
          <a:p>
            <a:r>
              <a:rPr lang="en-US" sz="2400" b="1" i="1" dirty="0">
                <a:solidFill>
                  <a:schemeClr val="accent1"/>
                </a:solidFill>
                <a:effectLst>
                  <a:outerShdw blurRad="38100" dist="38100" dir="2700000" algn="tl">
                    <a:srgbClr val="000000">
                      <a:alpha val="43137"/>
                    </a:srgbClr>
                  </a:outerShdw>
                </a:effectLst>
              </a:rPr>
              <a:t>	Contact me: philip.garvin@cityunionmission.org</a:t>
            </a:r>
            <a:endParaRPr lang="en-US" sz="2400" b="1" i="1" dirty="0">
              <a:solidFill>
                <a:schemeClr val="accent1"/>
              </a:solidFill>
            </a:endParaRPr>
          </a:p>
        </p:txBody>
      </p:sp>
      <p:pic>
        <p:nvPicPr>
          <p:cNvPr id="6" name="Picture 5">
            <a:extLst>
              <a:ext uri="{FF2B5EF4-FFF2-40B4-BE49-F238E27FC236}">
                <a16:creationId xmlns:a16="http://schemas.microsoft.com/office/drawing/2014/main" id="{4CBC7E92-D588-266C-4923-924B02B1F53B}"/>
              </a:ext>
            </a:extLst>
          </p:cNvPr>
          <p:cNvPicPr>
            <a:picLocks noChangeAspect="1"/>
          </p:cNvPicPr>
          <p:nvPr/>
        </p:nvPicPr>
        <p:blipFill>
          <a:blip r:embed="rId3"/>
          <a:srcRect l="3820" t="6249" r="6696" b="8015"/>
          <a:stretch/>
        </p:blipFill>
        <p:spPr>
          <a:xfrm>
            <a:off x="9564624" y="409326"/>
            <a:ext cx="1616822" cy="1683227"/>
          </a:xfrm>
          <a:prstGeom prst="rect">
            <a:avLst/>
          </a:prstGeom>
        </p:spPr>
      </p:pic>
    </p:spTree>
    <p:extLst>
      <p:ext uri="{BB962C8B-B14F-4D97-AF65-F5344CB8AC3E}">
        <p14:creationId xmlns:p14="http://schemas.microsoft.com/office/powerpoint/2010/main" val="31157465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60D32B-442F-087B-FA79-6B6BC3697FC1}"/>
            </a:ext>
          </a:extLst>
        </p:cNvPr>
        <p:cNvGrpSpPr/>
        <p:nvPr/>
      </p:nvGrpSpPr>
      <p:grpSpPr>
        <a:xfrm>
          <a:off x="0" y="0"/>
          <a:ext cx="0" cy="0"/>
          <a:chOff x="0" y="0"/>
          <a:chExt cx="0" cy="0"/>
        </a:xfrm>
      </p:grpSpPr>
      <p:pic>
        <p:nvPicPr>
          <p:cNvPr id="2" name="Picture 1" descr="A landscape with mountains and trees&#10;&#10;Description automatically generated">
            <a:extLst>
              <a:ext uri="{FF2B5EF4-FFF2-40B4-BE49-F238E27FC236}">
                <a16:creationId xmlns:a16="http://schemas.microsoft.com/office/drawing/2014/main" id="{F2C06795-4243-6AFE-83D0-51303A03B92F}"/>
              </a:ext>
            </a:extLst>
          </p:cNvPr>
          <p:cNvPicPr>
            <a:picLocks noChangeAspect="1"/>
          </p:cNvPicPr>
          <p:nvPr/>
        </p:nvPicPr>
        <p:blipFill>
          <a:blip r:embed="rId3"/>
          <a:srcRect l="16566" t="-2" r="69088"/>
          <a:stretch/>
        </p:blipFill>
        <p:spPr>
          <a:xfrm>
            <a:off x="0" y="0"/>
            <a:ext cx="1948249" cy="6858000"/>
          </a:xfrm>
          <a:prstGeom prst="rect">
            <a:avLst/>
          </a:prstGeom>
        </p:spPr>
      </p:pic>
      <p:sp>
        <p:nvSpPr>
          <p:cNvPr id="3" name="TextBox 2">
            <a:extLst>
              <a:ext uri="{FF2B5EF4-FFF2-40B4-BE49-F238E27FC236}">
                <a16:creationId xmlns:a16="http://schemas.microsoft.com/office/drawing/2014/main" id="{A81D942E-606D-EC7A-963D-5BA24D8F56DD}"/>
              </a:ext>
            </a:extLst>
          </p:cNvPr>
          <p:cNvSpPr txBox="1"/>
          <p:nvPr/>
        </p:nvSpPr>
        <p:spPr>
          <a:xfrm>
            <a:off x="2235910" y="356836"/>
            <a:ext cx="9768248" cy="1077218"/>
          </a:xfrm>
          <a:prstGeom prst="rect">
            <a:avLst/>
          </a:prstGeom>
          <a:noFill/>
        </p:spPr>
        <p:txBody>
          <a:bodyPr wrap="square" rtlCol="0">
            <a:spAutoFit/>
          </a:bodyPr>
          <a:lstStyle/>
          <a:p>
            <a:r>
              <a:rPr lang="en-US" sz="4400" b="1" dirty="0">
                <a:solidFill>
                  <a:srgbClr val="3A4788"/>
                </a:solidFill>
                <a:effectLst>
                  <a:outerShdw blurRad="38100" dist="38100" dir="2700000" algn="tl">
                    <a:srgbClr val="000000">
                      <a:alpha val="43137"/>
                    </a:srgbClr>
                  </a:outerShdw>
                </a:effectLst>
              </a:rPr>
              <a:t>II. Effects of VT on the Helper</a:t>
            </a:r>
          </a:p>
          <a:p>
            <a:pPr marL="342900" indent="-342900">
              <a:buFont typeface="Arial" panose="020B0604020202020204" pitchFamily="34" charset="0"/>
              <a:buChar char="•"/>
            </a:pPr>
            <a:endParaRPr lang="en-US" sz="2000" b="1" i="1" dirty="0">
              <a:solidFill>
                <a:srgbClr val="3A4788"/>
              </a:solidFill>
            </a:endParaRPr>
          </a:p>
        </p:txBody>
      </p:sp>
      <p:sp>
        <p:nvSpPr>
          <p:cNvPr id="6" name="Rectangle 5">
            <a:extLst>
              <a:ext uri="{FF2B5EF4-FFF2-40B4-BE49-F238E27FC236}">
                <a16:creationId xmlns:a16="http://schemas.microsoft.com/office/drawing/2014/main" id="{CE5142E3-F8B4-97CF-581E-9AF58C3E1233}"/>
              </a:ext>
            </a:extLst>
          </p:cNvPr>
          <p:cNvSpPr/>
          <p:nvPr/>
        </p:nvSpPr>
        <p:spPr>
          <a:xfrm>
            <a:off x="9242612" y="1308848"/>
            <a:ext cx="2617694" cy="5280212"/>
          </a:xfrm>
          <a:prstGeom prst="rect">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DAC520BC-4C58-95E9-D559-EE6921A15757}"/>
              </a:ext>
            </a:extLst>
          </p:cNvPr>
          <p:cNvPicPr>
            <a:picLocks noChangeAspect="1"/>
          </p:cNvPicPr>
          <p:nvPr/>
        </p:nvPicPr>
        <p:blipFill>
          <a:blip r:embed="rId4">
            <a:extLst>
              <a:ext uri="{28A0092B-C50C-407E-A947-70E740481C1C}">
                <a14:useLocalDpi xmlns:a14="http://schemas.microsoft.com/office/drawing/2010/main" val="0"/>
              </a:ext>
            </a:extLst>
          </a:blip>
          <a:srcRect l="31007" t="241" r="31916" b="-1"/>
          <a:stretch/>
        </p:blipFill>
        <p:spPr>
          <a:xfrm>
            <a:off x="9305365" y="1384748"/>
            <a:ext cx="2474259" cy="5116416"/>
          </a:xfrm>
          <a:prstGeom prst="foldedCorner">
            <a:avLst/>
          </a:prstGeom>
        </p:spPr>
      </p:pic>
      <p:sp>
        <p:nvSpPr>
          <p:cNvPr id="7" name="TextBox 6">
            <a:extLst>
              <a:ext uri="{FF2B5EF4-FFF2-40B4-BE49-F238E27FC236}">
                <a16:creationId xmlns:a16="http://schemas.microsoft.com/office/drawing/2014/main" id="{E7144BE3-A571-1C76-A2D8-09D337F8C6E7}"/>
              </a:ext>
            </a:extLst>
          </p:cNvPr>
          <p:cNvSpPr txBox="1"/>
          <p:nvPr/>
        </p:nvSpPr>
        <p:spPr>
          <a:xfrm>
            <a:off x="2317383" y="1188356"/>
            <a:ext cx="6987982" cy="5509200"/>
          </a:xfrm>
          <a:prstGeom prst="rect">
            <a:avLst/>
          </a:prstGeom>
          <a:noFill/>
        </p:spPr>
        <p:txBody>
          <a:bodyPr wrap="square">
            <a:spAutoFit/>
          </a:bodyPr>
          <a:lstStyle/>
          <a:p>
            <a:pPr marL="285750" indent="-285750">
              <a:buFont typeface="Arial" panose="020B0604020202020204" pitchFamily="34" charset="0"/>
              <a:buChar char="•"/>
            </a:pPr>
            <a:r>
              <a:rPr lang="en-US" sz="3200" dirty="0">
                <a:effectLst>
                  <a:outerShdw blurRad="38100" dist="38100" dir="2700000" algn="tl">
                    <a:srgbClr val="000000">
                      <a:alpha val="43137"/>
                    </a:srgbClr>
                  </a:outerShdw>
                </a:effectLst>
                <a:ea typeface="Calibri" panose="020F0502020204030204" pitchFamily="34" charset="0"/>
                <a:cs typeface="Times New Roman" panose="02020603050405020304" pitchFamily="18" charset="0"/>
              </a:rPr>
              <a:t>Depression, loss of optimism</a:t>
            </a:r>
          </a:p>
          <a:p>
            <a:pPr marL="285750" indent="-285750">
              <a:buFont typeface="Arial" panose="020B0604020202020204" pitchFamily="34" charset="0"/>
              <a:buChar char="•"/>
            </a:pPr>
            <a:r>
              <a:rPr lang="en-US" sz="3200" dirty="0">
                <a:effectLst>
                  <a:outerShdw blurRad="38100" dist="38100" dir="2700000" algn="tl">
                    <a:srgbClr val="000000">
                      <a:alpha val="43137"/>
                    </a:srgbClr>
                  </a:outerShdw>
                </a:effectLst>
                <a:ea typeface="Calibri" panose="020F0502020204030204" pitchFamily="34" charset="0"/>
                <a:cs typeface="Times New Roman" panose="02020603050405020304" pitchFamily="18" charset="0"/>
              </a:rPr>
              <a:t>Panic attacks, intrusive imagery </a:t>
            </a:r>
          </a:p>
          <a:p>
            <a:pPr marL="285750" indent="-285750">
              <a:buFont typeface="Arial" panose="020B0604020202020204" pitchFamily="34" charset="0"/>
              <a:buChar char="•"/>
            </a:pPr>
            <a:r>
              <a:rPr lang="en-US" sz="3200" dirty="0">
                <a:effectLst>
                  <a:outerShdw blurRad="38100" dist="38100" dir="2700000" algn="tl">
                    <a:srgbClr val="000000">
                      <a:alpha val="43137"/>
                    </a:srgbClr>
                  </a:outerShdw>
                </a:effectLst>
                <a:ea typeface="Calibri" panose="020F0502020204030204" pitchFamily="34" charset="0"/>
                <a:cs typeface="Times New Roman" panose="02020603050405020304" pitchFamily="18" charset="0"/>
              </a:rPr>
              <a:t>Social withdrawal, emotional flooding, exaggerated blame</a:t>
            </a:r>
          </a:p>
          <a:p>
            <a:pPr marL="285750" indent="-285750">
              <a:buFont typeface="Arial" panose="020B0604020202020204" pitchFamily="34" charset="0"/>
              <a:buChar char="•"/>
            </a:pPr>
            <a:r>
              <a:rPr lang="en-US" sz="3200" dirty="0">
                <a:effectLst>
                  <a:outerShdw blurRad="38100" dist="38100" dir="2700000" algn="tl">
                    <a:srgbClr val="000000">
                      <a:alpha val="43137"/>
                    </a:srgbClr>
                  </a:outerShdw>
                </a:effectLst>
                <a:ea typeface="Calibri" panose="020F0502020204030204" pitchFamily="34" charset="0"/>
                <a:cs typeface="Times New Roman" panose="02020603050405020304" pitchFamily="18" charset="0"/>
              </a:rPr>
              <a:t>Lost memories, loss of “self”</a:t>
            </a:r>
          </a:p>
          <a:p>
            <a:pPr marL="285750" indent="-285750">
              <a:buFont typeface="Arial" panose="020B0604020202020204" pitchFamily="34" charset="0"/>
              <a:buChar char="•"/>
            </a:pPr>
            <a:r>
              <a:rPr lang="en-US" sz="3200" dirty="0">
                <a:effectLst>
                  <a:outerShdw blurRad="38100" dist="38100" dir="2700000" algn="tl">
                    <a:srgbClr val="000000">
                      <a:alpha val="43137"/>
                    </a:srgbClr>
                  </a:outerShdw>
                </a:effectLst>
                <a:ea typeface="Calibri" panose="020F0502020204030204" pitchFamily="34" charset="0"/>
                <a:cs typeface="Times New Roman" panose="02020603050405020304" pitchFamily="18" charset="0"/>
              </a:rPr>
              <a:t>Physical symptoms (disruptive)</a:t>
            </a:r>
          </a:p>
          <a:p>
            <a:pPr marL="285750" indent="-285750">
              <a:buFont typeface="Arial" panose="020B0604020202020204" pitchFamily="34" charset="0"/>
              <a:buChar char="•"/>
            </a:pPr>
            <a:r>
              <a:rPr lang="en-US" sz="3200" dirty="0">
                <a:effectLst>
                  <a:outerShdw blurRad="38100" dist="38100" dir="2700000" algn="tl">
                    <a:srgbClr val="000000">
                      <a:alpha val="43137"/>
                    </a:srgbClr>
                  </a:outerShdw>
                </a:effectLst>
                <a:ea typeface="Calibri" panose="020F0502020204030204" pitchFamily="34" charset="0"/>
                <a:cs typeface="Times New Roman" panose="02020603050405020304" pitchFamily="18" charset="0"/>
              </a:rPr>
              <a:t>Avoidance symptoms </a:t>
            </a:r>
          </a:p>
          <a:p>
            <a:pPr marL="285750" indent="-285750">
              <a:buFont typeface="Arial" panose="020B0604020202020204" pitchFamily="34" charset="0"/>
              <a:buChar char="•"/>
            </a:pPr>
            <a:r>
              <a:rPr lang="en-US" sz="3200" dirty="0">
                <a:effectLst>
                  <a:outerShdw blurRad="38100" dist="38100" dir="2700000" algn="tl">
                    <a:srgbClr val="000000">
                      <a:alpha val="43137"/>
                    </a:srgbClr>
                  </a:outerShdw>
                </a:effectLst>
                <a:ea typeface="Calibri" panose="020F0502020204030204" pitchFamily="34" charset="0"/>
                <a:cs typeface="Times New Roman" panose="02020603050405020304" pitchFamily="18" charset="0"/>
              </a:rPr>
              <a:t>Altered “arousal”: hyper- or hypo-</a:t>
            </a:r>
          </a:p>
          <a:p>
            <a:pPr marL="285750" indent="-285750">
              <a:buFont typeface="Arial" panose="020B0604020202020204" pitchFamily="34" charset="0"/>
              <a:buChar char="•"/>
            </a:pPr>
            <a:r>
              <a:rPr lang="en-US" sz="3200" dirty="0">
                <a:effectLst>
                  <a:outerShdw blurRad="38100" dist="38100" dir="2700000" algn="tl">
                    <a:srgbClr val="000000">
                      <a:alpha val="43137"/>
                    </a:srgbClr>
                  </a:outerShdw>
                </a:effectLst>
                <a:ea typeface="Calibri" panose="020F0502020204030204" pitchFamily="34" charset="0"/>
                <a:cs typeface="Times New Roman" panose="02020603050405020304" pitchFamily="18" charset="0"/>
              </a:rPr>
              <a:t>Anger, sadness, hopelessness </a:t>
            </a:r>
          </a:p>
          <a:p>
            <a:pPr marL="285750" indent="-285750">
              <a:buFont typeface="Arial" panose="020B0604020202020204" pitchFamily="34" charset="0"/>
              <a:buChar char="•"/>
            </a:pPr>
            <a:r>
              <a:rPr lang="en-US" sz="3200" dirty="0">
                <a:effectLst>
                  <a:outerShdw blurRad="38100" dist="38100" dir="2700000" algn="tl">
                    <a:srgbClr val="000000">
                      <a:alpha val="43137"/>
                    </a:srgbClr>
                  </a:outerShdw>
                </a:effectLst>
                <a:ea typeface="Calibri" panose="020F0502020204030204" pitchFamily="34" charset="0"/>
                <a:cs typeface="Times New Roman" panose="02020603050405020304" pitchFamily="18" charset="0"/>
              </a:rPr>
              <a:t>Exhaustion, burnout</a:t>
            </a:r>
          </a:p>
          <a:p>
            <a:pPr marL="285750" indent="-285750">
              <a:buFont typeface="Arial" panose="020B0604020202020204" pitchFamily="34" charset="0"/>
              <a:buChar char="•"/>
            </a:pPr>
            <a:r>
              <a:rPr lang="en-US" sz="3200" dirty="0">
                <a:effectLst>
                  <a:outerShdw blurRad="38100" dist="38100" dir="2700000" algn="tl">
                    <a:srgbClr val="000000">
                      <a:alpha val="43137"/>
                    </a:srgbClr>
                  </a:outerShdw>
                </a:effectLst>
                <a:ea typeface="Calibri" panose="020F0502020204030204" pitchFamily="34" charset="0"/>
                <a:cs typeface="Times New Roman" panose="02020603050405020304" pitchFamily="18" charset="0"/>
              </a:rPr>
              <a:t>Distortion in thinking about safety</a:t>
            </a:r>
          </a:p>
        </p:txBody>
      </p:sp>
    </p:spTree>
    <p:extLst>
      <p:ext uri="{BB962C8B-B14F-4D97-AF65-F5344CB8AC3E}">
        <p14:creationId xmlns:p14="http://schemas.microsoft.com/office/powerpoint/2010/main" val="20065764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7">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7">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7">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A7FB1E-67DA-97B9-B9B0-D0DFD03E7E10}"/>
            </a:ext>
          </a:extLst>
        </p:cNvPr>
        <p:cNvGrpSpPr/>
        <p:nvPr/>
      </p:nvGrpSpPr>
      <p:grpSpPr>
        <a:xfrm>
          <a:off x="0" y="0"/>
          <a:ext cx="0" cy="0"/>
          <a:chOff x="0" y="0"/>
          <a:chExt cx="0" cy="0"/>
        </a:xfrm>
      </p:grpSpPr>
      <p:pic>
        <p:nvPicPr>
          <p:cNvPr id="2" name="Picture 1" descr="A landscape with mountains and trees&#10;&#10;Description automatically generated">
            <a:extLst>
              <a:ext uri="{FF2B5EF4-FFF2-40B4-BE49-F238E27FC236}">
                <a16:creationId xmlns:a16="http://schemas.microsoft.com/office/drawing/2014/main" id="{F9862F0F-11F2-53B7-3CC4-BF00D16BBAD1}"/>
              </a:ext>
            </a:extLst>
          </p:cNvPr>
          <p:cNvPicPr>
            <a:picLocks noChangeAspect="1"/>
          </p:cNvPicPr>
          <p:nvPr/>
        </p:nvPicPr>
        <p:blipFill>
          <a:blip r:embed="rId3"/>
          <a:srcRect l="16566" t="-2" r="69088"/>
          <a:stretch/>
        </p:blipFill>
        <p:spPr>
          <a:xfrm>
            <a:off x="0" y="0"/>
            <a:ext cx="1948249" cy="6858000"/>
          </a:xfrm>
          <a:prstGeom prst="rect">
            <a:avLst/>
          </a:prstGeom>
        </p:spPr>
      </p:pic>
      <p:sp>
        <p:nvSpPr>
          <p:cNvPr id="3" name="TextBox 2">
            <a:extLst>
              <a:ext uri="{FF2B5EF4-FFF2-40B4-BE49-F238E27FC236}">
                <a16:creationId xmlns:a16="http://schemas.microsoft.com/office/drawing/2014/main" id="{06636829-0458-C433-3364-DA4A0BABF03E}"/>
              </a:ext>
            </a:extLst>
          </p:cNvPr>
          <p:cNvSpPr txBox="1"/>
          <p:nvPr/>
        </p:nvSpPr>
        <p:spPr>
          <a:xfrm>
            <a:off x="2235910" y="356836"/>
            <a:ext cx="9768248" cy="1077218"/>
          </a:xfrm>
          <a:prstGeom prst="rect">
            <a:avLst/>
          </a:prstGeom>
          <a:noFill/>
        </p:spPr>
        <p:txBody>
          <a:bodyPr wrap="square" rtlCol="0">
            <a:spAutoFit/>
          </a:bodyPr>
          <a:lstStyle/>
          <a:p>
            <a:r>
              <a:rPr lang="en-US" sz="4400" b="1" dirty="0">
                <a:solidFill>
                  <a:srgbClr val="3A4788"/>
                </a:solidFill>
                <a:effectLst>
                  <a:outerShdw blurRad="38100" dist="38100" dir="2700000" algn="tl">
                    <a:srgbClr val="000000">
                      <a:alpha val="43137"/>
                    </a:srgbClr>
                  </a:outerShdw>
                </a:effectLst>
              </a:rPr>
              <a:t>II. Effects of VT on the Helper</a:t>
            </a:r>
          </a:p>
          <a:p>
            <a:pPr marL="342900" indent="-342900">
              <a:buFont typeface="Arial" panose="020B0604020202020204" pitchFamily="34" charset="0"/>
              <a:buChar char="•"/>
            </a:pPr>
            <a:endParaRPr lang="en-US" sz="2000" b="1" i="1" dirty="0">
              <a:solidFill>
                <a:srgbClr val="3A4788"/>
              </a:solidFill>
            </a:endParaRPr>
          </a:p>
        </p:txBody>
      </p:sp>
      <p:sp>
        <p:nvSpPr>
          <p:cNvPr id="6" name="Rectangle 5">
            <a:extLst>
              <a:ext uri="{FF2B5EF4-FFF2-40B4-BE49-F238E27FC236}">
                <a16:creationId xmlns:a16="http://schemas.microsoft.com/office/drawing/2014/main" id="{C14C7C4F-3ED9-6037-AEA7-E7A18C3CA78F}"/>
              </a:ext>
            </a:extLst>
          </p:cNvPr>
          <p:cNvSpPr/>
          <p:nvPr/>
        </p:nvSpPr>
        <p:spPr>
          <a:xfrm>
            <a:off x="9242612" y="1308848"/>
            <a:ext cx="2617694" cy="5280212"/>
          </a:xfrm>
          <a:prstGeom prst="rect">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16EBAC92-7ADC-3091-6A00-FB1B8D24E7E9}"/>
              </a:ext>
            </a:extLst>
          </p:cNvPr>
          <p:cNvPicPr>
            <a:picLocks noChangeAspect="1"/>
          </p:cNvPicPr>
          <p:nvPr/>
        </p:nvPicPr>
        <p:blipFill>
          <a:blip r:embed="rId4"/>
          <a:srcRect l="33316" r="33316"/>
          <a:stretch/>
        </p:blipFill>
        <p:spPr>
          <a:xfrm>
            <a:off x="9305365" y="1384748"/>
            <a:ext cx="2474259" cy="5116416"/>
          </a:xfrm>
          <a:prstGeom prst="foldedCorner">
            <a:avLst/>
          </a:prstGeom>
        </p:spPr>
      </p:pic>
      <p:sp>
        <p:nvSpPr>
          <p:cNvPr id="7" name="TextBox 6">
            <a:extLst>
              <a:ext uri="{FF2B5EF4-FFF2-40B4-BE49-F238E27FC236}">
                <a16:creationId xmlns:a16="http://schemas.microsoft.com/office/drawing/2014/main" id="{213AB5A9-F5F9-1AEE-BF5C-C29D7A91FA52}"/>
              </a:ext>
            </a:extLst>
          </p:cNvPr>
          <p:cNvSpPr txBox="1"/>
          <p:nvPr/>
        </p:nvSpPr>
        <p:spPr>
          <a:xfrm>
            <a:off x="2454092" y="1308848"/>
            <a:ext cx="6570338" cy="5447645"/>
          </a:xfrm>
          <a:prstGeom prst="rect">
            <a:avLst/>
          </a:prstGeom>
          <a:noFill/>
        </p:spPr>
        <p:txBody>
          <a:bodyPr wrap="square">
            <a:spAutoFit/>
          </a:bodyPr>
          <a:lstStyle/>
          <a:p>
            <a:r>
              <a:rPr lang="en-US" sz="3200"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t>“Trauma robs you of the feeling that you are in charge of yourself. The challenge of recovery is to re-establish ownership of your body and your mind--of your </a:t>
            </a:r>
            <a:r>
              <a:rPr lang="en-US" sz="3200" b="1" i="1"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t>self</a:t>
            </a:r>
            <a:r>
              <a:rPr lang="en-US" sz="3200" i="1"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t>.</a:t>
            </a:r>
            <a:r>
              <a:rPr lang="en-US" sz="3200"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t> This means feeling free to know what you know and feel what you feel without becoming overwhelmed, enraged, ashamed, or collapsed” –Bessel van der Kolk</a:t>
            </a:r>
            <a:endParaRPr lang="en-US" sz="1600" dirty="0">
              <a:effectLst>
                <a:outerShdw blurRad="38100" dist="38100" dir="2700000" algn="tl">
                  <a:srgbClr val="000000">
                    <a:alpha val="43137"/>
                  </a:srgbClr>
                </a:outerShdw>
              </a:effectLst>
            </a:endParaRPr>
          </a:p>
          <a:p>
            <a:endParaRPr lang="en-US" sz="2000"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endParaRPr>
          </a:p>
          <a:p>
            <a:r>
              <a:rPr lang="en-US" sz="1400"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t>Va der Kolk, Bessel. </a:t>
            </a:r>
            <a:r>
              <a:rPr lang="en-US" sz="1400" i="1"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t>The Body Keeps the Score: Brain, Mind, and Body in the Healing of Trauma. </a:t>
            </a:r>
            <a:r>
              <a:rPr lang="en-US" sz="1400"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t>New York: Penguin, 2014. p 205.</a:t>
            </a:r>
          </a:p>
        </p:txBody>
      </p:sp>
    </p:spTree>
    <p:extLst>
      <p:ext uri="{BB962C8B-B14F-4D97-AF65-F5344CB8AC3E}">
        <p14:creationId xmlns:p14="http://schemas.microsoft.com/office/powerpoint/2010/main" val="54220516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F4974B-7C2E-B235-17D7-2FF5EACA0433}"/>
            </a:ext>
          </a:extLst>
        </p:cNvPr>
        <p:cNvGrpSpPr/>
        <p:nvPr/>
      </p:nvGrpSpPr>
      <p:grpSpPr>
        <a:xfrm>
          <a:off x="0" y="0"/>
          <a:ext cx="0" cy="0"/>
          <a:chOff x="0" y="0"/>
          <a:chExt cx="0" cy="0"/>
        </a:xfrm>
      </p:grpSpPr>
      <p:pic>
        <p:nvPicPr>
          <p:cNvPr id="2" name="Picture 1" descr="A landscape with mountains and trees&#10;&#10;Description automatically generated">
            <a:extLst>
              <a:ext uri="{FF2B5EF4-FFF2-40B4-BE49-F238E27FC236}">
                <a16:creationId xmlns:a16="http://schemas.microsoft.com/office/drawing/2014/main" id="{D7E30F51-3DD5-E30B-81A8-E48B259205D5}"/>
              </a:ext>
            </a:extLst>
          </p:cNvPr>
          <p:cNvPicPr>
            <a:picLocks noChangeAspect="1"/>
          </p:cNvPicPr>
          <p:nvPr/>
        </p:nvPicPr>
        <p:blipFill>
          <a:blip r:embed="rId3"/>
          <a:srcRect l="16566" t="-2" r="69088"/>
          <a:stretch/>
        </p:blipFill>
        <p:spPr>
          <a:xfrm>
            <a:off x="0" y="0"/>
            <a:ext cx="1948249" cy="6858000"/>
          </a:xfrm>
          <a:prstGeom prst="rect">
            <a:avLst/>
          </a:prstGeom>
        </p:spPr>
      </p:pic>
      <p:sp>
        <p:nvSpPr>
          <p:cNvPr id="3" name="TextBox 2">
            <a:extLst>
              <a:ext uri="{FF2B5EF4-FFF2-40B4-BE49-F238E27FC236}">
                <a16:creationId xmlns:a16="http://schemas.microsoft.com/office/drawing/2014/main" id="{EF8258AB-3072-7B5C-ACAD-A8A27289074A}"/>
              </a:ext>
            </a:extLst>
          </p:cNvPr>
          <p:cNvSpPr txBox="1"/>
          <p:nvPr/>
        </p:nvSpPr>
        <p:spPr>
          <a:xfrm>
            <a:off x="2235910" y="356836"/>
            <a:ext cx="9768248" cy="1077218"/>
          </a:xfrm>
          <a:prstGeom prst="rect">
            <a:avLst/>
          </a:prstGeom>
          <a:noFill/>
        </p:spPr>
        <p:txBody>
          <a:bodyPr wrap="square" rtlCol="0">
            <a:spAutoFit/>
          </a:bodyPr>
          <a:lstStyle/>
          <a:p>
            <a:r>
              <a:rPr lang="en-US" sz="4400" b="1" dirty="0">
                <a:solidFill>
                  <a:srgbClr val="3A4788"/>
                </a:solidFill>
                <a:effectLst>
                  <a:outerShdw blurRad="38100" dist="38100" dir="2700000" algn="tl">
                    <a:srgbClr val="000000">
                      <a:alpha val="43137"/>
                    </a:srgbClr>
                  </a:outerShdw>
                </a:effectLst>
              </a:rPr>
              <a:t>II. Effects of VT on the Helper</a:t>
            </a:r>
          </a:p>
          <a:p>
            <a:pPr marL="342900" indent="-342900">
              <a:buFont typeface="Arial" panose="020B0604020202020204" pitchFamily="34" charset="0"/>
              <a:buChar char="•"/>
            </a:pPr>
            <a:endParaRPr lang="en-US" sz="2000" b="1" i="1" dirty="0">
              <a:solidFill>
                <a:srgbClr val="3A4788"/>
              </a:solidFill>
            </a:endParaRPr>
          </a:p>
        </p:txBody>
      </p:sp>
      <p:sp>
        <p:nvSpPr>
          <p:cNvPr id="6" name="Rectangle 5">
            <a:extLst>
              <a:ext uri="{FF2B5EF4-FFF2-40B4-BE49-F238E27FC236}">
                <a16:creationId xmlns:a16="http://schemas.microsoft.com/office/drawing/2014/main" id="{1190CEFE-3A8D-439A-1E6A-804A0A6243B6}"/>
              </a:ext>
            </a:extLst>
          </p:cNvPr>
          <p:cNvSpPr/>
          <p:nvPr/>
        </p:nvSpPr>
        <p:spPr>
          <a:xfrm>
            <a:off x="9242612" y="1308848"/>
            <a:ext cx="2617694" cy="5280212"/>
          </a:xfrm>
          <a:prstGeom prst="rect">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F53FF57C-FBC1-2067-9263-55D84BBE2F05}"/>
              </a:ext>
            </a:extLst>
          </p:cNvPr>
          <p:cNvPicPr>
            <a:picLocks noChangeAspect="1"/>
          </p:cNvPicPr>
          <p:nvPr/>
        </p:nvPicPr>
        <p:blipFill>
          <a:blip r:embed="rId4">
            <a:extLst>
              <a:ext uri="{28A0092B-C50C-407E-A947-70E740481C1C}">
                <a14:useLocalDpi xmlns:a14="http://schemas.microsoft.com/office/drawing/2010/main" val="0"/>
              </a:ext>
            </a:extLst>
          </a:blip>
          <a:srcRect l="31007" t="241" r="31916" b="-1"/>
          <a:stretch/>
        </p:blipFill>
        <p:spPr>
          <a:xfrm>
            <a:off x="9305365" y="1384748"/>
            <a:ext cx="2474259" cy="5116416"/>
          </a:xfrm>
          <a:prstGeom prst="foldedCorner">
            <a:avLst/>
          </a:prstGeom>
        </p:spPr>
      </p:pic>
      <p:sp>
        <p:nvSpPr>
          <p:cNvPr id="7" name="TextBox 6">
            <a:extLst>
              <a:ext uri="{FF2B5EF4-FFF2-40B4-BE49-F238E27FC236}">
                <a16:creationId xmlns:a16="http://schemas.microsoft.com/office/drawing/2014/main" id="{407630B8-9D0A-D06D-3105-752830ED8C9C}"/>
              </a:ext>
            </a:extLst>
          </p:cNvPr>
          <p:cNvSpPr txBox="1"/>
          <p:nvPr/>
        </p:nvSpPr>
        <p:spPr>
          <a:xfrm>
            <a:off x="2454092" y="1188356"/>
            <a:ext cx="6564402" cy="5509200"/>
          </a:xfrm>
          <a:prstGeom prst="rect">
            <a:avLst/>
          </a:prstGeom>
          <a:noFill/>
        </p:spPr>
        <p:txBody>
          <a:bodyPr wrap="square">
            <a:spAutoFit/>
          </a:bodyPr>
          <a:lstStyle/>
          <a:p>
            <a:r>
              <a:rPr lang="en-US" sz="3200"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t>“Without proper consideration, workers are left defenseless to the collective burden of trauma accumulated from the long-lasting and severe hardship of vicarious trauma and secondary traumatic stress. If not addressed, these professionals may suffer further damage, resulting in job loss, burnout, or resignation” </a:t>
            </a:r>
            <a:r>
              <a:rPr lang="en-US"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t>(Sawicki, 17)</a:t>
            </a:r>
            <a:endParaRPr lang="en-US" dirty="0">
              <a:effectLst>
                <a:outerShdw blurRad="38100" dist="38100" dir="2700000" algn="tl">
                  <a:srgbClr val="000000">
                    <a:alpha val="43137"/>
                  </a:srgbClr>
                </a:outerShdw>
              </a:effectLst>
            </a:endParaRPr>
          </a:p>
          <a:p>
            <a:pPr marL="285750" indent="-285750">
              <a:buFont typeface="Arial" panose="020B0604020202020204" pitchFamily="34" charset="0"/>
              <a:buChar char="•"/>
            </a:pPr>
            <a:endParaRPr lang="en-US" sz="3200"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4131995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7AC3CD-4568-7BAF-16CC-BE94F6A5DA64}"/>
            </a:ext>
          </a:extLst>
        </p:cNvPr>
        <p:cNvGrpSpPr/>
        <p:nvPr/>
      </p:nvGrpSpPr>
      <p:grpSpPr>
        <a:xfrm>
          <a:off x="0" y="0"/>
          <a:ext cx="0" cy="0"/>
          <a:chOff x="0" y="0"/>
          <a:chExt cx="0" cy="0"/>
        </a:xfrm>
      </p:grpSpPr>
      <p:pic>
        <p:nvPicPr>
          <p:cNvPr id="2" name="Picture 1" descr="A landscape with mountains and trees&#10;&#10;Description automatically generated">
            <a:extLst>
              <a:ext uri="{FF2B5EF4-FFF2-40B4-BE49-F238E27FC236}">
                <a16:creationId xmlns:a16="http://schemas.microsoft.com/office/drawing/2014/main" id="{15A9C00C-3C3F-0774-D5FA-2D514D790988}"/>
              </a:ext>
            </a:extLst>
          </p:cNvPr>
          <p:cNvPicPr>
            <a:picLocks noChangeAspect="1"/>
          </p:cNvPicPr>
          <p:nvPr/>
        </p:nvPicPr>
        <p:blipFill>
          <a:blip r:embed="rId3"/>
          <a:srcRect l="16566" t="-2" r="69088"/>
          <a:stretch/>
        </p:blipFill>
        <p:spPr>
          <a:xfrm>
            <a:off x="0" y="0"/>
            <a:ext cx="1948249" cy="6858000"/>
          </a:xfrm>
          <a:prstGeom prst="rect">
            <a:avLst/>
          </a:prstGeom>
        </p:spPr>
      </p:pic>
      <p:sp>
        <p:nvSpPr>
          <p:cNvPr id="3" name="TextBox 2">
            <a:extLst>
              <a:ext uri="{FF2B5EF4-FFF2-40B4-BE49-F238E27FC236}">
                <a16:creationId xmlns:a16="http://schemas.microsoft.com/office/drawing/2014/main" id="{C8EFD800-EF77-8AA2-B4BA-839695FD07D1}"/>
              </a:ext>
            </a:extLst>
          </p:cNvPr>
          <p:cNvSpPr txBox="1"/>
          <p:nvPr/>
        </p:nvSpPr>
        <p:spPr>
          <a:xfrm>
            <a:off x="2235910" y="356836"/>
            <a:ext cx="9768248" cy="6663363"/>
          </a:xfrm>
          <a:prstGeom prst="rect">
            <a:avLst/>
          </a:prstGeom>
          <a:noFill/>
        </p:spPr>
        <p:txBody>
          <a:bodyPr wrap="square" rtlCol="0">
            <a:spAutoFit/>
          </a:bodyPr>
          <a:lstStyle/>
          <a:p>
            <a:r>
              <a:rPr lang="en-US" sz="4400" b="1" dirty="0">
                <a:solidFill>
                  <a:srgbClr val="3A4788"/>
                </a:solidFill>
                <a:effectLst>
                  <a:outerShdw blurRad="38100" dist="38100" dir="2700000" algn="tl">
                    <a:srgbClr val="000000">
                      <a:alpha val="43137"/>
                    </a:srgbClr>
                  </a:outerShdw>
                </a:effectLst>
              </a:rPr>
              <a:t>II. Effects of VT on the Helper</a:t>
            </a:r>
          </a:p>
          <a:p>
            <a:pPr marL="457200" indent="-457200">
              <a:buFont typeface="Arial" panose="020B0604020202020204" pitchFamily="34" charset="0"/>
              <a:buChar char="•"/>
            </a:pPr>
            <a:endParaRPr lang="en-US" sz="1100" dirty="0">
              <a:effectLst>
                <a:outerShdw blurRad="38100" dist="38100" dir="2700000" algn="tl">
                  <a:srgbClr val="000000">
                    <a:alpha val="43137"/>
                  </a:srgbClr>
                </a:outerShdw>
              </a:effectLst>
              <a:ea typeface="Calibri" panose="020F0502020204030204" pitchFamily="34" charset="0"/>
              <a:cs typeface="Times New Roman" panose="02020603050405020304" pitchFamily="18" charset="0"/>
            </a:endParaRPr>
          </a:p>
          <a:p>
            <a:pPr marL="457200" indent="-457200">
              <a:buFont typeface="Arial" panose="020B0604020202020204" pitchFamily="34" charset="0"/>
              <a:buChar char="•"/>
            </a:pPr>
            <a:r>
              <a:rPr lang="en-US" sz="3200" b="1" dirty="0">
                <a:solidFill>
                  <a:srgbClr val="7030A0"/>
                </a:solidFill>
                <a:effectLst>
                  <a:outerShdw blurRad="38100" dist="38100" dir="2700000" algn="tl">
                    <a:srgbClr val="000000">
                      <a:alpha val="43137"/>
                    </a:srgbClr>
                  </a:outerShdw>
                </a:effectLst>
                <a:ea typeface="Calibri" panose="020F0502020204030204" pitchFamily="34" charset="0"/>
                <a:cs typeface="Times New Roman" panose="02020603050405020304" pitchFamily="18" charset="0"/>
              </a:rPr>
              <a:t>Which negative symptoms of VT/STS surprised you most? </a:t>
            </a:r>
            <a:r>
              <a:rPr lang="en-US" sz="3200" b="1" dirty="0">
                <a:solidFill>
                  <a:srgbClr val="043A57"/>
                </a:solidFill>
                <a:effectLst>
                  <a:outerShdw blurRad="38100" dist="38100" dir="2700000" algn="tl">
                    <a:srgbClr val="000000">
                      <a:alpha val="43137"/>
                    </a:srgbClr>
                  </a:outerShdw>
                </a:effectLst>
                <a:ea typeface="Calibri" panose="020F0502020204030204" pitchFamily="34" charset="0"/>
                <a:cs typeface="Times New Roman" panose="02020603050405020304" pitchFamily="18" charset="0"/>
              </a:rPr>
              <a:t>&lt;Discussion&gt;</a:t>
            </a:r>
          </a:p>
          <a:p>
            <a:pPr marL="571500" indent="-571500">
              <a:buFont typeface="Arial" panose="020B0604020202020204" pitchFamily="34" charset="0"/>
              <a:buChar char="•"/>
            </a:pPr>
            <a:endParaRPr lang="en-US" sz="3200" dirty="0">
              <a:solidFill>
                <a:srgbClr val="043A57"/>
              </a:solidFill>
              <a:effectLst>
                <a:outerShdw blurRad="38100" dist="38100" dir="2700000" algn="tl">
                  <a:srgbClr val="000000">
                    <a:alpha val="43137"/>
                  </a:srgbClr>
                </a:outerShdw>
              </a:effectLst>
              <a:ea typeface="Calibri" panose="020F0502020204030204" pitchFamily="34" charset="0"/>
              <a:cs typeface="Times New Roman" panose="02020603050405020304" pitchFamily="18" charset="0"/>
            </a:endParaRPr>
          </a:p>
          <a:p>
            <a:pPr marL="457200" indent="-457200">
              <a:buFont typeface="Arial" panose="020B0604020202020204" pitchFamily="34" charset="0"/>
              <a:buChar char="•"/>
            </a:pPr>
            <a:r>
              <a:rPr lang="en-US" sz="3200" b="1" dirty="0">
                <a:solidFill>
                  <a:srgbClr val="F0533F"/>
                </a:solidFill>
                <a:effectLst>
                  <a:outerShdw blurRad="38100" dist="38100" dir="2700000" algn="tl">
                    <a:srgbClr val="000000">
                      <a:alpha val="43137"/>
                    </a:srgbClr>
                  </a:outerShdw>
                </a:effectLst>
                <a:ea typeface="Calibri" panose="020F0502020204030204" pitchFamily="34" charset="0"/>
                <a:cs typeface="Times New Roman" panose="02020603050405020304" pitchFamily="18" charset="0"/>
              </a:rPr>
              <a:t>The mental welfare of providers is crucial in their ability to perform and deliver appropriate care or treatment </a:t>
            </a:r>
            <a:r>
              <a:rPr lang="en-US" sz="1600" b="1" dirty="0">
                <a:solidFill>
                  <a:srgbClr val="F0533F"/>
                </a:solidFill>
                <a:effectLst>
                  <a:outerShdw blurRad="38100" dist="38100" dir="2700000" algn="tl">
                    <a:srgbClr val="000000">
                      <a:alpha val="43137"/>
                    </a:srgbClr>
                  </a:outerShdw>
                </a:effectLst>
                <a:ea typeface="Calibri" panose="020F0502020204030204" pitchFamily="34" charset="0"/>
                <a:cs typeface="Times New Roman" panose="02020603050405020304" pitchFamily="18" charset="0"/>
              </a:rPr>
              <a:t>(Sawicki, 18)</a:t>
            </a:r>
          </a:p>
          <a:p>
            <a:pPr marL="457200" indent="-457200">
              <a:buFont typeface="Arial" panose="020B0604020202020204" pitchFamily="34" charset="0"/>
              <a:buChar char="•"/>
            </a:pPr>
            <a:endParaRPr lang="en-US" sz="3200" dirty="0">
              <a:solidFill>
                <a:srgbClr val="043A57"/>
              </a:solidFill>
              <a:effectLst>
                <a:outerShdw blurRad="38100" dist="38100" dir="2700000" algn="tl">
                  <a:srgbClr val="000000">
                    <a:alpha val="43137"/>
                  </a:srgbClr>
                </a:outerShdw>
              </a:effectLst>
              <a:ea typeface="Calibri" panose="020F0502020204030204" pitchFamily="34" charset="0"/>
              <a:cs typeface="Times New Roman" panose="02020603050405020304" pitchFamily="18" charset="0"/>
            </a:endParaRPr>
          </a:p>
          <a:p>
            <a:pPr marL="457200" indent="-457200">
              <a:buFont typeface="Arial" panose="020B0604020202020204" pitchFamily="34" charset="0"/>
              <a:buChar char="•"/>
            </a:pPr>
            <a:r>
              <a:rPr lang="en-US" sz="3200" b="1" dirty="0">
                <a:solidFill>
                  <a:srgbClr val="7030A0"/>
                </a:solidFill>
                <a:effectLst>
                  <a:outerShdw blurRad="38100" dist="38100" dir="2700000" algn="tl">
                    <a:srgbClr val="000000">
                      <a:alpha val="43137"/>
                    </a:srgbClr>
                  </a:outerShdw>
                </a:effectLst>
                <a:ea typeface="Calibri" panose="020F0502020204030204" pitchFamily="34" charset="0"/>
                <a:cs typeface="Times New Roman" panose="02020603050405020304" pitchFamily="18" charset="0"/>
              </a:rPr>
              <a:t>WHAT IMPACT will it have on your agency/mission if you workforce of “Helpers” IS managing  secondary traumatic stress well? </a:t>
            </a:r>
            <a:r>
              <a:rPr lang="en-US" sz="3200" b="1" dirty="0">
                <a:solidFill>
                  <a:srgbClr val="043A57"/>
                </a:solidFill>
                <a:effectLst>
                  <a:outerShdw blurRad="38100" dist="38100" dir="2700000" algn="tl">
                    <a:srgbClr val="000000">
                      <a:alpha val="43137"/>
                    </a:srgbClr>
                  </a:outerShdw>
                </a:effectLst>
                <a:ea typeface="Calibri" panose="020F0502020204030204" pitchFamily="34" charset="0"/>
                <a:cs typeface="Times New Roman" panose="02020603050405020304" pitchFamily="18" charset="0"/>
              </a:rPr>
              <a:t>&lt;Discuss&gt;</a:t>
            </a:r>
          </a:p>
          <a:p>
            <a:pPr marL="457200" indent="-457200">
              <a:buFont typeface="Arial" panose="020B0604020202020204" pitchFamily="34" charset="0"/>
              <a:buChar char="•"/>
            </a:pPr>
            <a:endParaRPr lang="en-US" sz="3200" dirty="0">
              <a:solidFill>
                <a:srgbClr val="043A57"/>
              </a:solidFill>
              <a:effectLst>
                <a:outerShdw blurRad="38100" dist="38100" dir="2700000" algn="tl">
                  <a:srgbClr val="000000">
                    <a:alpha val="43137"/>
                  </a:srgbClr>
                </a:outerShdw>
              </a:effectLst>
            </a:endParaRPr>
          </a:p>
          <a:p>
            <a:endParaRPr lang="en-US" sz="2000" b="1" i="1" dirty="0">
              <a:solidFill>
                <a:srgbClr val="3A4788"/>
              </a:solidFill>
            </a:endParaRPr>
          </a:p>
        </p:txBody>
      </p:sp>
    </p:spTree>
    <p:extLst>
      <p:ext uri="{BB962C8B-B14F-4D97-AF65-F5344CB8AC3E}">
        <p14:creationId xmlns:p14="http://schemas.microsoft.com/office/powerpoint/2010/main" val="40522730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17B916-E58F-73B6-EB69-B726E39BC604}"/>
            </a:ext>
          </a:extLst>
        </p:cNvPr>
        <p:cNvGrpSpPr/>
        <p:nvPr/>
      </p:nvGrpSpPr>
      <p:grpSpPr>
        <a:xfrm>
          <a:off x="0" y="0"/>
          <a:ext cx="0" cy="0"/>
          <a:chOff x="0" y="0"/>
          <a:chExt cx="0" cy="0"/>
        </a:xfrm>
      </p:grpSpPr>
      <p:pic>
        <p:nvPicPr>
          <p:cNvPr id="10" name="Picture 9" descr="A landscape with mountains and trees&#10;&#10;Description automatically generated">
            <a:extLst>
              <a:ext uri="{FF2B5EF4-FFF2-40B4-BE49-F238E27FC236}">
                <a16:creationId xmlns:a16="http://schemas.microsoft.com/office/drawing/2014/main" id="{7B379F71-0BDD-B702-EA84-391832030106}"/>
              </a:ext>
            </a:extLst>
          </p:cNvPr>
          <p:cNvPicPr>
            <a:picLocks noChangeAspect="1"/>
          </p:cNvPicPr>
          <p:nvPr/>
        </p:nvPicPr>
        <p:blipFill>
          <a:blip r:embed="rId2"/>
          <a:srcRect l="3177" r="7044" b="-1"/>
          <a:stretch/>
        </p:blipFill>
        <p:spPr>
          <a:xfrm>
            <a:off x="0" y="10"/>
            <a:ext cx="12191980" cy="6857990"/>
          </a:xfrm>
          <a:prstGeom prst="rect">
            <a:avLst/>
          </a:prstGeom>
        </p:spPr>
      </p:pic>
      <p:sp>
        <p:nvSpPr>
          <p:cNvPr id="3" name="Rectangle 2">
            <a:extLst>
              <a:ext uri="{FF2B5EF4-FFF2-40B4-BE49-F238E27FC236}">
                <a16:creationId xmlns:a16="http://schemas.microsoft.com/office/drawing/2014/main" id="{4FE70E97-3847-F3A6-844D-C8BA74E78BAC}"/>
              </a:ext>
            </a:extLst>
          </p:cNvPr>
          <p:cNvSpPr/>
          <p:nvPr/>
        </p:nvSpPr>
        <p:spPr>
          <a:xfrm>
            <a:off x="188250" y="4450974"/>
            <a:ext cx="11815480" cy="1510555"/>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FF58EC80-C724-5B23-AEF3-D9A43321C153}"/>
              </a:ext>
            </a:extLst>
          </p:cNvPr>
          <p:cNvSpPr txBox="1"/>
          <p:nvPr/>
        </p:nvSpPr>
        <p:spPr>
          <a:xfrm>
            <a:off x="188249" y="4930585"/>
            <a:ext cx="11887209" cy="510989"/>
          </a:xfrm>
          <a:prstGeom prst="rect">
            <a:avLst/>
          </a:prstGeom>
        </p:spPr>
        <p:txBody>
          <a:bodyPr vert="horz" lIns="91440" tIns="45720" rIns="91440" bIns="45720" rtlCol="0" anchor="ctr">
            <a:noAutofit/>
          </a:bodyPr>
          <a:lstStyle/>
          <a:p>
            <a:pPr algn="ctr">
              <a:lnSpc>
                <a:spcPct val="90000"/>
              </a:lnSpc>
              <a:spcBef>
                <a:spcPct val="0"/>
              </a:spcBef>
              <a:spcAft>
                <a:spcPts val="600"/>
              </a:spcAft>
            </a:pPr>
            <a:r>
              <a:rPr lang="en-US" sz="4800" b="1" dirty="0">
                <a:solidFill>
                  <a:schemeClr val="accent1"/>
                </a:solidFill>
                <a:effectLst>
                  <a:outerShdw blurRad="38100" dist="38100" dir="2700000" algn="tl">
                    <a:srgbClr val="000000">
                      <a:alpha val="43137"/>
                    </a:srgbClr>
                  </a:outerShdw>
                </a:effectLst>
                <a:latin typeface="+mj-lt"/>
                <a:ea typeface="+mj-ea"/>
                <a:cs typeface="+mj-cs"/>
              </a:rPr>
              <a:t>III. Unforeseen Contributors to the Problem of Worker Traumatization </a:t>
            </a:r>
            <a:r>
              <a:rPr lang="en-US" sz="3200" b="1" dirty="0">
                <a:solidFill>
                  <a:schemeClr val="accent1"/>
                </a:solidFill>
                <a:effectLst>
                  <a:outerShdw blurRad="38100" dist="38100" dir="2700000" algn="tl">
                    <a:srgbClr val="000000">
                      <a:alpha val="43137"/>
                    </a:srgbClr>
                  </a:outerShdw>
                </a:effectLst>
                <a:latin typeface="+mj-lt"/>
                <a:ea typeface="+mj-ea"/>
                <a:cs typeface="+mj-cs"/>
              </a:rPr>
              <a:t>(Saakvitne, 41-45)</a:t>
            </a:r>
            <a:endParaRPr lang="en-US" sz="4800" dirty="0">
              <a:solidFill>
                <a:schemeClr val="accent1"/>
              </a:solidFill>
              <a:effectLst>
                <a:outerShdw blurRad="38100" dist="38100" dir="2700000" algn="tl">
                  <a:srgbClr val="000000">
                    <a:alpha val="43137"/>
                  </a:srgbClr>
                </a:outerShdw>
              </a:effectLst>
              <a:latin typeface="+mj-lt"/>
              <a:ea typeface="+mj-ea"/>
              <a:cs typeface="+mj-cs"/>
            </a:endParaRPr>
          </a:p>
        </p:txBody>
      </p:sp>
      <p:pic>
        <p:nvPicPr>
          <p:cNvPr id="4" name="Picture 3">
            <a:extLst>
              <a:ext uri="{FF2B5EF4-FFF2-40B4-BE49-F238E27FC236}">
                <a16:creationId xmlns:a16="http://schemas.microsoft.com/office/drawing/2014/main" id="{AAC7A155-B198-5DB6-7347-4977299379C9}"/>
              </a:ext>
            </a:extLst>
          </p:cNvPr>
          <p:cNvPicPr>
            <a:picLocks noChangeAspect="1"/>
          </p:cNvPicPr>
          <p:nvPr/>
        </p:nvPicPr>
        <p:blipFill>
          <a:blip r:embed="rId3">
            <a:extLst>
              <a:ext uri="{28A0092B-C50C-407E-A947-70E740481C1C}">
                <a14:useLocalDpi xmlns:a14="http://schemas.microsoft.com/office/drawing/2010/main" val="0"/>
              </a:ext>
            </a:extLst>
          </a:blip>
          <a:srcRect l="25053" r="25053"/>
          <a:stretch/>
        </p:blipFill>
        <p:spPr>
          <a:xfrm>
            <a:off x="8866094" y="1344706"/>
            <a:ext cx="1965714" cy="2462333"/>
          </a:xfrm>
          <a:prstGeom prst="rect">
            <a:avLst/>
          </a:prstGeom>
          <a:ln w="228600" cap="sq" cmpd="thickThin">
            <a:solidFill>
              <a:srgbClr val="000000"/>
            </a:solidFill>
            <a:prstDash val="solid"/>
            <a:miter lim="800000"/>
          </a:ln>
          <a:effectLst>
            <a:innerShdw blurRad="76200">
              <a:srgbClr val="000000"/>
            </a:innerShdw>
          </a:effectLst>
        </p:spPr>
      </p:pic>
      <p:pic>
        <p:nvPicPr>
          <p:cNvPr id="8" name="Picture 7">
            <a:extLst>
              <a:ext uri="{FF2B5EF4-FFF2-40B4-BE49-F238E27FC236}">
                <a16:creationId xmlns:a16="http://schemas.microsoft.com/office/drawing/2014/main" id="{53908350-3E43-3861-55EE-BD1601FAC1FF}"/>
              </a:ext>
            </a:extLst>
          </p:cNvPr>
          <p:cNvPicPr>
            <a:picLocks noChangeAspect="1"/>
          </p:cNvPicPr>
          <p:nvPr/>
        </p:nvPicPr>
        <p:blipFill>
          <a:blip r:embed="rId4"/>
          <a:srcRect l="40350" t="1185" r="21721" b="10579"/>
          <a:stretch/>
        </p:blipFill>
        <p:spPr>
          <a:xfrm>
            <a:off x="4779867" y="1180383"/>
            <a:ext cx="2157135" cy="2626656"/>
          </a:xfrm>
          <a:prstGeom prst="rect">
            <a:avLst/>
          </a:prstGeom>
          <a:ln w="228600" cap="sq" cmpd="thickThin">
            <a:solidFill>
              <a:srgbClr val="000000"/>
            </a:solidFill>
            <a:prstDash val="solid"/>
            <a:miter lim="800000"/>
          </a:ln>
          <a:effectLst>
            <a:innerShdw blurRad="76200">
              <a:srgbClr val="000000"/>
            </a:innerShdw>
          </a:effectLst>
        </p:spPr>
      </p:pic>
      <p:pic>
        <p:nvPicPr>
          <p:cNvPr id="12" name="Picture 11">
            <a:extLst>
              <a:ext uri="{FF2B5EF4-FFF2-40B4-BE49-F238E27FC236}">
                <a16:creationId xmlns:a16="http://schemas.microsoft.com/office/drawing/2014/main" id="{FCAF7B3B-E378-2C3E-C500-107D1081F8AD}"/>
              </a:ext>
            </a:extLst>
          </p:cNvPr>
          <p:cNvPicPr>
            <a:picLocks noChangeAspect="1"/>
          </p:cNvPicPr>
          <p:nvPr/>
        </p:nvPicPr>
        <p:blipFill>
          <a:blip r:embed="rId5"/>
          <a:srcRect l="26941" t="4578" r="31961"/>
          <a:stretch/>
        </p:blipFill>
        <p:spPr>
          <a:xfrm>
            <a:off x="1066801" y="1416426"/>
            <a:ext cx="1943874" cy="2390613"/>
          </a:xfrm>
          <a:prstGeom prst="rect">
            <a:avLst/>
          </a:prstGeom>
          <a:ln w="2286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26885343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nodeType="clickEffect">
                                  <p:stCondLst>
                                    <p:cond delay="0"/>
                                  </p:stCondLst>
                                  <p:childTnLst>
                                    <p:animEffect transition="out" filter="fade">
                                      <p:cBhvr>
                                        <p:cTn id="6" dur="500" tmFilter="0, 0; .2, .5; .8, .5; 1, 0"/>
                                        <p:tgtEl>
                                          <p:spTgt spid="11">
                                            <p:txEl>
                                              <p:pRg st="0" end="0"/>
                                            </p:txEl>
                                          </p:spTgt>
                                        </p:tgtEl>
                                      </p:cBhvr>
                                    </p:animEffect>
                                    <p:animScale>
                                      <p:cBhvr>
                                        <p:cTn id="7" dur="250" autoRev="1" fill="hold"/>
                                        <p:tgtEl>
                                          <p:spTgt spid="11">
                                            <p:txEl>
                                              <p:pRg st="0" end="0"/>
                                            </p:txEl>
                                          </p:spTgt>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BF8FA0-8D70-461F-8CB0-D9FBC47C4594}"/>
            </a:ext>
          </a:extLst>
        </p:cNvPr>
        <p:cNvGrpSpPr/>
        <p:nvPr/>
      </p:nvGrpSpPr>
      <p:grpSpPr>
        <a:xfrm>
          <a:off x="0" y="0"/>
          <a:ext cx="0" cy="0"/>
          <a:chOff x="0" y="0"/>
          <a:chExt cx="0" cy="0"/>
        </a:xfrm>
      </p:grpSpPr>
      <p:pic>
        <p:nvPicPr>
          <p:cNvPr id="2" name="Picture 1" descr="A landscape with mountains and trees&#10;&#10;Description automatically generated">
            <a:extLst>
              <a:ext uri="{FF2B5EF4-FFF2-40B4-BE49-F238E27FC236}">
                <a16:creationId xmlns:a16="http://schemas.microsoft.com/office/drawing/2014/main" id="{F3F74789-E1EC-5B1C-539E-D18E5712FF2C}"/>
              </a:ext>
            </a:extLst>
          </p:cNvPr>
          <p:cNvPicPr>
            <a:picLocks noChangeAspect="1"/>
          </p:cNvPicPr>
          <p:nvPr/>
        </p:nvPicPr>
        <p:blipFill>
          <a:blip r:embed="rId3"/>
          <a:srcRect l="16566" t="-2" r="69088"/>
          <a:stretch/>
        </p:blipFill>
        <p:spPr>
          <a:xfrm>
            <a:off x="0" y="0"/>
            <a:ext cx="1948249" cy="6858000"/>
          </a:xfrm>
          <a:prstGeom prst="rect">
            <a:avLst/>
          </a:prstGeom>
        </p:spPr>
      </p:pic>
      <p:sp>
        <p:nvSpPr>
          <p:cNvPr id="7" name="TextBox 6">
            <a:extLst>
              <a:ext uri="{FF2B5EF4-FFF2-40B4-BE49-F238E27FC236}">
                <a16:creationId xmlns:a16="http://schemas.microsoft.com/office/drawing/2014/main" id="{C9A25F6F-3C9F-C578-BF08-8DBBFFE82D33}"/>
              </a:ext>
            </a:extLst>
          </p:cNvPr>
          <p:cNvSpPr txBox="1"/>
          <p:nvPr/>
        </p:nvSpPr>
        <p:spPr>
          <a:xfrm>
            <a:off x="2456329" y="977108"/>
            <a:ext cx="9735671" cy="5755422"/>
          </a:xfrm>
          <a:prstGeom prst="rect">
            <a:avLst/>
          </a:prstGeom>
          <a:noFill/>
        </p:spPr>
        <p:txBody>
          <a:bodyPr wrap="square">
            <a:spAutoFit/>
          </a:bodyPr>
          <a:lstStyle/>
          <a:p>
            <a:r>
              <a:rPr lang="en-US" sz="4000" b="1" dirty="0">
                <a:solidFill>
                  <a:srgbClr val="F0533F"/>
                </a:solidFill>
                <a:effectLst>
                  <a:outerShdw blurRad="38100" dist="38100" dir="2700000" algn="tl">
                    <a:srgbClr val="000000">
                      <a:alpha val="43137"/>
                    </a:srgbClr>
                  </a:outerShdw>
                </a:effectLst>
              </a:rPr>
              <a:t>1. </a:t>
            </a:r>
            <a:r>
              <a:rPr lang="en-US" sz="4000" b="1" u="sng" dirty="0">
                <a:solidFill>
                  <a:srgbClr val="F0533F"/>
                </a:solidFill>
                <a:effectLst>
                  <a:outerShdw blurRad="38100" dist="38100" dir="2700000" algn="tl">
                    <a:srgbClr val="000000">
                      <a:alpha val="43137"/>
                    </a:srgbClr>
                  </a:outerShdw>
                </a:effectLst>
              </a:rPr>
              <a:t>Organizational</a:t>
            </a:r>
            <a:r>
              <a:rPr lang="en-US" sz="4000" b="1" dirty="0">
                <a:solidFill>
                  <a:srgbClr val="F0533F"/>
                </a:solidFill>
                <a:effectLst>
                  <a:outerShdw blurRad="38100" dist="38100" dir="2700000" algn="tl">
                    <a:srgbClr val="000000">
                      <a:alpha val="43137"/>
                    </a:srgbClr>
                  </a:outerShdw>
                </a:effectLst>
              </a:rPr>
              <a:t> </a:t>
            </a:r>
          </a:p>
          <a:p>
            <a:pPr marL="285750" indent="-285750">
              <a:buFont typeface="Arial" panose="020B0604020202020204" pitchFamily="34" charset="0"/>
              <a:buChar char="•"/>
            </a:pPr>
            <a:r>
              <a:rPr lang="en-US" sz="3200" dirty="0">
                <a:effectLst>
                  <a:outerShdw blurRad="38100" dist="38100" dir="2700000" algn="tl">
                    <a:srgbClr val="000000">
                      <a:alpha val="43137"/>
                    </a:srgbClr>
                  </a:outerShdw>
                </a:effectLst>
              </a:rPr>
              <a:t>No provision for respite, insufficient vacation time </a:t>
            </a:r>
          </a:p>
          <a:p>
            <a:pPr marL="285750" indent="-285750">
              <a:buFont typeface="Arial" panose="020B0604020202020204" pitchFamily="34" charset="0"/>
              <a:buChar char="•"/>
            </a:pPr>
            <a:r>
              <a:rPr lang="en-US" sz="3200" dirty="0">
                <a:effectLst>
                  <a:outerShdw blurRad="38100" dist="38100" dir="2700000" algn="tl">
                    <a:srgbClr val="000000">
                      <a:alpha val="43137"/>
                    </a:srgbClr>
                  </a:outerShdw>
                </a:effectLst>
              </a:rPr>
              <a:t>Unrealistically high caseloads </a:t>
            </a:r>
          </a:p>
          <a:p>
            <a:pPr marL="285750" indent="-285750">
              <a:buFont typeface="Arial" panose="020B0604020202020204" pitchFamily="34" charset="0"/>
              <a:buChar char="•"/>
            </a:pPr>
            <a:r>
              <a:rPr lang="en-US" sz="3200" dirty="0">
                <a:effectLst>
                  <a:outerShdw blurRad="38100" dist="38100" dir="2700000" algn="tl">
                    <a:srgbClr val="000000">
                      <a:alpha val="43137"/>
                    </a:srgbClr>
                  </a:outerShdw>
                </a:effectLst>
              </a:rPr>
              <a:t>Failure to provide adequate supervision </a:t>
            </a:r>
          </a:p>
          <a:p>
            <a:pPr marL="285750" indent="-285750">
              <a:buFont typeface="Arial" panose="020B0604020202020204" pitchFamily="34" charset="0"/>
              <a:buChar char="•"/>
            </a:pPr>
            <a:r>
              <a:rPr lang="en-US" sz="3200" dirty="0">
                <a:effectLst>
                  <a:outerShdw blurRad="38100" dist="38100" dir="2700000" algn="tl">
                    <a:srgbClr val="000000">
                      <a:alpha val="43137"/>
                    </a:srgbClr>
                  </a:outerShdw>
                </a:effectLst>
              </a:rPr>
              <a:t>Organizational denial of the pervasiveness of traumatic exposure </a:t>
            </a:r>
          </a:p>
          <a:p>
            <a:pPr marL="285750" indent="-285750">
              <a:buFont typeface="Arial" panose="020B0604020202020204" pitchFamily="34" charset="0"/>
              <a:buChar char="•"/>
            </a:pPr>
            <a:r>
              <a:rPr lang="en-US" sz="3200" dirty="0">
                <a:effectLst>
                  <a:outerShdw blurRad="38100" dist="38100" dir="2700000" algn="tl">
                    <a:srgbClr val="000000">
                      <a:alpha val="43137"/>
                    </a:srgbClr>
                  </a:outerShdw>
                </a:effectLst>
              </a:rPr>
              <a:t>No provision for continuing education </a:t>
            </a:r>
          </a:p>
          <a:p>
            <a:pPr marL="285750" indent="-285750">
              <a:buFont typeface="Arial" panose="020B0604020202020204" pitchFamily="34" charset="0"/>
              <a:buChar char="•"/>
            </a:pPr>
            <a:r>
              <a:rPr lang="en-US" sz="3200" dirty="0">
                <a:effectLst>
                  <a:outerShdw blurRad="38100" dist="38100" dir="2700000" algn="tl">
                    <a:srgbClr val="000000">
                      <a:alpha val="43137"/>
                    </a:srgbClr>
                  </a:outerShdw>
                </a:effectLst>
              </a:rPr>
              <a:t>Failure to empower workers to identify and address signs of vicarious traumatization  </a:t>
            </a:r>
          </a:p>
          <a:p>
            <a:pPr marL="285750" indent="-285750">
              <a:buFont typeface="Arial" panose="020B0604020202020204" pitchFamily="34" charset="0"/>
              <a:buChar char="•"/>
            </a:pPr>
            <a:r>
              <a:rPr lang="en-US" sz="3200" dirty="0">
                <a:effectLst>
                  <a:outerShdw blurRad="38100" dist="38100" dir="2700000" algn="tl">
                    <a:srgbClr val="000000">
                      <a:alpha val="43137"/>
                    </a:srgbClr>
                  </a:outerShdw>
                </a:effectLst>
              </a:rPr>
              <a:t>Insufficient opportunity to take advantage of counseling or support</a:t>
            </a:r>
          </a:p>
        </p:txBody>
      </p:sp>
      <p:sp>
        <p:nvSpPr>
          <p:cNvPr id="3" name="TextBox 2">
            <a:extLst>
              <a:ext uri="{FF2B5EF4-FFF2-40B4-BE49-F238E27FC236}">
                <a16:creationId xmlns:a16="http://schemas.microsoft.com/office/drawing/2014/main" id="{B2304199-D2D9-2C2F-5E9A-A052DD465EB7}"/>
              </a:ext>
            </a:extLst>
          </p:cNvPr>
          <p:cNvSpPr txBox="1"/>
          <p:nvPr/>
        </p:nvSpPr>
        <p:spPr>
          <a:xfrm>
            <a:off x="2142555" y="358584"/>
            <a:ext cx="11887209" cy="510989"/>
          </a:xfrm>
          <a:prstGeom prst="rect">
            <a:avLst/>
          </a:prstGeom>
        </p:spPr>
        <p:txBody>
          <a:bodyPr vert="horz" lIns="91440" tIns="45720" rIns="91440" bIns="45720" rtlCol="0" anchor="ctr">
            <a:noAutofit/>
          </a:bodyPr>
          <a:lstStyle/>
          <a:p>
            <a:pPr>
              <a:lnSpc>
                <a:spcPct val="90000"/>
              </a:lnSpc>
              <a:spcBef>
                <a:spcPct val="0"/>
              </a:spcBef>
              <a:spcAft>
                <a:spcPts val="600"/>
              </a:spcAft>
            </a:pPr>
            <a:r>
              <a:rPr lang="en-US" sz="5400" b="1" dirty="0">
                <a:solidFill>
                  <a:schemeClr val="accent1"/>
                </a:solidFill>
                <a:effectLst>
                  <a:outerShdw blurRad="38100" dist="38100" dir="2700000" algn="tl">
                    <a:srgbClr val="000000">
                      <a:alpha val="43137"/>
                    </a:srgbClr>
                  </a:outerShdw>
                </a:effectLst>
                <a:latin typeface="+mj-lt"/>
                <a:ea typeface="+mj-ea"/>
                <a:cs typeface="+mj-cs"/>
              </a:rPr>
              <a:t>III. Unforeseen Contributors</a:t>
            </a:r>
            <a:endParaRPr lang="en-US" sz="5400" dirty="0">
              <a:solidFill>
                <a:schemeClr val="accent1"/>
              </a:solidFill>
              <a:effectLst>
                <a:outerShdw blurRad="38100" dist="38100" dir="2700000" algn="tl">
                  <a:srgbClr val="000000">
                    <a:alpha val="43137"/>
                  </a:srgbClr>
                </a:outerShdw>
              </a:effectLst>
              <a:latin typeface="+mj-lt"/>
              <a:ea typeface="+mj-ea"/>
              <a:cs typeface="+mj-cs"/>
            </a:endParaRPr>
          </a:p>
        </p:txBody>
      </p:sp>
    </p:spTree>
    <p:extLst>
      <p:ext uri="{BB962C8B-B14F-4D97-AF65-F5344CB8AC3E}">
        <p14:creationId xmlns:p14="http://schemas.microsoft.com/office/powerpoint/2010/main" val="23182736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7">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uiExpand="1"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3623E1-E935-A261-E414-3D9ACBD37AE4}"/>
            </a:ext>
          </a:extLst>
        </p:cNvPr>
        <p:cNvGrpSpPr/>
        <p:nvPr/>
      </p:nvGrpSpPr>
      <p:grpSpPr>
        <a:xfrm>
          <a:off x="0" y="0"/>
          <a:ext cx="0" cy="0"/>
          <a:chOff x="0" y="0"/>
          <a:chExt cx="0" cy="0"/>
        </a:xfrm>
      </p:grpSpPr>
      <p:pic>
        <p:nvPicPr>
          <p:cNvPr id="2" name="Picture 1" descr="A landscape with mountains and trees&#10;&#10;Description automatically generated">
            <a:extLst>
              <a:ext uri="{FF2B5EF4-FFF2-40B4-BE49-F238E27FC236}">
                <a16:creationId xmlns:a16="http://schemas.microsoft.com/office/drawing/2014/main" id="{713E69CD-2812-B63B-4E3D-BFCB2F50D9B2}"/>
              </a:ext>
            </a:extLst>
          </p:cNvPr>
          <p:cNvPicPr>
            <a:picLocks noChangeAspect="1"/>
          </p:cNvPicPr>
          <p:nvPr/>
        </p:nvPicPr>
        <p:blipFill>
          <a:blip r:embed="rId3"/>
          <a:srcRect l="16566" t="-2" r="69088"/>
          <a:stretch/>
        </p:blipFill>
        <p:spPr>
          <a:xfrm>
            <a:off x="0" y="0"/>
            <a:ext cx="1948249" cy="6858000"/>
          </a:xfrm>
          <a:prstGeom prst="rect">
            <a:avLst/>
          </a:prstGeom>
        </p:spPr>
      </p:pic>
      <p:sp>
        <p:nvSpPr>
          <p:cNvPr id="3" name="TextBox 2">
            <a:extLst>
              <a:ext uri="{FF2B5EF4-FFF2-40B4-BE49-F238E27FC236}">
                <a16:creationId xmlns:a16="http://schemas.microsoft.com/office/drawing/2014/main" id="{8599ADD1-58E3-7326-7FBC-4D870EE7EB4A}"/>
              </a:ext>
            </a:extLst>
          </p:cNvPr>
          <p:cNvSpPr txBox="1"/>
          <p:nvPr/>
        </p:nvSpPr>
        <p:spPr>
          <a:xfrm>
            <a:off x="2569882" y="941291"/>
            <a:ext cx="8367608" cy="5447645"/>
          </a:xfrm>
          <a:prstGeom prst="rect">
            <a:avLst/>
          </a:prstGeom>
          <a:noFill/>
        </p:spPr>
        <p:txBody>
          <a:bodyPr wrap="square">
            <a:spAutoFit/>
          </a:bodyPr>
          <a:lstStyle/>
          <a:p>
            <a:r>
              <a:rPr lang="en-US" sz="4400" b="1" dirty="0">
                <a:solidFill>
                  <a:srgbClr val="F0533F"/>
                </a:solidFill>
                <a:effectLst>
                  <a:outerShdw blurRad="38100" dist="38100" dir="2700000" algn="tl">
                    <a:srgbClr val="000000">
                      <a:alpha val="43137"/>
                    </a:srgbClr>
                  </a:outerShdw>
                </a:effectLst>
              </a:rPr>
              <a:t>2. </a:t>
            </a:r>
            <a:r>
              <a:rPr lang="en-US" sz="4400" b="1" u="sng" dirty="0">
                <a:solidFill>
                  <a:srgbClr val="F0533F"/>
                </a:solidFill>
                <a:effectLst>
                  <a:outerShdw blurRad="38100" dist="38100" dir="2700000" algn="tl">
                    <a:srgbClr val="000000">
                      <a:alpha val="43137"/>
                    </a:srgbClr>
                  </a:outerShdw>
                </a:effectLst>
              </a:rPr>
              <a:t>Client</a:t>
            </a:r>
            <a:r>
              <a:rPr lang="en-US" sz="4400" b="1" dirty="0">
                <a:solidFill>
                  <a:srgbClr val="F0533F"/>
                </a:solidFill>
                <a:effectLst>
                  <a:outerShdw blurRad="38100" dist="38100" dir="2700000" algn="tl">
                    <a:srgbClr val="000000">
                      <a:alpha val="43137"/>
                    </a:srgbClr>
                  </a:outerShdw>
                </a:effectLst>
              </a:rPr>
              <a:t> </a:t>
            </a:r>
          </a:p>
          <a:p>
            <a:endParaRPr lang="en-US" sz="900" b="1" dirty="0">
              <a:solidFill>
                <a:srgbClr val="F0533F"/>
              </a:solidFill>
              <a:effectLst>
                <a:outerShdw blurRad="38100" dist="38100" dir="2700000" algn="tl">
                  <a:srgbClr val="000000">
                    <a:alpha val="43137"/>
                  </a:srgbClr>
                </a:outerShdw>
              </a:effectLst>
            </a:endParaRPr>
          </a:p>
          <a:p>
            <a:pPr marL="285750" indent="-285750">
              <a:buFont typeface="Arial" panose="020B0604020202020204" pitchFamily="34" charset="0"/>
              <a:buChar char="•"/>
            </a:pPr>
            <a:r>
              <a:rPr lang="en-US" sz="3200" dirty="0">
                <a:effectLst>
                  <a:outerShdw blurRad="38100" dist="38100" dir="2700000" algn="tl">
                    <a:srgbClr val="000000">
                      <a:alpha val="43137"/>
                    </a:srgbClr>
                  </a:outerShdw>
                </a:effectLst>
              </a:rPr>
              <a:t>Multiple problems and limited resources </a:t>
            </a:r>
          </a:p>
          <a:p>
            <a:pPr marL="285750" indent="-285750">
              <a:buFont typeface="Arial" panose="020B0604020202020204" pitchFamily="34" charset="0"/>
              <a:buChar char="•"/>
            </a:pPr>
            <a:r>
              <a:rPr lang="en-US" sz="3200" dirty="0">
                <a:effectLst>
                  <a:outerShdw blurRad="38100" dist="38100" dir="2700000" algn="tl">
                    <a:srgbClr val="000000">
                      <a:alpha val="43137"/>
                    </a:srgbClr>
                  </a:outerShdw>
                </a:effectLst>
              </a:rPr>
              <a:t>Horror of personal history </a:t>
            </a:r>
          </a:p>
          <a:p>
            <a:pPr marL="285750" indent="-285750">
              <a:buFont typeface="Arial" panose="020B0604020202020204" pitchFamily="34" charset="0"/>
              <a:buChar char="•"/>
            </a:pPr>
            <a:r>
              <a:rPr lang="en-US" sz="3200" dirty="0">
                <a:effectLst>
                  <a:outerShdw blurRad="38100" dist="38100" dir="2700000" algn="tl">
                    <a:srgbClr val="000000">
                      <a:alpha val="43137"/>
                    </a:srgbClr>
                  </a:outerShdw>
                </a:effectLst>
              </a:rPr>
              <a:t>Intensity of suffering </a:t>
            </a:r>
          </a:p>
          <a:p>
            <a:pPr marL="285750" indent="-285750">
              <a:buFont typeface="Arial" panose="020B0604020202020204" pitchFamily="34" charset="0"/>
              <a:buChar char="•"/>
            </a:pPr>
            <a:r>
              <a:rPr lang="en-US" sz="3200" dirty="0">
                <a:effectLst>
                  <a:outerShdw blurRad="38100" dist="38100" dir="2700000" algn="tl">
                    <a:srgbClr val="000000">
                      <a:alpha val="43137"/>
                    </a:srgbClr>
                  </a:outerShdw>
                </a:effectLst>
              </a:rPr>
              <a:t>Crisis of a recent traumatic experience </a:t>
            </a:r>
          </a:p>
          <a:p>
            <a:pPr marL="285750" indent="-285750">
              <a:buFont typeface="Arial" panose="020B0604020202020204" pitchFamily="34" charset="0"/>
              <a:buChar char="•"/>
            </a:pPr>
            <a:r>
              <a:rPr lang="en-US" sz="3200" dirty="0">
                <a:effectLst>
                  <a:outerShdw blurRad="38100" dist="38100" dir="2700000" algn="tl">
                    <a:srgbClr val="000000">
                      <a:alpha val="43137"/>
                    </a:srgbClr>
                  </a:outerShdw>
                </a:effectLst>
              </a:rPr>
              <a:t>Distrust of helper due to former exploitation </a:t>
            </a:r>
          </a:p>
          <a:p>
            <a:pPr marL="285750" indent="-285750">
              <a:buFont typeface="Arial" panose="020B0604020202020204" pitchFamily="34" charset="0"/>
              <a:buChar char="•"/>
            </a:pPr>
            <a:r>
              <a:rPr lang="en-US" sz="3200" dirty="0">
                <a:effectLst>
                  <a:outerShdw blurRad="38100" dist="38100" dir="2700000" algn="tl">
                    <a:srgbClr val="000000">
                      <a:alpha val="43137"/>
                    </a:srgbClr>
                  </a:outerShdw>
                </a:effectLst>
              </a:rPr>
              <a:t>Current risks or danger </a:t>
            </a:r>
          </a:p>
          <a:p>
            <a:pPr marL="285750" indent="-285750">
              <a:buFont typeface="Arial" panose="020B0604020202020204" pitchFamily="34" charset="0"/>
              <a:buChar char="•"/>
            </a:pPr>
            <a:r>
              <a:rPr lang="en-US" sz="3200" dirty="0">
                <a:effectLst>
                  <a:outerShdw blurRad="38100" dist="38100" dir="2700000" algn="tl">
                    <a:srgbClr val="000000">
                      <a:alpha val="43137"/>
                    </a:srgbClr>
                  </a:outerShdw>
                </a:effectLst>
              </a:rPr>
              <a:t>Shame </a:t>
            </a:r>
          </a:p>
          <a:p>
            <a:pPr marL="285750" indent="-285750">
              <a:buFont typeface="Arial" panose="020B0604020202020204" pitchFamily="34" charset="0"/>
              <a:buChar char="•"/>
            </a:pPr>
            <a:r>
              <a:rPr lang="en-US" sz="3200" dirty="0">
                <a:effectLst>
                  <a:outerShdw blurRad="38100" dist="38100" dir="2700000" algn="tl">
                    <a:srgbClr val="000000">
                      <a:alpha val="43137"/>
                    </a:srgbClr>
                  </a:outerShdw>
                </a:effectLst>
              </a:rPr>
              <a:t>Helplessness, vulnerability  </a:t>
            </a:r>
          </a:p>
          <a:p>
            <a:pPr marL="285750" indent="-285750">
              <a:buFont typeface="Arial" panose="020B0604020202020204" pitchFamily="34" charset="0"/>
              <a:buChar char="•"/>
            </a:pPr>
            <a:r>
              <a:rPr lang="en-US" sz="3200" dirty="0">
                <a:effectLst>
                  <a:outerShdw blurRad="38100" dist="38100" dir="2700000" algn="tl">
                    <a:srgbClr val="000000">
                      <a:alpha val="43137"/>
                    </a:srgbClr>
                  </a:outerShdw>
                </a:effectLst>
              </a:rPr>
              <a:t>Self-destructive behaviors</a:t>
            </a:r>
            <a:endParaRPr lang="en-US" sz="4400" dirty="0">
              <a:effectLst>
                <a:outerShdw blurRad="38100" dist="38100" dir="2700000" algn="tl">
                  <a:srgbClr val="000000">
                    <a:alpha val="43137"/>
                  </a:srgbClr>
                </a:outerShdw>
              </a:effectLst>
            </a:endParaRPr>
          </a:p>
        </p:txBody>
      </p:sp>
      <p:sp>
        <p:nvSpPr>
          <p:cNvPr id="4" name="TextBox 3">
            <a:extLst>
              <a:ext uri="{FF2B5EF4-FFF2-40B4-BE49-F238E27FC236}">
                <a16:creationId xmlns:a16="http://schemas.microsoft.com/office/drawing/2014/main" id="{9C381CA8-0F8A-F5A2-4683-CCF475296EF8}"/>
              </a:ext>
            </a:extLst>
          </p:cNvPr>
          <p:cNvSpPr txBox="1"/>
          <p:nvPr/>
        </p:nvSpPr>
        <p:spPr>
          <a:xfrm>
            <a:off x="2142555" y="358584"/>
            <a:ext cx="11887209" cy="510989"/>
          </a:xfrm>
          <a:prstGeom prst="rect">
            <a:avLst/>
          </a:prstGeom>
        </p:spPr>
        <p:txBody>
          <a:bodyPr vert="horz" lIns="91440" tIns="45720" rIns="91440" bIns="45720" rtlCol="0" anchor="ctr">
            <a:noAutofit/>
          </a:bodyPr>
          <a:lstStyle/>
          <a:p>
            <a:pPr>
              <a:lnSpc>
                <a:spcPct val="90000"/>
              </a:lnSpc>
              <a:spcBef>
                <a:spcPct val="0"/>
              </a:spcBef>
              <a:spcAft>
                <a:spcPts val="600"/>
              </a:spcAft>
            </a:pPr>
            <a:r>
              <a:rPr lang="en-US" sz="5400" b="1" dirty="0">
                <a:solidFill>
                  <a:schemeClr val="accent1"/>
                </a:solidFill>
                <a:effectLst>
                  <a:outerShdw blurRad="38100" dist="38100" dir="2700000" algn="tl">
                    <a:srgbClr val="000000">
                      <a:alpha val="43137"/>
                    </a:srgbClr>
                  </a:outerShdw>
                </a:effectLst>
                <a:latin typeface="+mj-lt"/>
                <a:ea typeface="+mj-ea"/>
                <a:cs typeface="+mj-cs"/>
              </a:rPr>
              <a:t>III. Unforeseen Contributors</a:t>
            </a:r>
            <a:endParaRPr lang="en-US" sz="5400" dirty="0">
              <a:solidFill>
                <a:schemeClr val="accent1"/>
              </a:solidFill>
              <a:effectLst>
                <a:outerShdw blurRad="38100" dist="38100" dir="2700000" algn="tl">
                  <a:srgbClr val="000000">
                    <a:alpha val="43137"/>
                  </a:srgbClr>
                </a:outerShdw>
              </a:effectLst>
              <a:latin typeface="+mj-lt"/>
              <a:ea typeface="+mj-ea"/>
              <a:cs typeface="+mj-cs"/>
            </a:endParaRPr>
          </a:p>
        </p:txBody>
      </p:sp>
    </p:spTree>
    <p:extLst>
      <p:ext uri="{BB962C8B-B14F-4D97-AF65-F5344CB8AC3E}">
        <p14:creationId xmlns:p14="http://schemas.microsoft.com/office/powerpoint/2010/main" val="25452172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9E3901-B12E-BEF1-A846-367A9ED99A41}"/>
            </a:ext>
          </a:extLst>
        </p:cNvPr>
        <p:cNvGrpSpPr/>
        <p:nvPr/>
      </p:nvGrpSpPr>
      <p:grpSpPr>
        <a:xfrm>
          <a:off x="0" y="0"/>
          <a:ext cx="0" cy="0"/>
          <a:chOff x="0" y="0"/>
          <a:chExt cx="0" cy="0"/>
        </a:xfrm>
      </p:grpSpPr>
      <p:pic>
        <p:nvPicPr>
          <p:cNvPr id="2" name="Picture 1" descr="A landscape with mountains and trees&#10;&#10;Description automatically generated">
            <a:extLst>
              <a:ext uri="{FF2B5EF4-FFF2-40B4-BE49-F238E27FC236}">
                <a16:creationId xmlns:a16="http://schemas.microsoft.com/office/drawing/2014/main" id="{44E668DC-3E9D-4BD7-8E0E-3B1ECFB25B5F}"/>
              </a:ext>
            </a:extLst>
          </p:cNvPr>
          <p:cNvPicPr>
            <a:picLocks noChangeAspect="1"/>
          </p:cNvPicPr>
          <p:nvPr/>
        </p:nvPicPr>
        <p:blipFill>
          <a:blip r:embed="rId3"/>
          <a:srcRect l="16566" t="-2" r="69088"/>
          <a:stretch/>
        </p:blipFill>
        <p:spPr>
          <a:xfrm>
            <a:off x="0" y="0"/>
            <a:ext cx="1948249" cy="6858000"/>
          </a:xfrm>
          <a:prstGeom prst="rect">
            <a:avLst/>
          </a:prstGeom>
        </p:spPr>
      </p:pic>
      <p:sp>
        <p:nvSpPr>
          <p:cNvPr id="4" name="TextBox 3">
            <a:extLst>
              <a:ext uri="{FF2B5EF4-FFF2-40B4-BE49-F238E27FC236}">
                <a16:creationId xmlns:a16="http://schemas.microsoft.com/office/drawing/2014/main" id="{F12573AB-2682-74A3-3D99-9EB92C939417}"/>
              </a:ext>
            </a:extLst>
          </p:cNvPr>
          <p:cNvSpPr txBox="1"/>
          <p:nvPr/>
        </p:nvSpPr>
        <p:spPr>
          <a:xfrm>
            <a:off x="2414016" y="869573"/>
            <a:ext cx="9674352" cy="5693866"/>
          </a:xfrm>
          <a:prstGeom prst="rect">
            <a:avLst/>
          </a:prstGeom>
          <a:noFill/>
        </p:spPr>
        <p:txBody>
          <a:bodyPr wrap="square">
            <a:spAutoFit/>
          </a:bodyPr>
          <a:lstStyle/>
          <a:p>
            <a:r>
              <a:rPr lang="en-US" sz="4400" b="1" dirty="0">
                <a:solidFill>
                  <a:srgbClr val="F0533F"/>
                </a:solidFill>
                <a:effectLst>
                  <a:outerShdw blurRad="38100" dist="38100" dir="2700000" algn="tl">
                    <a:srgbClr val="000000">
                      <a:alpha val="43137"/>
                    </a:srgbClr>
                  </a:outerShdw>
                </a:effectLst>
              </a:rPr>
              <a:t>3. </a:t>
            </a:r>
            <a:r>
              <a:rPr lang="en-US" sz="4400" b="1" u="sng" dirty="0">
                <a:solidFill>
                  <a:srgbClr val="F0533F"/>
                </a:solidFill>
                <a:effectLst>
                  <a:outerShdw blurRad="38100" dist="38100" dir="2700000" algn="tl">
                    <a:srgbClr val="000000">
                      <a:alpha val="43137"/>
                    </a:srgbClr>
                  </a:outerShdw>
                </a:effectLst>
              </a:rPr>
              <a:t>Helper</a:t>
            </a:r>
          </a:p>
          <a:p>
            <a:pPr marL="457200" indent="-457200">
              <a:buFont typeface="Arial" panose="020B0604020202020204" pitchFamily="34" charset="0"/>
              <a:buChar char="•"/>
            </a:pPr>
            <a:r>
              <a:rPr lang="en-US" sz="3200" dirty="0">
                <a:effectLst>
                  <a:outerShdw blurRad="38100" dist="38100" dir="2700000" algn="tl">
                    <a:srgbClr val="000000">
                      <a:alpha val="43137"/>
                    </a:srgbClr>
                  </a:outerShdw>
                </a:effectLst>
              </a:rPr>
              <a:t>Unrealistic expectations for self as a professional</a:t>
            </a:r>
          </a:p>
          <a:p>
            <a:pPr marL="457200" indent="-457200">
              <a:buFont typeface="Arial" panose="020B0604020202020204" pitchFamily="34" charset="0"/>
              <a:buChar char="•"/>
            </a:pPr>
            <a:r>
              <a:rPr lang="en-US" sz="3200" dirty="0">
                <a:effectLst>
                  <a:outerShdw blurRad="38100" dist="38100" dir="2700000" algn="tl">
                    <a:srgbClr val="000000">
                      <a:alpha val="43137"/>
                    </a:srgbClr>
                  </a:outerShdw>
                </a:effectLst>
              </a:rPr>
              <a:t>“Rescue” Mindset</a:t>
            </a:r>
          </a:p>
          <a:p>
            <a:pPr marL="457200" indent="-457200">
              <a:buFont typeface="Arial" panose="020B0604020202020204" pitchFamily="34" charset="0"/>
              <a:buChar char="•"/>
            </a:pPr>
            <a:r>
              <a:rPr lang="en-US" sz="3200" dirty="0">
                <a:effectLst>
                  <a:outerShdw blurRad="38100" dist="38100" dir="2700000" algn="tl">
                    <a:srgbClr val="000000">
                      <a:alpha val="43137"/>
                    </a:srgbClr>
                  </a:outerShdw>
                </a:effectLst>
              </a:rPr>
              <a:t>Personal history of trauma: </a:t>
            </a:r>
            <a:r>
              <a:rPr lang="en-US" sz="3200" i="1" dirty="0">
                <a:effectLst>
                  <a:outerShdw blurRad="38100" dist="38100" dir="2700000" algn="tl">
                    <a:srgbClr val="000000">
                      <a:alpha val="43137"/>
                    </a:srgbClr>
                  </a:outerShdw>
                </a:effectLst>
              </a:rPr>
              <a:t>collusion</a:t>
            </a:r>
          </a:p>
          <a:p>
            <a:pPr marL="457200" indent="-457200">
              <a:buFont typeface="Arial" panose="020B0604020202020204" pitchFamily="34" charset="0"/>
              <a:buChar char="•"/>
            </a:pPr>
            <a:r>
              <a:rPr lang="en-US" sz="3200" dirty="0">
                <a:effectLst>
                  <a:outerShdw blurRad="38100" dist="38100" dir="2700000" algn="tl">
                    <a:srgbClr val="000000">
                      <a:alpha val="43137"/>
                    </a:srgbClr>
                  </a:outerShdw>
                </a:effectLst>
              </a:rPr>
              <a:t>Unrealistic beliefs about the role of helping </a:t>
            </a:r>
          </a:p>
          <a:p>
            <a:pPr marL="457200" indent="-457200">
              <a:buFont typeface="Arial" panose="020B0604020202020204" pitchFamily="34" charset="0"/>
              <a:buChar char="•"/>
            </a:pPr>
            <a:r>
              <a:rPr lang="en-US" sz="3200" dirty="0">
                <a:effectLst>
                  <a:outerShdw blurRad="38100" dist="38100" dir="2700000" algn="tl">
                    <a:srgbClr val="000000">
                      <a:alpha val="43137"/>
                    </a:srgbClr>
                  </a:outerShdw>
                </a:effectLst>
              </a:rPr>
              <a:t>Personal shame for inability to help clients </a:t>
            </a:r>
          </a:p>
          <a:p>
            <a:pPr marL="457200" indent="-457200">
              <a:buFont typeface="Arial" panose="020B0604020202020204" pitchFamily="34" charset="0"/>
              <a:buChar char="•"/>
            </a:pPr>
            <a:r>
              <a:rPr lang="en-US" sz="3200" dirty="0">
                <a:effectLst>
                  <a:outerShdw blurRad="38100" dist="38100" dir="2700000" algn="tl">
                    <a:srgbClr val="000000">
                      <a:alpha val="43137"/>
                    </a:srgbClr>
                  </a:outerShdw>
                </a:effectLst>
              </a:rPr>
              <a:t>Ineffective coping strategies </a:t>
            </a:r>
          </a:p>
          <a:p>
            <a:pPr marL="457200" indent="-457200">
              <a:buFont typeface="Arial" panose="020B0604020202020204" pitchFamily="34" charset="0"/>
              <a:buChar char="•"/>
            </a:pPr>
            <a:r>
              <a:rPr lang="en-US" sz="3200" dirty="0">
                <a:effectLst>
                  <a:outerShdw blurRad="38100" dist="38100" dir="2700000" algn="tl">
                    <a:srgbClr val="000000">
                      <a:alpha val="43137"/>
                    </a:srgbClr>
                  </a:outerShdw>
                </a:effectLst>
              </a:rPr>
              <a:t>Stress in the personal life of the helper </a:t>
            </a:r>
          </a:p>
          <a:p>
            <a:pPr marL="457200" indent="-457200">
              <a:buFont typeface="Arial" panose="020B0604020202020204" pitchFamily="34" charset="0"/>
              <a:buChar char="•"/>
            </a:pPr>
            <a:r>
              <a:rPr lang="en-US" sz="3200" dirty="0">
                <a:effectLst>
                  <a:outerShdw blurRad="38100" dist="38100" dir="2700000" algn="tl">
                    <a:srgbClr val="000000">
                      <a:alpha val="43137"/>
                    </a:srgbClr>
                  </a:outerShdw>
                </a:effectLst>
              </a:rPr>
              <a:t>Working in a domain where helper is undertrained </a:t>
            </a:r>
          </a:p>
          <a:p>
            <a:pPr marL="457200" indent="-457200">
              <a:buFont typeface="Arial" panose="020B0604020202020204" pitchFamily="34" charset="0"/>
              <a:buChar char="•"/>
            </a:pPr>
            <a:r>
              <a:rPr lang="en-US" sz="3200" dirty="0">
                <a:effectLst>
                  <a:outerShdw blurRad="38100" dist="38100" dir="2700000" algn="tl">
                    <a:srgbClr val="000000">
                      <a:alpha val="43137"/>
                    </a:srgbClr>
                  </a:outerShdw>
                </a:effectLst>
              </a:rPr>
              <a:t>Reluctance towards accessing supervision</a:t>
            </a:r>
          </a:p>
          <a:p>
            <a:pPr marL="457200" indent="-457200">
              <a:buFont typeface="Arial" panose="020B0604020202020204" pitchFamily="34" charset="0"/>
              <a:buChar char="•"/>
            </a:pPr>
            <a:r>
              <a:rPr lang="en-US" sz="3200" dirty="0">
                <a:effectLst>
                  <a:outerShdw blurRad="38100" dist="38100" dir="2700000" algn="tl">
                    <a:srgbClr val="000000">
                      <a:alpha val="43137"/>
                    </a:srgbClr>
                  </a:outerShdw>
                </a:effectLst>
              </a:rPr>
              <a:t>Inexperience to the field of trauma work</a:t>
            </a:r>
          </a:p>
        </p:txBody>
      </p:sp>
      <p:sp>
        <p:nvSpPr>
          <p:cNvPr id="3" name="TextBox 2">
            <a:extLst>
              <a:ext uri="{FF2B5EF4-FFF2-40B4-BE49-F238E27FC236}">
                <a16:creationId xmlns:a16="http://schemas.microsoft.com/office/drawing/2014/main" id="{F0DF0CDA-2095-26C6-1917-FAA2E50020D1}"/>
              </a:ext>
            </a:extLst>
          </p:cNvPr>
          <p:cNvSpPr txBox="1"/>
          <p:nvPr/>
        </p:nvSpPr>
        <p:spPr>
          <a:xfrm>
            <a:off x="2142555" y="358584"/>
            <a:ext cx="11887209" cy="510989"/>
          </a:xfrm>
          <a:prstGeom prst="rect">
            <a:avLst/>
          </a:prstGeom>
        </p:spPr>
        <p:txBody>
          <a:bodyPr vert="horz" lIns="91440" tIns="45720" rIns="91440" bIns="45720" rtlCol="0" anchor="ctr">
            <a:noAutofit/>
          </a:bodyPr>
          <a:lstStyle/>
          <a:p>
            <a:pPr>
              <a:lnSpc>
                <a:spcPct val="90000"/>
              </a:lnSpc>
              <a:spcBef>
                <a:spcPct val="0"/>
              </a:spcBef>
              <a:spcAft>
                <a:spcPts val="600"/>
              </a:spcAft>
            </a:pPr>
            <a:r>
              <a:rPr lang="en-US" sz="5400" b="1" dirty="0">
                <a:solidFill>
                  <a:schemeClr val="accent1"/>
                </a:solidFill>
                <a:effectLst>
                  <a:outerShdw blurRad="38100" dist="38100" dir="2700000" algn="tl">
                    <a:srgbClr val="000000">
                      <a:alpha val="43137"/>
                    </a:srgbClr>
                  </a:outerShdw>
                </a:effectLst>
                <a:latin typeface="+mj-lt"/>
                <a:ea typeface="+mj-ea"/>
                <a:cs typeface="+mj-cs"/>
              </a:rPr>
              <a:t>III. Unforeseen Contributors</a:t>
            </a:r>
            <a:endParaRPr lang="en-US" sz="5400" dirty="0">
              <a:solidFill>
                <a:schemeClr val="accent1"/>
              </a:solidFill>
              <a:effectLst>
                <a:outerShdw blurRad="38100" dist="38100" dir="2700000" algn="tl">
                  <a:srgbClr val="000000">
                    <a:alpha val="43137"/>
                  </a:srgbClr>
                </a:outerShdw>
              </a:effectLst>
              <a:latin typeface="+mj-lt"/>
              <a:ea typeface="+mj-ea"/>
              <a:cs typeface="+mj-cs"/>
            </a:endParaRPr>
          </a:p>
        </p:txBody>
      </p:sp>
    </p:spTree>
    <p:extLst>
      <p:ext uri="{BB962C8B-B14F-4D97-AF65-F5344CB8AC3E}">
        <p14:creationId xmlns:p14="http://schemas.microsoft.com/office/powerpoint/2010/main" val="41566569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DE4111-1AD3-F1C6-D663-B4CB2B849C11}"/>
            </a:ext>
          </a:extLst>
        </p:cNvPr>
        <p:cNvGrpSpPr/>
        <p:nvPr/>
      </p:nvGrpSpPr>
      <p:grpSpPr>
        <a:xfrm>
          <a:off x="0" y="0"/>
          <a:ext cx="0" cy="0"/>
          <a:chOff x="0" y="0"/>
          <a:chExt cx="0" cy="0"/>
        </a:xfrm>
      </p:grpSpPr>
      <p:pic>
        <p:nvPicPr>
          <p:cNvPr id="2" name="Picture 1" descr="A landscape with mountains and trees&#10;&#10;Description automatically generated">
            <a:extLst>
              <a:ext uri="{FF2B5EF4-FFF2-40B4-BE49-F238E27FC236}">
                <a16:creationId xmlns:a16="http://schemas.microsoft.com/office/drawing/2014/main" id="{8B7685B1-3401-6158-F564-611F8A0B3423}"/>
              </a:ext>
            </a:extLst>
          </p:cNvPr>
          <p:cNvPicPr>
            <a:picLocks noChangeAspect="1"/>
          </p:cNvPicPr>
          <p:nvPr/>
        </p:nvPicPr>
        <p:blipFill>
          <a:blip r:embed="rId3"/>
          <a:srcRect l="16566" t="-2" r="69088"/>
          <a:stretch/>
        </p:blipFill>
        <p:spPr>
          <a:xfrm>
            <a:off x="0" y="0"/>
            <a:ext cx="1948249" cy="6858000"/>
          </a:xfrm>
          <a:prstGeom prst="rect">
            <a:avLst/>
          </a:prstGeom>
        </p:spPr>
      </p:pic>
      <p:sp>
        <p:nvSpPr>
          <p:cNvPr id="3" name="TextBox 2">
            <a:extLst>
              <a:ext uri="{FF2B5EF4-FFF2-40B4-BE49-F238E27FC236}">
                <a16:creationId xmlns:a16="http://schemas.microsoft.com/office/drawing/2014/main" id="{E715AF20-558F-4BAB-8916-CF92377AC186}"/>
              </a:ext>
            </a:extLst>
          </p:cNvPr>
          <p:cNvSpPr txBox="1"/>
          <p:nvPr/>
        </p:nvSpPr>
        <p:spPr>
          <a:xfrm>
            <a:off x="2414163" y="869573"/>
            <a:ext cx="9114781" cy="5909310"/>
          </a:xfrm>
          <a:prstGeom prst="rect">
            <a:avLst/>
          </a:prstGeom>
          <a:noFill/>
        </p:spPr>
        <p:txBody>
          <a:bodyPr wrap="square">
            <a:spAutoFit/>
          </a:bodyPr>
          <a:lstStyle/>
          <a:p>
            <a:r>
              <a:rPr lang="en-US" sz="4400" b="1" dirty="0">
                <a:solidFill>
                  <a:srgbClr val="F0533F"/>
                </a:solidFill>
                <a:effectLst>
                  <a:outerShdw blurRad="38100" dist="38100" dir="2700000" algn="tl">
                    <a:srgbClr val="000000">
                      <a:alpha val="43137"/>
                    </a:srgbClr>
                  </a:outerShdw>
                </a:effectLst>
              </a:rPr>
              <a:t>4. </a:t>
            </a:r>
            <a:r>
              <a:rPr lang="en-US" sz="4400" b="1" u="sng" dirty="0">
                <a:solidFill>
                  <a:srgbClr val="F0533F"/>
                </a:solidFill>
                <a:effectLst>
                  <a:outerShdw blurRad="38100" dist="38100" dir="2700000" algn="tl">
                    <a:srgbClr val="000000">
                      <a:alpha val="43137"/>
                    </a:srgbClr>
                  </a:outerShdw>
                </a:effectLst>
              </a:rPr>
              <a:t>Ministry Context</a:t>
            </a:r>
          </a:p>
          <a:p>
            <a:pPr marL="457200" indent="-457200">
              <a:buFont typeface="Arial" panose="020B0604020202020204" pitchFamily="34" charset="0"/>
              <a:buChar char="•"/>
            </a:pPr>
            <a:r>
              <a:rPr lang="en-US" sz="3000" dirty="0">
                <a:effectLst>
                  <a:outerShdw blurRad="38100" dist="38100" dir="2700000" algn="tl">
                    <a:srgbClr val="000000">
                      <a:alpha val="43137"/>
                    </a:srgbClr>
                  </a:outerShdw>
                </a:effectLst>
              </a:rPr>
              <a:t>Social context that denies or underestimates the effects of trauma </a:t>
            </a:r>
          </a:p>
          <a:p>
            <a:pPr marL="457200" indent="-457200">
              <a:buFont typeface="Arial" panose="020B0604020202020204" pitchFamily="34" charset="0"/>
              <a:buChar char="•"/>
            </a:pPr>
            <a:r>
              <a:rPr lang="en-US" sz="3000" dirty="0">
                <a:effectLst>
                  <a:outerShdw blurRad="38100" dist="38100" dir="2700000" algn="tl">
                    <a:srgbClr val="000000">
                      <a:alpha val="43137"/>
                    </a:srgbClr>
                  </a:outerShdw>
                </a:effectLst>
              </a:rPr>
              <a:t>Political context that underfunds treatment for trauma </a:t>
            </a:r>
          </a:p>
          <a:p>
            <a:pPr marL="457200" indent="-457200">
              <a:buFont typeface="Arial" panose="020B0604020202020204" pitchFamily="34" charset="0"/>
              <a:buChar char="•"/>
            </a:pPr>
            <a:r>
              <a:rPr lang="en-US" sz="3000" dirty="0">
                <a:effectLst>
                  <a:outerShdw blurRad="38100" dist="38100" dir="2700000" algn="tl">
                    <a:srgbClr val="000000">
                      <a:alpha val="43137"/>
                    </a:srgbClr>
                  </a:outerShdw>
                </a:effectLst>
              </a:rPr>
              <a:t>Cultural context that blames the victim and glorifies violence as entertainment </a:t>
            </a:r>
          </a:p>
          <a:p>
            <a:pPr marL="457200" indent="-457200">
              <a:buFont typeface="Arial" panose="020B0604020202020204" pitchFamily="34" charset="0"/>
              <a:buChar char="•"/>
            </a:pPr>
            <a:r>
              <a:rPr lang="en-US" sz="3000" dirty="0">
                <a:effectLst>
                  <a:outerShdw blurRad="38100" dist="38100" dir="2700000" algn="tl">
                    <a:srgbClr val="000000">
                      <a:alpha val="43137"/>
                    </a:srgbClr>
                  </a:outerShdw>
                </a:effectLst>
              </a:rPr>
              <a:t>Organizational context that is disrespectful of clients </a:t>
            </a:r>
          </a:p>
          <a:p>
            <a:pPr marL="457200" indent="-457200">
              <a:buFont typeface="Arial" panose="020B0604020202020204" pitchFamily="34" charset="0"/>
              <a:buChar char="•"/>
            </a:pPr>
            <a:r>
              <a:rPr lang="en-US" sz="3000" dirty="0">
                <a:effectLst>
                  <a:outerShdw blurRad="38100" dist="38100" dir="2700000" algn="tl">
                    <a:srgbClr val="000000">
                      <a:alpha val="43137"/>
                    </a:srgbClr>
                  </a:outerShdw>
                </a:effectLst>
              </a:rPr>
              <a:t>Organizational context that fails to provide staff the resources necessary to do the work they want and could do on behalf of clients</a:t>
            </a:r>
          </a:p>
        </p:txBody>
      </p:sp>
      <p:sp>
        <p:nvSpPr>
          <p:cNvPr id="4" name="TextBox 3">
            <a:extLst>
              <a:ext uri="{FF2B5EF4-FFF2-40B4-BE49-F238E27FC236}">
                <a16:creationId xmlns:a16="http://schemas.microsoft.com/office/drawing/2014/main" id="{7BF96A79-51CB-717A-5362-BD0FEA5497E1}"/>
              </a:ext>
            </a:extLst>
          </p:cNvPr>
          <p:cNvSpPr txBox="1"/>
          <p:nvPr/>
        </p:nvSpPr>
        <p:spPr>
          <a:xfrm>
            <a:off x="2142555" y="358584"/>
            <a:ext cx="11887209" cy="510989"/>
          </a:xfrm>
          <a:prstGeom prst="rect">
            <a:avLst/>
          </a:prstGeom>
        </p:spPr>
        <p:txBody>
          <a:bodyPr vert="horz" lIns="91440" tIns="45720" rIns="91440" bIns="45720" rtlCol="0" anchor="ctr">
            <a:noAutofit/>
          </a:bodyPr>
          <a:lstStyle/>
          <a:p>
            <a:pPr>
              <a:lnSpc>
                <a:spcPct val="90000"/>
              </a:lnSpc>
              <a:spcBef>
                <a:spcPct val="0"/>
              </a:spcBef>
              <a:spcAft>
                <a:spcPts val="600"/>
              </a:spcAft>
            </a:pPr>
            <a:r>
              <a:rPr lang="en-US" sz="5400" b="1" dirty="0">
                <a:solidFill>
                  <a:schemeClr val="accent1"/>
                </a:solidFill>
                <a:effectLst>
                  <a:outerShdw blurRad="38100" dist="38100" dir="2700000" algn="tl">
                    <a:srgbClr val="000000">
                      <a:alpha val="43137"/>
                    </a:srgbClr>
                  </a:outerShdw>
                </a:effectLst>
                <a:latin typeface="+mj-lt"/>
                <a:ea typeface="+mj-ea"/>
                <a:cs typeface="+mj-cs"/>
              </a:rPr>
              <a:t>III. Unforeseen Contributors</a:t>
            </a:r>
            <a:endParaRPr lang="en-US" sz="5400" dirty="0">
              <a:solidFill>
                <a:schemeClr val="accent1"/>
              </a:solidFill>
              <a:effectLst>
                <a:outerShdw blurRad="38100" dist="38100" dir="2700000" algn="tl">
                  <a:srgbClr val="000000">
                    <a:alpha val="43137"/>
                  </a:srgbClr>
                </a:outerShdw>
              </a:effectLst>
              <a:latin typeface="+mj-lt"/>
              <a:ea typeface="+mj-ea"/>
              <a:cs typeface="+mj-cs"/>
            </a:endParaRPr>
          </a:p>
        </p:txBody>
      </p:sp>
    </p:spTree>
    <p:extLst>
      <p:ext uri="{BB962C8B-B14F-4D97-AF65-F5344CB8AC3E}">
        <p14:creationId xmlns:p14="http://schemas.microsoft.com/office/powerpoint/2010/main" val="1341432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F75C30-B392-E3AB-1BA9-5DE3C8D0F19C}"/>
            </a:ext>
          </a:extLst>
        </p:cNvPr>
        <p:cNvGrpSpPr/>
        <p:nvPr/>
      </p:nvGrpSpPr>
      <p:grpSpPr>
        <a:xfrm>
          <a:off x="0" y="0"/>
          <a:ext cx="0" cy="0"/>
          <a:chOff x="0" y="0"/>
          <a:chExt cx="0" cy="0"/>
        </a:xfrm>
      </p:grpSpPr>
      <p:pic>
        <p:nvPicPr>
          <p:cNvPr id="2" name="Picture 1" descr="A landscape with mountains and trees&#10;&#10;Description automatically generated">
            <a:extLst>
              <a:ext uri="{FF2B5EF4-FFF2-40B4-BE49-F238E27FC236}">
                <a16:creationId xmlns:a16="http://schemas.microsoft.com/office/drawing/2014/main" id="{C0CBCA6F-7F26-EB1D-7589-DAA1FA11F634}"/>
              </a:ext>
            </a:extLst>
          </p:cNvPr>
          <p:cNvPicPr>
            <a:picLocks noChangeAspect="1"/>
          </p:cNvPicPr>
          <p:nvPr/>
        </p:nvPicPr>
        <p:blipFill>
          <a:blip r:embed="rId3"/>
          <a:srcRect l="16566" t="-2" r="69088"/>
          <a:stretch/>
        </p:blipFill>
        <p:spPr>
          <a:xfrm>
            <a:off x="0" y="0"/>
            <a:ext cx="1948249" cy="6858000"/>
          </a:xfrm>
          <a:prstGeom prst="rect">
            <a:avLst/>
          </a:prstGeom>
        </p:spPr>
      </p:pic>
      <p:sp>
        <p:nvSpPr>
          <p:cNvPr id="3" name="TextBox 2">
            <a:extLst>
              <a:ext uri="{FF2B5EF4-FFF2-40B4-BE49-F238E27FC236}">
                <a16:creationId xmlns:a16="http://schemas.microsoft.com/office/drawing/2014/main" id="{13A9C9C8-2254-65A4-086E-A6093BDF8C07}"/>
              </a:ext>
            </a:extLst>
          </p:cNvPr>
          <p:cNvSpPr txBox="1"/>
          <p:nvPr/>
        </p:nvSpPr>
        <p:spPr>
          <a:xfrm>
            <a:off x="2270394" y="367747"/>
            <a:ext cx="9518194" cy="6247864"/>
          </a:xfrm>
          <a:prstGeom prst="rect">
            <a:avLst/>
          </a:prstGeom>
          <a:noFill/>
        </p:spPr>
        <p:txBody>
          <a:bodyPr wrap="square">
            <a:spAutoFit/>
          </a:bodyPr>
          <a:lstStyle/>
          <a:p>
            <a:r>
              <a:rPr lang="en-US" sz="4000" b="1" i="1" dirty="0">
                <a:solidFill>
                  <a:srgbClr val="3A4788"/>
                </a:solidFill>
                <a:effectLst>
                  <a:outerShdw blurRad="38100" dist="38100" dir="2700000" algn="tl">
                    <a:srgbClr val="000000">
                      <a:alpha val="43137"/>
                    </a:srgbClr>
                  </a:outerShdw>
                </a:effectLst>
              </a:rPr>
              <a:t>Which contributor had you not previously considered in your view of the problem of vicarious worker traumatization? </a:t>
            </a:r>
            <a:r>
              <a:rPr lang="en-US" sz="4000" b="1" dirty="0">
                <a:solidFill>
                  <a:srgbClr val="F0533F"/>
                </a:solidFill>
                <a:effectLst>
                  <a:outerShdw blurRad="38100" dist="38100" dir="2700000" algn="tl">
                    <a:srgbClr val="000000">
                      <a:alpha val="43137"/>
                    </a:srgbClr>
                  </a:outerShdw>
                </a:effectLst>
              </a:rPr>
              <a:t>&lt;Vote by raising hand&gt;</a:t>
            </a:r>
          </a:p>
          <a:p>
            <a:endParaRPr lang="en-US" b="1" dirty="0">
              <a:solidFill>
                <a:srgbClr val="3A4788"/>
              </a:solidFill>
              <a:effectLst>
                <a:outerShdw blurRad="38100" dist="38100" dir="2700000" algn="tl">
                  <a:srgbClr val="000000">
                    <a:alpha val="43137"/>
                  </a:srgbClr>
                </a:outerShdw>
              </a:effectLst>
            </a:endParaRPr>
          </a:p>
          <a:p>
            <a:pPr marL="914400" lvl="1" indent="-457200">
              <a:buFont typeface="Arial" panose="020B0604020202020204" pitchFamily="34" charset="0"/>
              <a:buChar char="•"/>
            </a:pPr>
            <a:r>
              <a:rPr lang="en-US" sz="4800" b="1" dirty="0">
                <a:effectLst>
                  <a:outerShdw blurRad="38100" dist="38100" dir="2700000" algn="tl">
                    <a:srgbClr val="000000">
                      <a:alpha val="43137"/>
                    </a:srgbClr>
                  </a:outerShdw>
                </a:effectLst>
              </a:rPr>
              <a:t>Organizational contribution</a:t>
            </a:r>
          </a:p>
          <a:p>
            <a:pPr marL="914400" lvl="1" indent="-457200">
              <a:buFont typeface="Arial" panose="020B0604020202020204" pitchFamily="34" charset="0"/>
              <a:buChar char="•"/>
            </a:pPr>
            <a:r>
              <a:rPr lang="en-US" sz="4800" b="1" dirty="0">
                <a:effectLst>
                  <a:outerShdw blurRad="38100" dist="38100" dir="2700000" algn="tl">
                    <a:srgbClr val="000000">
                      <a:alpha val="43137"/>
                    </a:srgbClr>
                  </a:outerShdw>
                </a:effectLst>
              </a:rPr>
              <a:t>Client contribution</a:t>
            </a:r>
          </a:p>
          <a:p>
            <a:pPr marL="914400" lvl="1" indent="-457200">
              <a:buFont typeface="Arial" panose="020B0604020202020204" pitchFamily="34" charset="0"/>
              <a:buChar char="•"/>
            </a:pPr>
            <a:r>
              <a:rPr lang="en-US" sz="4800" b="1" dirty="0">
                <a:effectLst>
                  <a:outerShdw blurRad="38100" dist="38100" dir="2700000" algn="tl">
                    <a:srgbClr val="000000">
                      <a:alpha val="43137"/>
                    </a:srgbClr>
                  </a:outerShdw>
                </a:effectLst>
              </a:rPr>
              <a:t>“Helper” contribution</a:t>
            </a:r>
          </a:p>
          <a:p>
            <a:pPr marL="914400" lvl="1" indent="-457200">
              <a:buFont typeface="Arial" panose="020B0604020202020204" pitchFamily="34" charset="0"/>
              <a:buChar char="•"/>
            </a:pPr>
            <a:r>
              <a:rPr lang="en-US" sz="4800" b="1" dirty="0">
                <a:effectLst>
                  <a:outerShdw blurRad="38100" dist="38100" dir="2700000" algn="tl">
                    <a:srgbClr val="000000">
                      <a:alpha val="43137"/>
                    </a:srgbClr>
                  </a:outerShdw>
                </a:effectLst>
              </a:rPr>
              <a:t>Contextual contribution</a:t>
            </a:r>
          </a:p>
          <a:p>
            <a:pPr marL="457200" indent="-457200">
              <a:buFont typeface="Arial" panose="020B0604020202020204" pitchFamily="34" charset="0"/>
              <a:buChar char="•"/>
            </a:pPr>
            <a:endParaRPr lang="en-US" sz="3000"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7821355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C728F1-F29E-9126-14B9-E4F5A07CAA26}"/>
            </a:ext>
          </a:extLst>
        </p:cNvPr>
        <p:cNvGrpSpPr/>
        <p:nvPr/>
      </p:nvGrpSpPr>
      <p:grpSpPr>
        <a:xfrm>
          <a:off x="0" y="0"/>
          <a:ext cx="0" cy="0"/>
          <a:chOff x="0" y="0"/>
          <a:chExt cx="0" cy="0"/>
        </a:xfrm>
      </p:grpSpPr>
      <p:pic>
        <p:nvPicPr>
          <p:cNvPr id="2" name="Picture 1" descr="A landscape with mountains and trees&#10;&#10;Description automatically generated">
            <a:extLst>
              <a:ext uri="{FF2B5EF4-FFF2-40B4-BE49-F238E27FC236}">
                <a16:creationId xmlns:a16="http://schemas.microsoft.com/office/drawing/2014/main" id="{00C85E8E-CC1A-B89A-99CD-7FBC3FF88D5A}"/>
              </a:ext>
            </a:extLst>
          </p:cNvPr>
          <p:cNvPicPr>
            <a:picLocks noChangeAspect="1"/>
          </p:cNvPicPr>
          <p:nvPr/>
        </p:nvPicPr>
        <p:blipFill>
          <a:blip r:embed="rId2"/>
          <a:srcRect l="63476" t="-1" r="22178" b="-1"/>
          <a:stretch/>
        </p:blipFill>
        <p:spPr>
          <a:xfrm>
            <a:off x="0" y="0"/>
            <a:ext cx="1948249" cy="6858000"/>
          </a:xfrm>
          <a:prstGeom prst="rect">
            <a:avLst/>
          </a:prstGeom>
        </p:spPr>
      </p:pic>
      <p:sp>
        <p:nvSpPr>
          <p:cNvPr id="3" name="TextBox 2">
            <a:extLst>
              <a:ext uri="{FF2B5EF4-FFF2-40B4-BE49-F238E27FC236}">
                <a16:creationId xmlns:a16="http://schemas.microsoft.com/office/drawing/2014/main" id="{B6476A25-6504-A887-44BD-8C7354DD8D3B}"/>
              </a:ext>
            </a:extLst>
          </p:cNvPr>
          <p:cNvSpPr txBox="1"/>
          <p:nvPr/>
        </p:nvSpPr>
        <p:spPr>
          <a:xfrm>
            <a:off x="2159726" y="259786"/>
            <a:ext cx="10032274" cy="6324808"/>
          </a:xfrm>
          <a:prstGeom prst="rect">
            <a:avLst/>
          </a:prstGeom>
          <a:noFill/>
        </p:spPr>
        <p:txBody>
          <a:bodyPr wrap="square" lIns="91440" tIns="45720" rIns="91440" bIns="45720" rtlCol="0" anchor="t">
            <a:spAutoFit/>
          </a:bodyPr>
          <a:lstStyle/>
          <a:p>
            <a:r>
              <a:rPr lang="en-US" sz="5000" b="1" dirty="0">
                <a:solidFill>
                  <a:schemeClr val="accent5"/>
                </a:solidFill>
                <a:effectLst>
                  <a:outerShdw blurRad="38100" dist="38100" dir="2700000" algn="tl">
                    <a:srgbClr val="000000">
                      <a:alpha val="43137"/>
                    </a:srgbClr>
                  </a:outerShdw>
                </a:effectLst>
              </a:rPr>
              <a:t>About Philip</a:t>
            </a:r>
          </a:p>
          <a:p>
            <a:endParaRPr lang="en-US" sz="800" dirty="0">
              <a:solidFill>
                <a:schemeClr val="accent1"/>
              </a:solidFill>
            </a:endParaRPr>
          </a:p>
          <a:p>
            <a:r>
              <a:rPr lang="en-US" sz="4000" b="1" dirty="0">
                <a:solidFill>
                  <a:schemeClr val="accent1"/>
                </a:solidFill>
              </a:rPr>
              <a:t>Career Path</a:t>
            </a:r>
          </a:p>
          <a:p>
            <a:pPr marL="457200" indent="-457200">
              <a:buFont typeface="Arial" panose="020B0604020202020204" pitchFamily="34" charset="0"/>
              <a:buChar char="•"/>
            </a:pPr>
            <a:r>
              <a:rPr lang="en-US" sz="3200" dirty="0">
                <a:solidFill>
                  <a:srgbClr val="043A57"/>
                </a:solidFill>
                <a:effectLst>
                  <a:outerShdw blurRad="38100" dist="38100" dir="2700000" algn="tl">
                    <a:srgbClr val="000000">
                      <a:alpha val="43137"/>
                    </a:srgbClr>
                  </a:outerShdw>
                </a:effectLst>
                <a:latin typeface="+mn-lt"/>
              </a:rPr>
              <a:t>30 years Pastoral Ministry</a:t>
            </a:r>
          </a:p>
          <a:p>
            <a:pPr marL="457200" indent="-457200">
              <a:buFont typeface="Arial" panose="020B0604020202020204" pitchFamily="34" charset="0"/>
              <a:buChar char="•"/>
            </a:pPr>
            <a:r>
              <a:rPr lang="en-US" sz="3200" dirty="0">
                <a:solidFill>
                  <a:srgbClr val="043A57"/>
                </a:solidFill>
                <a:effectLst>
                  <a:outerShdw blurRad="38100" dist="38100" dir="2700000" algn="tl">
                    <a:srgbClr val="000000">
                      <a:alpha val="43137"/>
                    </a:srgbClr>
                  </a:outerShdw>
                </a:effectLst>
                <a:latin typeface="+mn-lt"/>
              </a:rPr>
              <a:t>24 years Counseling, Intervention, &amp; Social Work</a:t>
            </a:r>
          </a:p>
          <a:p>
            <a:pPr marL="457200" indent="-457200">
              <a:buFont typeface="Arial" panose="020B0604020202020204" pitchFamily="34" charset="0"/>
              <a:buChar char="•"/>
            </a:pPr>
            <a:r>
              <a:rPr lang="en-US" sz="3200" dirty="0">
                <a:solidFill>
                  <a:srgbClr val="043A57"/>
                </a:solidFill>
                <a:effectLst>
                  <a:outerShdw blurRad="38100" dist="38100" dir="2700000" algn="tl">
                    <a:srgbClr val="000000">
                      <a:alpha val="43137"/>
                    </a:srgbClr>
                  </a:outerShdw>
                </a:effectLst>
                <a:latin typeface="+mn-lt"/>
              </a:rPr>
              <a:t>LPC in Texas and Missouri</a:t>
            </a:r>
          </a:p>
          <a:p>
            <a:pPr marL="457200" indent="-457200">
              <a:buFont typeface="Arial" panose="020B0604020202020204" pitchFamily="34" charset="0"/>
              <a:buChar char="•"/>
            </a:pPr>
            <a:r>
              <a:rPr lang="en-US" sz="3200" dirty="0">
                <a:solidFill>
                  <a:srgbClr val="043A57"/>
                </a:solidFill>
                <a:effectLst>
                  <a:outerShdw blurRad="38100" dist="38100" dir="2700000" algn="tl">
                    <a:srgbClr val="000000">
                      <a:alpha val="43137"/>
                    </a:srgbClr>
                  </a:outerShdw>
                </a:effectLst>
                <a:latin typeface="+mn-lt"/>
              </a:rPr>
              <a:t>3 years with City Union Mission as</a:t>
            </a:r>
            <a:r>
              <a:rPr lang="en-US" sz="3200" dirty="0">
                <a:solidFill>
                  <a:srgbClr val="043A57"/>
                </a:solidFill>
                <a:effectLst>
                  <a:outerShdw blurRad="38100" dist="38100" dir="2700000" algn="tl">
                    <a:srgbClr val="000000">
                      <a:alpha val="43137"/>
                    </a:srgbClr>
                  </a:outerShdw>
                </a:effectLst>
              </a:rPr>
              <a:t> Clinical Director</a:t>
            </a:r>
          </a:p>
          <a:p>
            <a:pPr marL="457200" indent="-457200">
              <a:buFont typeface="Arial" panose="020B0604020202020204" pitchFamily="34" charset="0"/>
              <a:buChar char="•"/>
            </a:pPr>
            <a:r>
              <a:rPr lang="en-US" sz="3200" dirty="0">
                <a:solidFill>
                  <a:srgbClr val="043A57"/>
                </a:solidFill>
                <a:effectLst>
                  <a:outerShdw blurRad="38100" dist="38100" dir="2700000" algn="tl">
                    <a:srgbClr val="000000">
                      <a:alpha val="43137"/>
                    </a:srgbClr>
                  </a:outerShdw>
                </a:effectLst>
                <a:latin typeface="+mn-lt"/>
              </a:rPr>
              <a:t>Treatment</a:t>
            </a:r>
            <a:r>
              <a:rPr lang="en-US" sz="3200" dirty="0">
                <a:solidFill>
                  <a:srgbClr val="043A57"/>
                </a:solidFill>
                <a:effectLst>
                  <a:outerShdw blurRad="38100" dist="38100" dir="2700000" algn="tl">
                    <a:srgbClr val="000000">
                      <a:alpha val="43137"/>
                    </a:srgbClr>
                  </a:outerShdw>
                </a:effectLst>
              </a:rPr>
              <a:t>/</a:t>
            </a:r>
            <a:r>
              <a:rPr lang="en-US" sz="3200" dirty="0">
                <a:solidFill>
                  <a:srgbClr val="043A57"/>
                </a:solidFill>
                <a:effectLst>
                  <a:outerShdw blurRad="38100" dist="38100" dir="2700000" algn="tl">
                    <a:srgbClr val="000000">
                      <a:alpha val="43137"/>
                    </a:srgbClr>
                  </a:outerShdw>
                </a:effectLst>
                <a:latin typeface="+mn-lt"/>
              </a:rPr>
              <a:t>philosophical modality: “The Best B.E.T.”</a:t>
            </a:r>
          </a:p>
          <a:p>
            <a:pPr marL="457200" indent="-457200">
              <a:buFont typeface="Arial" panose="020B0604020202020204" pitchFamily="34" charset="0"/>
              <a:buChar char="•"/>
            </a:pPr>
            <a:r>
              <a:rPr lang="en-US" sz="3200" dirty="0">
                <a:solidFill>
                  <a:srgbClr val="043A57"/>
                </a:solidFill>
                <a:effectLst>
                  <a:outerShdw blurRad="38100" dist="38100" dir="2700000" algn="tl">
                    <a:srgbClr val="000000">
                      <a:alpha val="43137"/>
                    </a:srgbClr>
                  </a:outerShdw>
                </a:effectLst>
              </a:rPr>
              <a:t>A key strategic objective for my role to address: Secondary Traumatic Stress exposure for our agency</a:t>
            </a:r>
            <a:endParaRPr lang="en-US" sz="1400" dirty="0">
              <a:solidFill>
                <a:srgbClr val="043A57"/>
              </a:solidFill>
              <a:effectLst>
                <a:outerShdw blurRad="38100" dist="38100" dir="2700000" algn="tl">
                  <a:srgbClr val="000000">
                    <a:alpha val="43137"/>
                  </a:srgbClr>
                </a:outerShdw>
              </a:effectLst>
            </a:endParaRPr>
          </a:p>
          <a:p>
            <a:endParaRPr lang="en-US" sz="1100" b="1" dirty="0">
              <a:solidFill>
                <a:schemeClr val="accent1"/>
              </a:solidFill>
            </a:endParaRPr>
          </a:p>
          <a:p>
            <a:r>
              <a:rPr lang="en-US" sz="4000" b="1" dirty="0">
                <a:solidFill>
                  <a:schemeClr val="accent1"/>
                </a:solidFill>
              </a:rPr>
              <a:t>What I Do For Fun</a:t>
            </a:r>
          </a:p>
          <a:p>
            <a:pPr marL="457200" indent="-457200">
              <a:buFont typeface="Arial" panose="020B0604020202020204" pitchFamily="34" charset="0"/>
              <a:buChar char="•"/>
            </a:pPr>
            <a:r>
              <a:rPr lang="en-US" sz="3200" dirty="0">
                <a:solidFill>
                  <a:srgbClr val="043A57"/>
                </a:solidFill>
                <a:effectLst>
                  <a:outerShdw blurRad="38100" dist="38100" dir="2700000" algn="tl">
                    <a:srgbClr val="000000">
                      <a:alpha val="43137"/>
                    </a:srgbClr>
                  </a:outerShdw>
                </a:effectLst>
              </a:rPr>
              <a:t>Playing Guitar, Drums, Fly Fishing, Mountain Biking</a:t>
            </a:r>
            <a:endParaRPr lang="en-US" sz="1100" dirty="0">
              <a:effectLst>
                <a:outerShdw blurRad="38100" dist="38100" dir="2700000" algn="tl">
                  <a:srgbClr val="000000">
                    <a:alpha val="43137"/>
                  </a:srgbClr>
                </a:outerShdw>
              </a:effectLst>
              <a:latin typeface="+mn-lt"/>
            </a:endParaRPr>
          </a:p>
        </p:txBody>
      </p:sp>
      <p:pic>
        <p:nvPicPr>
          <p:cNvPr id="4" name="Picture 3">
            <a:extLst>
              <a:ext uri="{FF2B5EF4-FFF2-40B4-BE49-F238E27FC236}">
                <a16:creationId xmlns:a16="http://schemas.microsoft.com/office/drawing/2014/main" id="{6E99B045-3A3A-E82E-2C97-9054BC84B9B8}"/>
              </a:ext>
            </a:extLst>
          </p:cNvPr>
          <p:cNvPicPr>
            <a:picLocks noChangeAspect="1"/>
          </p:cNvPicPr>
          <p:nvPr/>
        </p:nvPicPr>
        <p:blipFill>
          <a:blip r:embed="rId3"/>
          <a:srcRect l="3820" t="6249" r="6696" b="8015"/>
          <a:stretch/>
        </p:blipFill>
        <p:spPr>
          <a:xfrm>
            <a:off x="9564624" y="409326"/>
            <a:ext cx="1616822" cy="1683227"/>
          </a:xfrm>
          <a:prstGeom prst="rect">
            <a:avLst/>
          </a:prstGeom>
        </p:spPr>
      </p:pic>
    </p:spTree>
    <p:extLst>
      <p:ext uri="{BB962C8B-B14F-4D97-AF65-F5344CB8AC3E}">
        <p14:creationId xmlns:p14="http://schemas.microsoft.com/office/powerpoint/2010/main" val="204779379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BD9819-ABFF-344E-B932-ECF31B2AE7DC}"/>
            </a:ext>
          </a:extLst>
        </p:cNvPr>
        <p:cNvGrpSpPr/>
        <p:nvPr/>
      </p:nvGrpSpPr>
      <p:grpSpPr>
        <a:xfrm>
          <a:off x="0" y="0"/>
          <a:ext cx="0" cy="0"/>
          <a:chOff x="0" y="0"/>
          <a:chExt cx="0" cy="0"/>
        </a:xfrm>
      </p:grpSpPr>
      <p:pic>
        <p:nvPicPr>
          <p:cNvPr id="10" name="Picture 9" descr="A landscape with mountains and trees&#10;&#10;Description automatically generated">
            <a:extLst>
              <a:ext uri="{FF2B5EF4-FFF2-40B4-BE49-F238E27FC236}">
                <a16:creationId xmlns:a16="http://schemas.microsoft.com/office/drawing/2014/main" id="{F763C99F-E236-AE62-5AEF-09A0329096F3}"/>
              </a:ext>
            </a:extLst>
          </p:cNvPr>
          <p:cNvPicPr>
            <a:picLocks noChangeAspect="1"/>
          </p:cNvPicPr>
          <p:nvPr/>
        </p:nvPicPr>
        <p:blipFill>
          <a:blip r:embed="rId2"/>
          <a:srcRect l="3177" r="7044" b="-1"/>
          <a:stretch/>
        </p:blipFill>
        <p:spPr>
          <a:xfrm>
            <a:off x="0" y="10"/>
            <a:ext cx="12191980" cy="6857990"/>
          </a:xfrm>
          <a:prstGeom prst="rect">
            <a:avLst/>
          </a:prstGeom>
        </p:spPr>
      </p:pic>
      <p:sp>
        <p:nvSpPr>
          <p:cNvPr id="3" name="Rectangle 2">
            <a:extLst>
              <a:ext uri="{FF2B5EF4-FFF2-40B4-BE49-F238E27FC236}">
                <a16:creationId xmlns:a16="http://schemas.microsoft.com/office/drawing/2014/main" id="{6A8DBD4B-C63F-8099-257D-74145DF03FF0}"/>
              </a:ext>
            </a:extLst>
          </p:cNvPr>
          <p:cNvSpPr/>
          <p:nvPr/>
        </p:nvSpPr>
        <p:spPr>
          <a:xfrm>
            <a:off x="188250" y="4450974"/>
            <a:ext cx="11815480" cy="1510555"/>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2BB859B9-A6D4-3D0F-CCF3-67B80B3D9933}"/>
              </a:ext>
            </a:extLst>
          </p:cNvPr>
          <p:cNvSpPr txBox="1"/>
          <p:nvPr/>
        </p:nvSpPr>
        <p:spPr>
          <a:xfrm>
            <a:off x="188249" y="4930585"/>
            <a:ext cx="11887209" cy="510989"/>
          </a:xfrm>
          <a:prstGeom prst="rect">
            <a:avLst/>
          </a:prstGeom>
        </p:spPr>
        <p:txBody>
          <a:bodyPr vert="horz" lIns="91440" tIns="45720" rIns="91440" bIns="45720" rtlCol="0" anchor="ctr">
            <a:noAutofit/>
          </a:bodyPr>
          <a:lstStyle/>
          <a:p>
            <a:pPr algn="ctr">
              <a:lnSpc>
                <a:spcPct val="90000"/>
              </a:lnSpc>
              <a:spcBef>
                <a:spcPct val="0"/>
              </a:spcBef>
              <a:spcAft>
                <a:spcPts val="600"/>
              </a:spcAft>
            </a:pPr>
            <a:r>
              <a:rPr lang="en-US" sz="4400" b="1" dirty="0">
                <a:solidFill>
                  <a:schemeClr val="accent1"/>
                </a:solidFill>
                <a:effectLst>
                  <a:outerShdw blurRad="38100" dist="38100" dir="2700000" algn="tl">
                    <a:srgbClr val="000000">
                      <a:alpha val="43137"/>
                    </a:srgbClr>
                  </a:outerShdw>
                </a:effectLst>
                <a:latin typeface="+mj-lt"/>
                <a:ea typeface="+mj-ea"/>
                <a:cs typeface="+mj-cs"/>
              </a:rPr>
              <a:t>IV. Developing a Strategic Plan to Protect Your Workers from the Dangers of Vicarious Trauma  </a:t>
            </a:r>
            <a:endParaRPr lang="en-US" sz="4400" dirty="0">
              <a:solidFill>
                <a:schemeClr val="accent1"/>
              </a:solidFill>
              <a:effectLst>
                <a:outerShdw blurRad="38100" dist="38100" dir="2700000" algn="tl">
                  <a:srgbClr val="000000">
                    <a:alpha val="43137"/>
                  </a:srgbClr>
                </a:outerShdw>
              </a:effectLst>
              <a:latin typeface="+mj-lt"/>
              <a:ea typeface="+mj-ea"/>
              <a:cs typeface="+mj-cs"/>
            </a:endParaRPr>
          </a:p>
        </p:txBody>
      </p:sp>
      <p:pic>
        <p:nvPicPr>
          <p:cNvPr id="4" name="Picture 3">
            <a:extLst>
              <a:ext uri="{FF2B5EF4-FFF2-40B4-BE49-F238E27FC236}">
                <a16:creationId xmlns:a16="http://schemas.microsoft.com/office/drawing/2014/main" id="{5D6EF278-7FF8-73C8-98A6-12FBC91682C8}"/>
              </a:ext>
            </a:extLst>
          </p:cNvPr>
          <p:cNvPicPr>
            <a:picLocks noChangeAspect="1"/>
          </p:cNvPicPr>
          <p:nvPr/>
        </p:nvPicPr>
        <p:blipFill>
          <a:blip r:embed="rId3"/>
          <a:srcRect l="23390" r="23390"/>
          <a:stretch/>
        </p:blipFill>
        <p:spPr>
          <a:xfrm>
            <a:off x="8866094" y="1344706"/>
            <a:ext cx="1965714" cy="2462333"/>
          </a:xfrm>
          <a:prstGeom prst="rect">
            <a:avLst/>
          </a:prstGeom>
          <a:ln w="228600" cap="sq" cmpd="thickThin">
            <a:solidFill>
              <a:srgbClr val="000000"/>
            </a:solidFill>
            <a:prstDash val="solid"/>
            <a:miter lim="800000"/>
          </a:ln>
          <a:effectLst>
            <a:innerShdw blurRad="76200">
              <a:srgbClr val="000000"/>
            </a:innerShdw>
          </a:effectLst>
        </p:spPr>
      </p:pic>
      <p:pic>
        <p:nvPicPr>
          <p:cNvPr id="8" name="Picture 7">
            <a:extLst>
              <a:ext uri="{FF2B5EF4-FFF2-40B4-BE49-F238E27FC236}">
                <a16:creationId xmlns:a16="http://schemas.microsoft.com/office/drawing/2014/main" id="{C9277894-B901-AC2C-C9E5-6A94F08A4DA6}"/>
              </a:ext>
            </a:extLst>
          </p:cNvPr>
          <p:cNvPicPr>
            <a:picLocks noChangeAspect="1"/>
          </p:cNvPicPr>
          <p:nvPr/>
        </p:nvPicPr>
        <p:blipFill>
          <a:blip r:embed="rId4"/>
          <a:srcRect l="22675" r="22675"/>
          <a:stretch/>
        </p:blipFill>
        <p:spPr>
          <a:xfrm>
            <a:off x="4806761" y="1180383"/>
            <a:ext cx="2157135" cy="2626656"/>
          </a:xfrm>
          <a:prstGeom prst="rect">
            <a:avLst/>
          </a:prstGeom>
          <a:ln w="228600" cap="sq" cmpd="thickThin">
            <a:solidFill>
              <a:srgbClr val="000000"/>
            </a:solidFill>
            <a:prstDash val="solid"/>
            <a:miter lim="800000"/>
          </a:ln>
          <a:effectLst>
            <a:innerShdw blurRad="76200">
              <a:srgbClr val="000000"/>
            </a:innerShdw>
          </a:effectLst>
        </p:spPr>
      </p:pic>
      <p:pic>
        <p:nvPicPr>
          <p:cNvPr id="12" name="Picture 11">
            <a:extLst>
              <a:ext uri="{FF2B5EF4-FFF2-40B4-BE49-F238E27FC236}">
                <a16:creationId xmlns:a16="http://schemas.microsoft.com/office/drawing/2014/main" id="{F8BD5D40-49AC-0307-D65B-C13CC9998411}"/>
              </a:ext>
            </a:extLst>
          </p:cNvPr>
          <p:cNvPicPr>
            <a:picLocks noChangeAspect="1"/>
          </p:cNvPicPr>
          <p:nvPr/>
        </p:nvPicPr>
        <p:blipFill>
          <a:blip r:embed="rId5"/>
          <a:srcRect l="22896" r="22896"/>
          <a:stretch/>
        </p:blipFill>
        <p:spPr>
          <a:xfrm>
            <a:off x="1066801" y="1416426"/>
            <a:ext cx="1943874" cy="2390613"/>
          </a:xfrm>
          <a:prstGeom prst="rect">
            <a:avLst/>
          </a:prstGeom>
          <a:ln w="2286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28615625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nodeType="clickEffect">
                                  <p:stCondLst>
                                    <p:cond delay="0"/>
                                  </p:stCondLst>
                                  <p:childTnLst>
                                    <p:animEffect transition="out" filter="fade">
                                      <p:cBhvr>
                                        <p:cTn id="6" dur="500" tmFilter="0, 0; .2, .5; .8, .5; 1, 0"/>
                                        <p:tgtEl>
                                          <p:spTgt spid="11">
                                            <p:txEl>
                                              <p:pRg st="0" end="0"/>
                                            </p:txEl>
                                          </p:spTgt>
                                        </p:tgtEl>
                                      </p:cBhvr>
                                    </p:animEffect>
                                    <p:animScale>
                                      <p:cBhvr>
                                        <p:cTn id="7" dur="250" autoRev="1" fill="hold"/>
                                        <p:tgtEl>
                                          <p:spTgt spid="11">
                                            <p:txEl>
                                              <p:pRg st="0" end="0"/>
                                            </p:txEl>
                                          </p:spTgt>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BEFC39-995F-8543-8C33-A3CD0F4B8ECF}"/>
            </a:ext>
          </a:extLst>
        </p:cNvPr>
        <p:cNvGrpSpPr/>
        <p:nvPr/>
      </p:nvGrpSpPr>
      <p:grpSpPr>
        <a:xfrm>
          <a:off x="0" y="0"/>
          <a:ext cx="0" cy="0"/>
          <a:chOff x="0" y="0"/>
          <a:chExt cx="0" cy="0"/>
        </a:xfrm>
      </p:grpSpPr>
      <p:pic>
        <p:nvPicPr>
          <p:cNvPr id="2" name="Picture 1" descr="A landscape with mountains and trees&#10;&#10;Description automatically generated">
            <a:extLst>
              <a:ext uri="{FF2B5EF4-FFF2-40B4-BE49-F238E27FC236}">
                <a16:creationId xmlns:a16="http://schemas.microsoft.com/office/drawing/2014/main" id="{3066C9B3-DF02-DCFA-883A-30FF7DC7259D}"/>
              </a:ext>
            </a:extLst>
          </p:cNvPr>
          <p:cNvPicPr>
            <a:picLocks noChangeAspect="1"/>
          </p:cNvPicPr>
          <p:nvPr/>
        </p:nvPicPr>
        <p:blipFill>
          <a:blip r:embed="rId3"/>
          <a:srcRect l="16566" t="-2" r="69088"/>
          <a:stretch/>
        </p:blipFill>
        <p:spPr>
          <a:xfrm>
            <a:off x="0" y="0"/>
            <a:ext cx="1948249" cy="6858000"/>
          </a:xfrm>
          <a:prstGeom prst="rect">
            <a:avLst/>
          </a:prstGeom>
        </p:spPr>
      </p:pic>
      <p:sp>
        <p:nvSpPr>
          <p:cNvPr id="3" name="TextBox 2">
            <a:extLst>
              <a:ext uri="{FF2B5EF4-FFF2-40B4-BE49-F238E27FC236}">
                <a16:creationId xmlns:a16="http://schemas.microsoft.com/office/drawing/2014/main" id="{47586CF8-1189-EA31-84CF-459964BE96D0}"/>
              </a:ext>
            </a:extLst>
          </p:cNvPr>
          <p:cNvSpPr txBox="1"/>
          <p:nvPr/>
        </p:nvSpPr>
        <p:spPr>
          <a:xfrm>
            <a:off x="2235910" y="141683"/>
            <a:ext cx="9768248" cy="1077218"/>
          </a:xfrm>
          <a:prstGeom prst="rect">
            <a:avLst/>
          </a:prstGeom>
          <a:noFill/>
        </p:spPr>
        <p:txBody>
          <a:bodyPr wrap="square" rtlCol="0">
            <a:spAutoFit/>
          </a:bodyPr>
          <a:lstStyle/>
          <a:p>
            <a:r>
              <a:rPr lang="en-US" sz="4400" b="1" dirty="0">
                <a:solidFill>
                  <a:srgbClr val="3A4788"/>
                </a:solidFill>
                <a:effectLst>
                  <a:outerShdw blurRad="38100" dist="38100" dir="2700000" algn="tl">
                    <a:srgbClr val="000000">
                      <a:alpha val="43137"/>
                    </a:srgbClr>
                  </a:outerShdw>
                </a:effectLst>
              </a:rPr>
              <a:t>V. Developing a Protective Plan</a:t>
            </a:r>
          </a:p>
          <a:p>
            <a:pPr marL="342900" indent="-342900">
              <a:buFont typeface="Arial" panose="020B0604020202020204" pitchFamily="34" charset="0"/>
              <a:buChar char="•"/>
            </a:pPr>
            <a:endParaRPr lang="en-US" sz="2000" b="1" i="1" dirty="0">
              <a:solidFill>
                <a:srgbClr val="3A4788"/>
              </a:solidFill>
            </a:endParaRPr>
          </a:p>
        </p:txBody>
      </p:sp>
      <p:sp>
        <p:nvSpPr>
          <p:cNvPr id="4" name="TextBox 3">
            <a:extLst>
              <a:ext uri="{FF2B5EF4-FFF2-40B4-BE49-F238E27FC236}">
                <a16:creationId xmlns:a16="http://schemas.microsoft.com/office/drawing/2014/main" id="{C2A306BA-BF11-051A-2514-8D11C9CE776B}"/>
              </a:ext>
            </a:extLst>
          </p:cNvPr>
          <p:cNvSpPr txBox="1"/>
          <p:nvPr/>
        </p:nvSpPr>
        <p:spPr>
          <a:xfrm>
            <a:off x="2784829" y="884477"/>
            <a:ext cx="9219329" cy="6555641"/>
          </a:xfrm>
          <a:prstGeom prst="rect">
            <a:avLst/>
          </a:prstGeom>
          <a:noFill/>
        </p:spPr>
        <p:txBody>
          <a:bodyPr wrap="square">
            <a:spAutoFit/>
          </a:bodyPr>
          <a:lstStyle/>
          <a:p>
            <a:pPr marL="514350" indent="-514350">
              <a:buAutoNum type="arabicPeriod"/>
            </a:pPr>
            <a:r>
              <a:rPr lang="en-US" sz="3200" b="1" dirty="0">
                <a:effectLst>
                  <a:outerShdw blurRad="38100" dist="38100" dir="2700000" algn="tl">
                    <a:srgbClr val="000000">
                      <a:alpha val="43137"/>
                    </a:srgbClr>
                  </a:outerShdw>
                </a:effectLst>
              </a:rPr>
              <a:t>Assess the Situation</a:t>
            </a:r>
          </a:p>
          <a:p>
            <a:pPr lvl="1"/>
            <a:r>
              <a:rPr lang="en-US" sz="3000" dirty="0">
                <a:effectLst>
                  <a:outerShdw blurRad="38100" dist="38100" dir="2700000" algn="tl">
                    <a:srgbClr val="000000">
                      <a:alpha val="43137"/>
                    </a:srgbClr>
                  </a:outerShdw>
                </a:effectLst>
              </a:rPr>
              <a:t>Empower the agency and workers by gathering information about the vulnerabilities, strengths, weaknesses, training needs, and self care strategies of your helpers </a:t>
            </a:r>
          </a:p>
          <a:p>
            <a:pPr lvl="1"/>
            <a:endParaRPr lang="en-US" sz="3000" dirty="0">
              <a:effectLst>
                <a:outerShdw blurRad="38100" dist="38100" dir="2700000" algn="tl">
                  <a:srgbClr val="000000">
                    <a:alpha val="43137"/>
                  </a:srgbClr>
                </a:outerShdw>
              </a:effectLst>
            </a:endParaRPr>
          </a:p>
          <a:p>
            <a:pPr lvl="1"/>
            <a:r>
              <a:rPr lang="en-US" sz="2400" b="1" dirty="0">
                <a:effectLst>
                  <a:outerShdw blurRad="38100" dist="38100" dir="2700000" algn="tl">
                    <a:srgbClr val="000000">
                      <a:alpha val="43137"/>
                    </a:srgbClr>
                  </a:outerShdw>
                </a:effectLst>
              </a:rPr>
              <a:t>Saakvitne, Karen W., and Laurie Anne Pearlman. </a:t>
            </a:r>
            <a:r>
              <a:rPr lang="en-US" sz="2400" b="1" i="1" dirty="0">
                <a:effectLst>
                  <a:outerShdw blurRad="38100" dist="38100" dir="2700000" algn="tl">
                    <a:srgbClr val="000000">
                      <a:alpha val="43137"/>
                    </a:srgbClr>
                  </a:outerShdw>
                </a:effectLst>
              </a:rPr>
              <a:t>Transforming the Pain: A Workbook of Vicarious Traumatization for Helping Professionals Who Work with Traumatized Clients.</a:t>
            </a:r>
            <a:r>
              <a:rPr lang="en-US" sz="2400" b="1" dirty="0">
                <a:effectLst>
                  <a:outerShdw blurRad="38100" dist="38100" dir="2700000" algn="tl">
                    <a:srgbClr val="000000">
                      <a:alpha val="43137"/>
                    </a:srgbClr>
                  </a:outerShdw>
                </a:effectLst>
              </a:rPr>
              <a:t> New York, NY: W. W. Norton, 1996.</a:t>
            </a:r>
          </a:p>
          <a:p>
            <a:pPr lvl="1"/>
            <a:endParaRPr lang="en-US" sz="2400" b="1" dirty="0">
              <a:effectLst>
                <a:outerShdw blurRad="38100" dist="38100" dir="2700000" algn="tl">
                  <a:srgbClr val="000000">
                    <a:alpha val="43137"/>
                  </a:srgbClr>
                </a:outerShdw>
              </a:effectLst>
            </a:endParaRPr>
          </a:p>
          <a:p>
            <a:pPr lvl="1"/>
            <a:r>
              <a:rPr lang="en-US" sz="2400" b="1" dirty="0">
                <a:effectLst>
                  <a:outerShdw blurRad="38100" dist="38100" dir="2700000" algn="tl">
                    <a:srgbClr val="000000">
                      <a:alpha val="43137"/>
                    </a:srgbClr>
                  </a:outerShdw>
                </a:effectLst>
              </a:rPr>
              <a:t>Steele, William. </a:t>
            </a:r>
            <a:r>
              <a:rPr lang="en-US" sz="2400" b="1" i="1" dirty="0">
                <a:effectLst>
                  <a:outerShdw blurRad="38100" dist="38100" dir="2700000" algn="tl">
                    <a:srgbClr val="000000">
                      <a:alpha val="43137"/>
                    </a:srgbClr>
                  </a:outerShdw>
                </a:effectLst>
              </a:rPr>
              <a:t>Reducing Compassion Fatigue, Secondary Traumatic Stress, and Burnout: A Trauma Sensitive Workbook. </a:t>
            </a:r>
            <a:r>
              <a:rPr lang="en-US" sz="2400" b="1" dirty="0">
                <a:effectLst>
                  <a:outerShdw blurRad="38100" dist="38100" dir="2700000" algn="tl">
                    <a:srgbClr val="000000">
                      <a:alpha val="43137"/>
                    </a:srgbClr>
                  </a:outerShdw>
                </a:effectLst>
              </a:rPr>
              <a:t>New York, NY: Routledge Press, 2020.</a:t>
            </a:r>
          </a:p>
          <a:p>
            <a:pPr lvl="1"/>
            <a:endParaRPr lang="en-US" dirty="0"/>
          </a:p>
          <a:p>
            <a:pPr marL="971550" lvl="1" indent="-514350">
              <a:buFont typeface="Arial" panose="020B0604020202020204" pitchFamily="34" charset="0"/>
              <a:buChar char="•"/>
            </a:pPr>
            <a:endParaRPr lang="en-US" sz="3000"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40560628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AD6A0B-600F-7BA6-FBAE-F431F7CB6788}"/>
            </a:ext>
          </a:extLst>
        </p:cNvPr>
        <p:cNvGrpSpPr/>
        <p:nvPr/>
      </p:nvGrpSpPr>
      <p:grpSpPr>
        <a:xfrm>
          <a:off x="0" y="0"/>
          <a:ext cx="0" cy="0"/>
          <a:chOff x="0" y="0"/>
          <a:chExt cx="0" cy="0"/>
        </a:xfrm>
      </p:grpSpPr>
      <p:pic>
        <p:nvPicPr>
          <p:cNvPr id="2" name="Picture 1" descr="A landscape with mountains and trees&#10;&#10;Description automatically generated">
            <a:extLst>
              <a:ext uri="{FF2B5EF4-FFF2-40B4-BE49-F238E27FC236}">
                <a16:creationId xmlns:a16="http://schemas.microsoft.com/office/drawing/2014/main" id="{259899FD-5119-3BC4-C6AA-F6B6965F99EE}"/>
              </a:ext>
            </a:extLst>
          </p:cNvPr>
          <p:cNvPicPr>
            <a:picLocks noChangeAspect="1"/>
          </p:cNvPicPr>
          <p:nvPr/>
        </p:nvPicPr>
        <p:blipFill>
          <a:blip r:embed="rId3"/>
          <a:srcRect l="16566" t="-2" r="69088"/>
          <a:stretch/>
        </p:blipFill>
        <p:spPr>
          <a:xfrm>
            <a:off x="0" y="0"/>
            <a:ext cx="1948249" cy="6858000"/>
          </a:xfrm>
          <a:prstGeom prst="rect">
            <a:avLst/>
          </a:prstGeom>
        </p:spPr>
      </p:pic>
      <p:sp>
        <p:nvSpPr>
          <p:cNvPr id="3" name="TextBox 2">
            <a:extLst>
              <a:ext uri="{FF2B5EF4-FFF2-40B4-BE49-F238E27FC236}">
                <a16:creationId xmlns:a16="http://schemas.microsoft.com/office/drawing/2014/main" id="{3BB3AFE3-F37D-FC09-ABC3-179832827B4C}"/>
              </a:ext>
            </a:extLst>
          </p:cNvPr>
          <p:cNvSpPr txBox="1"/>
          <p:nvPr/>
        </p:nvSpPr>
        <p:spPr>
          <a:xfrm>
            <a:off x="2235910" y="141683"/>
            <a:ext cx="9768248" cy="954107"/>
          </a:xfrm>
          <a:prstGeom prst="rect">
            <a:avLst/>
          </a:prstGeom>
          <a:noFill/>
        </p:spPr>
        <p:txBody>
          <a:bodyPr wrap="square" rtlCol="0">
            <a:spAutoFit/>
          </a:bodyPr>
          <a:lstStyle/>
          <a:p>
            <a:r>
              <a:rPr lang="en-US" sz="4400" b="1" dirty="0">
                <a:solidFill>
                  <a:srgbClr val="3A4788"/>
                </a:solidFill>
                <a:effectLst>
                  <a:outerShdw blurRad="38100" dist="38100" dir="2700000" algn="tl">
                    <a:srgbClr val="000000">
                      <a:alpha val="43137"/>
                    </a:srgbClr>
                  </a:outerShdw>
                </a:effectLst>
              </a:rPr>
              <a:t>V. Developing a Protective Plan</a:t>
            </a:r>
          </a:p>
          <a:p>
            <a:endParaRPr lang="en-US" sz="1100" b="1" i="1" dirty="0">
              <a:solidFill>
                <a:srgbClr val="3A4788"/>
              </a:solidFill>
            </a:endParaRPr>
          </a:p>
        </p:txBody>
      </p:sp>
      <p:sp>
        <p:nvSpPr>
          <p:cNvPr id="5" name="TextBox 4">
            <a:extLst>
              <a:ext uri="{FF2B5EF4-FFF2-40B4-BE49-F238E27FC236}">
                <a16:creationId xmlns:a16="http://schemas.microsoft.com/office/drawing/2014/main" id="{02A41B1F-11A2-1EA8-E2C9-647D0459E705}"/>
              </a:ext>
            </a:extLst>
          </p:cNvPr>
          <p:cNvSpPr txBox="1"/>
          <p:nvPr/>
        </p:nvSpPr>
        <p:spPr>
          <a:xfrm>
            <a:off x="2690824" y="1044098"/>
            <a:ext cx="9313334" cy="5693866"/>
          </a:xfrm>
          <a:prstGeom prst="rect">
            <a:avLst/>
          </a:prstGeom>
          <a:noFill/>
        </p:spPr>
        <p:txBody>
          <a:bodyPr wrap="square">
            <a:spAutoFit/>
          </a:bodyPr>
          <a:lstStyle/>
          <a:p>
            <a:r>
              <a:rPr lang="en-US" sz="3000" b="1" dirty="0">
                <a:effectLst>
                  <a:outerShdw blurRad="38100" dist="38100" dir="2700000" algn="tl">
                    <a:srgbClr val="000000">
                      <a:alpha val="43137"/>
                    </a:srgbClr>
                  </a:outerShdw>
                </a:effectLst>
              </a:rPr>
              <a:t>2. </a:t>
            </a:r>
            <a:r>
              <a:rPr lang="en-US" sz="3200" b="1" dirty="0">
                <a:effectLst>
                  <a:outerShdw blurRad="38100" dist="38100" dir="2700000" algn="tl">
                    <a:srgbClr val="000000">
                      <a:alpha val="43137"/>
                    </a:srgbClr>
                  </a:outerShdw>
                </a:effectLst>
              </a:rPr>
              <a:t>Provide Continuing Education Opportunities</a:t>
            </a:r>
          </a:p>
          <a:p>
            <a:endParaRPr lang="en-US" sz="1200" b="1" dirty="0">
              <a:effectLst>
                <a:outerShdw blurRad="38100" dist="38100" dir="2700000" algn="tl">
                  <a:srgbClr val="000000">
                    <a:alpha val="43137"/>
                  </a:srgbClr>
                </a:outerShdw>
              </a:effectLst>
            </a:endParaRPr>
          </a:p>
          <a:p>
            <a:pPr marL="914400" lvl="1" indent="-457200">
              <a:buFont typeface="Arial" panose="020B0604020202020204" pitchFamily="34" charset="0"/>
              <a:buChar char="•"/>
            </a:pPr>
            <a:r>
              <a:rPr lang="en-US" sz="3000" dirty="0">
                <a:effectLst>
                  <a:outerShdw blurRad="38100" dist="38100" dir="2700000" algn="tl">
                    <a:srgbClr val="000000">
                      <a:alpha val="43137"/>
                    </a:srgbClr>
                  </a:outerShdw>
                </a:effectLst>
              </a:rPr>
              <a:t>The effects of vicarious trauma on the worker</a:t>
            </a:r>
          </a:p>
          <a:p>
            <a:pPr marL="914400" lvl="1" indent="-457200">
              <a:buFont typeface="Arial" panose="020B0604020202020204" pitchFamily="34" charset="0"/>
              <a:buChar char="•"/>
            </a:pPr>
            <a:r>
              <a:rPr lang="en-US" sz="3000" dirty="0">
                <a:effectLst>
                  <a:outerShdw blurRad="38100" dist="38100" dir="2700000" algn="tl">
                    <a:srgbClr val="000000">
                      <a:alpha val="43137"/>
                    </a:srgbClr>
                  </a:outerShdw>
                </a:effectLst>
              </a:rPr>
              <a:t>Best Practices for treatment or service provision</a:t>
            </a:r>
          </a:p>
          <a:p>
            <a:pPr marL="914400" lvl="1" indent="-457200">
              <a:buFont typeface="Arial" panose="020B0604020202020204" pitchFamily="34" charset="0"/>
              <a:buChar char="•"/>
            </a:pPr>
            <a:r>
              <a:rPr lang="en-US" sz="3000" dirty="0">
                <a:effectLst>
                  <a:outerShdw blurRad="38100" dist="38100" dir="2700000" algn="tl">
                    <a:srgbClr val="000000">
                      <a:alpha val="43137"/>
                    </a:srgbClr>
                  </a:outerShdw>
                </a:effectLst>
              </a:rPr>
              <a:t>Boundaries of Care: Where are the limits?</a:t>
            </a:r>
          </a:p>
          <a:p>
            <a:pPr marL="914400" lvl="1" indent="-457200">
              <a:buFont typeface="Arial" panose="020B0604020202020204" pitchFamily="34" charset="0"/>
              <a:buChar char="•"/>
            </a:pPr>
            <a:r>
              <a:rPr lang="en-US" sz="3000" dirty="0">
                <a:effectLst>
                  <a:outerShdw blurRad="38100" dist="38100" dir="2700000" algn="tl">
                    <a:srgbClr val="000000">
                      <a:alpha val="43137"/>
                    </a:srgbClr>
                  </a:outerShdw>
                </a:effectLst>
              </a:rPr>
              <a:t>Practices of efficiency and effectiveness</a:t>
            </a:r>
          </a:p>
          <a:p>
            <a:pPr marL="914400" lvl="1" indent="-457200">
              <a:buFont typeface="Arial" panose="020B0604020202020204" pitchFamily="34" charset="0"/>
              <a:buChar char="•"/>
            </a:pPr>
            <a:r>
              <a:rPr lang="en-US" sz="3000" dirty="0">
                <a:effectLst>
                  <a:outerShdw blurRad="38100" dist="38100" dir="2700000" algn="tl">
                    <a:srgbClr val="000000">
                      <a:alpha val="43137"/>
                    </a:srgbClr>
                  </a:outerShdw>
                </a:effectLst>
              </a:rPr>
              <a:t>Maintaining optimum work/life balance</a:t>
            </a:r>
          </a:p>
          <a:p>
            <a:pPr marL="914400" lvl="1" indent="-457200">
              <a:buFont typeface="Arial" panose="020B0604020202020204" pitchFamily="34" charset="0"/>
              <a:buChar char="•"/>
            </a:pPr>
            <a:r>
              <a:rPr lang="en-US" sz="3000" dirty="0">
                <a:effectLst>
                  <a:outerShdw blurRad="38100" dist="38100" dir="2700000" algn="tl">
                    <a:srgbClr val="000000">
                      <a:alpha val="43137"/>
                    </a:srgbClr>
                  </a:outerShdw>
                </a:effectLst>
              </a:rPr>
              <a:t>How to prioritize activities or demands</a:t>
            </a:r>
          </a:p>
          <a:p>
            <a:pPr marL="914400" lvl="1" indent="-457200">
              <a:buFont typeface="Arial" panose="020B0604020202020204" pitchFamily="34" charset="0"/>
              <a:buChar char="•"/>
            </a:pPr>
            <a:r>
              <a:rPr lang="en-US" sz="3000" dirty="0">
                <a:effectLst>
                  <a:outerShdw blurRad="38100" dist="38100" dir="2700000" algn="tl">
                    <a:srgbClr val="000000">
                      <a:alpha val="43137"/>
                    </a:srgbClr>
                  </a:outerShdw>
                </a:effectLst>
              </a:rPr>
              <a:t>How to ask for help</a:t>
            </a:r>
          </a:p>
          <a:p>
            <a:pPr marL="914400" lvl="1" indent="-457200">
              <a:buFont typeface="Arial" panose="020B0604020202020204" pitchFamily="34" charset="0"/>
              <a:buChar char="•"/>
            </a:pPr>
            <a:r>
              <a:rPr lang="en-US" sz="3000" dirty="0">
                <a:effectLst>
                  <a:outerShdw blurRad="38100" dist="38100" dir="2700000" algn="tl">
                    <a:srgbClr val="000000">
                      <a:alpha val="43137"/>
                    </a:srgbClr>
                  </a:outerShdw>
                </a:effectLst>
              </a:rPr>
              <a:t>Ethics related to the field of “Helping”</a:t>
            </a:r>
          </a:p>
          <a:p>
            <a:pPr marL="914400" lvl="1" indent="-457200">
              <a:buFont typeface="Arial" panose="020B0604020202020204" pitchFamily="34" charset="0"/>
              <a:buChar char="•"/>
            </a:pPr>
            <a:r>
              <a:rPr lang="en-US" sz="3000" dirty="0">
                <a:effectLst>
                  <a:outerShdw blurRad="38100" dist="38100" dir="2700000" algn="tl">
                    <a:srgbClr val="000000">
                      <a:alpha val="43137"/>
                    </a:srgbClr>
                  </a:outerShdw>
                </a:effectLst>
              </a:rPr>
              <a:t>Emerging/Promising treatment modalities</a:t>
            </a:r>
          </a:p>
          <a:p>
            <a:pPr marL="914400" lvl="1" indent="-457200">
              <a:buFont typeface="Arial" panose="020B0604020202020204" pitchFamily="34" charset="0"/>
              <a:buChar char="•"/>
            </a:pPr>
            <a:r>
              <a:rPr lang="en-US" sz="3000" dirty="0">
                <a:effectLst>
                  <a:outerShdw blurRad="38100" dist="38100" dir="2700000" algn="tl">
                    <a:srgbClr val="000000">
                      <a:alpha val="43137"/>
                    </a:srgbClr>
                  </a:outerShdw>
                </a:effectLst>
              </a:rPr>
              <a:t>Ideally: Quarterly opportunities</a:t>
            </a:r>
          </a:p>
          <a:p>
            <a:pPr lvl="1"/>
            <a:endParaRPr lang="en-US" dirty="0"/>
          </a:p>
        </p:txBody>
      </p:sp>
    </p:spTree>
    <p:extLst>
      <p:ext uri="{BB962C8B-B14F-4D97-AF65-F5344CB8AC3E}">
        <p14:creationId xmlns:p14="http://schemas.microsoft.com/office/powerpoint/2010/main" val="13995042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xEl>
                                              <p:pRg st="2" end="2"/>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
                                            <p:txEl>
                                              <p:pRg st="4" end="4"/>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
                                            <p:txEl>
                                              <p:pRg st="5" end="5"/>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
                                            <p:txEl>
                                              <p:pRg st="6" end="6"/>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
                                            <p:txEl>
                                              <p:pRg st="7" end="7"/>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
                                            <p:txEl>
                                              <p:pRg st="8" end="8"/>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5">
                                            <p:txEl>
                                              <p:pRg st="9" end="9"/>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5">
                                            <p:txEl>
                                              <p:pRg st="10" end="10"/>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5">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C3B899-F4E8-FFD4-9A4B-4E2919AE5A1E}"/>
            </a:ext>
          </a:extLst>
        </p:cNvPr>
        <p:cNvGrpSpPr/>
        <p:nvPr/>
      </p:nvGrpSpPr>
      <p:grpSpPr>
        <a:xfrm>
          <a:off x="0" y="0"/>
          <a:ext cx="0" cy="0"/>
          <a:chOff x="0" y="0"/>
          <a:chExt cx="0" cy="0"/>
        </a:xfrm>
      </p:grpSpPr>
      <p:pic>
        <p:nvPicPr>
          <p:cNvPr id="2" name="Picture 1" descr="A landscape with mountains and trees&#10;&#10;Description automatically generated">
            <a:extLst>
              <a:ext uri="{FF2B5EF4-FFF2-40B4-BE49-F238E27FC236}">
                <a16:creationId xmlns:a16="http://schemas.microsoft.com/office/drawing/2014/main" id="{782584D6-4D15-674E-C491-33200A0EC9A8}"/>
              </a:ext>
            </a:extLst>
          </p:cNvPr>
          <p:cNvPicPr>
            <a:picLocks noChangeAspect="1"/>
          </p:cNvPicPr>
          <p:nvPr/>
        </p:nvPicPr>
        <p:blipFill>
          <a:blip r:embed="rId3"/>
          <a:srcRect l="16566" t="-2" r="69088"/>
          <a:stretch/>
        </p:blipFill>
        <p:spPr>
          <a:xfrm>
            <a:off x="0" y="0"/>
            <a:ext cx="1948249" cy="6858000"/>
          </a:xfrm>
          <a:prstGeom prst="rect">
            <a:avLst/>
          </a:prstGeom>
        </p:spPr>
      </p:pic>
      <p:sp>
        <p:nvSpPr>
          <p:cNvPr id="3" name="TextBox 2">
            <a:extLst>
              <a:ext uri="{FF2B5EF4-FFF2-40B4-BE49-F238E27FC236}">
                <a16:creationId xmlns:a16="http://schemas.microsoft.com/office/drawing/2014/main" id="{FA5EAFA0-641C-2824-EDE0-3E2CC3FA197E}"/>
              </a:ext>
            </a:extLst>
          </p:cNvPr>
          <p:cNvSpPr txBox="1"/>
          <p:nvPr/>
        </p:nvSpPr>
        <p:spPr>
          <a:xfrm>
            <a:off x="2235910" y="141683"/>
            <a:ext cx="9768248" cy="1077218"/>
          </a:xfrm>
          <a:prstGeom prst="rect">
            <a:avLst/>
          </a:prstGeom>
          <a:noFill/>
        </p:spPr>
        <p:txBody>
          <a:bodyPr wrap="square" rtlCol="0">
            <a:spAutoFit/>
          </a:bodyPr>
          <a:lstStyle/>
          <a:p>
            <a:r>
              <a:rPr lang="en-US" sz="4400" b="1" dirty="0">
                <a:solidFill>
                  <a:srgbClr val="3A4788"/>
                </a:solidFill>
                <a:effectLst>
                  <a:outerShdw blurRad="38100" dist="38100" dir="2700000" algn="tl">
                    <a:srgbClr val="000000">
                      <a:alpha val="43137"/>
                    </a:srgbClr>
                  </a:outerShdw>
                </a:effectLst>
              </a:rPr>
              <a:t>V. Developing a Protective Plan</a:t>
            </a:r>
          </a:p>
          <a:p>
            <a:pPr marL="342900" indent="-342900">
              <a:buFont typeface="Arial" panose="020B0604020202020204" pitchFamily="34" charset="0"/>
              <a:buChar char="•"/>
            </a:pPr>
            <a:endParaRPr lang="en-US" sz="2000" b="1" i="1" dirty="0">
              <a:solidFill>
                <a:srgbClr val="3A4788"/>
              </a:solidFill>
            </a:endParaRPr>
          </a:p>
        </p:txBody>
      </p:sp>
      <p:sp>
        <p:nvSpPr>
          <p:cNvPr id="4" name="TextBox 3">
            <a:extLst>
              <a:ext uri="{FF2B5EF4-FFF2-40B4-BE49-F238E27FC236}">
                <a16:creationId xmlns:a16="http://schemas.microsoft.com/office/drawing/2014/main" id="{8626FC8E-231C-72AE-CAE6-9533DFFB806C}"/>
              </a:ext>
            </a:extLst>
          </p:cNvPr>
          <p:cNvSpPr txBox="1"/>
          <p:nvPr/>
        </p:nvSpPr>
        <p:spPr>
          <a:xfrm>
            <a:off x="2841812" y="905630"/>
            <a:ext cx="8916960" cy="8371523"/>
          </a:xfrm>
          <a:prstGeom prst="rect">
            <a:avLst/>
          </a:prstGeom>
          <a:noFill/>
        </p:spPr>
        <p:txBody>
          <a:bodyPr wrap="square">
            <a:spAutoFit/>
          </a:bodyPr>
          <a:lstStyle/>
          <a:p>
            <a:r>
              <a:rPr lang="en-US" sz="3200" b="1" dirty="0">
                <a:effectLst>
                  <a:outerShdw blurRad="38100" dist="38100" dir="2700000" algn="tl">
                    <a:srgbClr val="000000">
                      <a:alpha val="43137"/>
                    </a:srgbClr>
                  </a:outerShdw>
                </a:effectLst>
              </a:rPr>
              <a:t>3. Empower Workers to Practice SELF CARE</a:t>
            </a:r>
          </a:p>
          <a:p>
            <a:endParaRPr lang="en-US" sz="600" dirty="0"/>
          </a:p>
          <a:p>
            <a:pPr marL="742950" lvl="1" indent="-285750">
              <a:buFont typeface="Arial" panose="020B0604020202020204" pitchFamily="34" charset="0"/>
              <a:buChar char="•"/>
            </a:pPr>
            <a:r>
              <a:rPr lang="en-US" sz="2800" dirty="0">
                <a:effectLst>
                  <a:outerShdw blurRad="38100" dist="38100" dir="2700000" algn="tl">
                    <a:srgbClr val="000000">
                      <a:alpha val="43137"/>
                    </a:srgbClr>
                  </a:outerShdw>
                </a:effectLst>
              </a:rPr>
              <a:t>Healthy habits &amp; connections with others</a:t>
            </a:r>
          </a:p>
          <a:p>
            <a:pPr marL="742950" lvl="1" indent="-285750">
              <a:buFont typeface="Arial" panose="020B0604020202020204" pitchFamily="34" charset="0"/>
              <a:buChar char="•"/>
            </a:pPr>
            <a:r>
              <a:rPr lang="en-US" sz="2800" dirty="0">
                <a:effectLst>
                  <a:outerShdw blurRad="38100" dist="38100" dir="2700000" algn="tl">
                    <a:srgbClr val="000000">
                      <a:alpha val="43137"/>
                    </a:srgbClr>
                  </a:outerShdw>
                </a:effectLst>
              </a:rPr>
              <a:t>Nurturing self: focus on stability, relaxation, &amp; play</a:t>
            </a:r>
          </a:p>
          <a:p>
            <a:pPr marL="742950" lvl="1" indent="-285750">
              <a:buFont typeface="Arial" panose="020B0604020202020204" pitchFamily="34" charset="0"/>
              <a:buChar char="•"/>
            </a:pPr>
            <a:r>
              <a:rPr lang="en-US" sz="2800" dirty="0">
                <a:effectLst>
                  <a:outerShdw blurRad="38100" dist="38100" dir="2700000" algn="tl">
                    <a:srgbClr val="000000">
                      <a:alpha val="43137"/>
                    </a:srgbClr>
                  </a:outerShdw>
                </a:effectLst>
              </a:rPr>
              <a:t>Escape: forgetting about work, engaging in imagination, getting away from painful feelings</a:t>
            </a:r>
          </a:p>
          <a:p>
            <a:pPr marL="742950" lvl="1" indent="-285750">
              <a:buFont typeface="Arial" panose="020B0604020202020204" pitchFamily="34" charset="0"/>
              <a:buChar char="•"/>
            </a:pPr>
            <a:r>
              <a:rPr lang="en-US" sz="2800" dirty="0">
                <a:effectLst>
                  <a:outerShdw blurRad="38100" dist="38100" dir="2700000" algn="tl">
                    <a:srgbClr val="000000">
                      <a:alpha val="43137"/>
                    </a:srgbClr>
                  </a:outerShdw>
                </a:effectLst>
              </a:rPr>
              <a:t>Developing strong self-awareness of personal needs, limits, emotions, resources</a:t>
            </a:r>
          </a:p>
          <a:p>
            <a:pPr marL="742950" lvl="1" indent="-285750">
              <a:buFont typeface="Arial" panose="020B0604020202020204" pitchFamily="34" charset="0"/>
              <a:buChar char="•"/>
            </a:pPr>
            <a:r>
              <a:rPr lang="en-US" sz="2800" dirty="0">
                <a:effectLst>
                  <a:outerShdw blurRad="38100" dist="38100" dir="2700000" algn="tl">
                    <a:srgbClr val="000000">
                      <a:alpha val="43137"/>
                    </a:srgbClr>
                  </a:outerShdw>
                </a:effectLst>
              </a:rPr>
              <a:t>Practicing life balance: in work, play, and rest</a:t>
            </a:r>
          </a:p>
          <a:p>
            <a:pPr marL="742950" lvl="1" indent="-285750">
              <a:buFont typeface="Arial" panose="020B0604020202020204" pitchFamily="34" charset="0"/>
              <a:buChar char="•"/>
            </a:pPr>
            <a:r>
              <a:rPr lang="en-US" sz="2800" dirty="0">
                <a:effectLst>
                  <a:outerShdw blurRad="38100" dist="38100" dir="2700000" algn="tl">
                    <a:srgbClr val="000000">
                      <a:alpha val="43137"/>
                    </a:srgbClr>
                  </a:outerShdw>
                </a:effectLst>
              </a:rPr>
              <a:t>Focusing on relationships: others, something larger than self</a:t>
            </a:r>
          </a:p>
          <a:p>
            <a:pPr marL="742950" lvl="1" indent="-285750">
              <a:buFont typeface="Arial" panose="020B0604020202020204" pitchFamily="34" charset="0"/>
              <a:buChar char="•"/>
            </a:pPr>
            <a:r>
              <a:rPr lang="en-US" sz="2800" dirty="0">
                <a:effectLst>
                  <a:outerShdw blurRad="38100" dist="38100" dir="2700000" algn="tl">
                    <a:srgbClr val="000000">
                      <a:alpha val="43137"/>
                    </a:srgbClr>
                  </a:outerShdw>
                </a:effectLst>
              </a:rPr>
              <a:t>Making the personal life a priority when off the clock</a:t>
            </a:r>
          </a:p>
          <a:p>
            <a:pPr marL="742950" lvl="1" indent="-285750">
              <a:buFont typeface="Arial" panose="020B0604020202020204" pitchFamily="34" charset="0"/>
              <a:buChar char="•"/>
            </a:pPr>
            <a:r>
              <a:rPr lang="en-US" sz="2800" dirty="0">
                <a:effectLst>
                  <a:outerShdw blurRad="38100" dist="38100" dir="2700000" algn="tl">
                    <a:srgbClr val="000000">
                      <a:alpha val="43137"/>
                    </a:srgbClr>
                  </a:outerShdw>
                </a:effectLst>
              </a:rPr>
              <a:t>Attending to physical and spiritual health</a:t>
            </a:r>
          </a:p>
          <a:p>
            <a:pPr lvl="1"/>
            <a:endParaRPr lang="en-US" sz="2800" dirty="0">
              <a:effectLst>
                <a:outerShdw blurRad="38100" dist="38100" dir="2700000" algn="tl">
                  <a:srgbClr val="000000">
                    <a:alpha val="43137"/>
                  </a:srgbClr>
                </a:outerShdw>
              </a:effectLst>
            </a:endParaRPr>
          </a:p>
          <a:p>
            <a:pPr marL="742950" lvl="1" indent="-285750">
              <a:buFont typeface="Arial" panose="020B0604020202020204" pitchFamily="34" charset="0"/>
              <a:buChar char="•"/>
            </a:pPr>
            <a:endParaRPr lang="en-US" sz="2800" dirty="0">
              <a:effectLst>
                <a:outerShdw blurRad="38100" dist="38100" dir="2700000" algn="tl">
                  <a:srgbClr val="000000">
                    <a:alpha val="43137"/>
                  </a:srgbClr>
                </a:outerShdw>
              </a:effectLst>
            </a:endParaRPr>
          </a:p>
          <a:p>
            <a:pPr marL="742950" lvl="1" indent="-285750">
              <a:buFont typeface="Arial" panose="020B0604020202020204" pitchFamily="34" charset="0"/>
              <a:buChar char="•"/>
            </a:pPr>
            <a:endParaRPr lang="en-US" sz="2800" dirty="0">
              <a:effectLst>
                <a:outerShdw blurRad="38100" dist="38100" dir="2700000" algn="tl">
                  <a:srgbClr val="000000">
                    <a:alpha val="43137"/>
                  </a:srgbClr>
                </a:outerShdw>
              </a:effectLst>
            </a:endParaRPr>
          </a:p>
          <a:p>
            <a:pPr marL="742950" lvl="1" indent="-285750">
              <a:buFont typeface="Arial" panose="020B0604020202020204" pitchFamily="34" charset="0"/>
              <a:buChar char="•"/>
            </a:pPr>
            <a:endParaRPr lang="en-US" sz="2400" dirty="0">
              <a:effectLst>
                <a:outerShdw blurRad="38100" dist="38100" dir="2700000" algn="tl">
                  <a:srgbClr val="000000">
                    <a:alpha val="43137"/>
                  </a:srgbClr>
                </a:outerShdw>
              </a:effectLst>
            </a:endParaRPr>
          </a:p>
          <a:p>
            <a:pPr marL="742950" lvl="1" indent="-285750">
              <a:buFont typeface="Arial" panose="020B0604020202020204" pitchFamily="34" charset="0"/>
              <a:buChar char="•"/>
            </a:pPr>
            <a:endParaRPr lang="en-US" dirty="0"/>
          </a:p>
          <a:p>
            <a:pPr marL="742950" lvl="1" indent="-285750">
              <a:buFont typeface="Arial" panose="020B0604020202020204" pitchFamily="34" charset="0"/>
              <a:buChar char="•"/>
            </a:pPr>
            <a:endParaRPr lang="en-US" dirty="0"/>
          </a:p>
          <a:p>
            <a:pPr marL="971550" lvl="1" indent="-514350">
              <a:buFont typeface="Arial" panose="020B0604020202020204" pitchFamily="34" charset="0"/>
              <a:buChar char="•"/>
            </a:pPr>
            <a:endParaRPr lang="en-US" dirty="0"/>
          </a:p>
          <a:p>
            <a:pPr marL="971550" lvl="1" indent="-514350">
              <a:buFont typeface="Arial" panose="020B0604020202020204" pitchFamily="34" charset="0"/>
              <a:buChar char="•"/>
            </a:pPr>
            <a:endParaRPr lang="en-US" sz="3000"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740131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xEl>
                                              <p:pRg st="2" end="2"/>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
                                            <p:txEl>
                                              <p:pRg st="4" end="4"/>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txEl>
                                              <p:pRg st="5" end="5"/>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
                                            <p:txEl>
                                              <p:pRg st="6" end="6"/>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
                                            <p:txEl>
                                              <p:pRg st="7" end="7"/>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
                                            <p:txEl>
                                              <p:pRg st="8" end="8"/>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EF73DF-5680-A8E8-CBDC-DFF680DFBC1C}"/>
            </a:ext>
          </a:extLst>
        </p:cNvPr>
        <p:cNvGrpSpPr/>
        <p:nvPr/>
      </p:nvGrpSpPr>
      <p:grpSpPr>
        <a:xfrm>
          <a:off x="0" y="0"/>
          <a:ext cx="0" cy="0"/>
          <a:chOff x="0" y="0"/>
          <a:chExt cx="0" cy="0"/>
        </a:xfrm>
      </p:grpSpPr>
      <p:pic>
        <p:nvPicPr>
          <p:cNvPr id="2" name="Picture 1" descr="A landscape with mountains and trees&#10;&#10;Description automatically generated">
            <a:extLst>
              <a:ext uri="{FF2B5EF4-FFF2-40B4-BE49-F238E27FC236}">
                <a16:creationId xmlns:a16="http://schemas.microsoft.com/office/drawing/2014/main" id="{DCCF13AA-346E-864D-8B6F-795D1B9C50EC}"/>
              </a:ext>
            </a:extLst>
          </p:cNvPr>
          <p:cNvPicPr>
            <a:picLocks noChangeAspect="1"/>
          </p:cNvPicPr>
          <p:nvPr/>
        </p:nvPicPr>
        <p:blipFill>
          <a:blip r:embed="rId3"/>
          <a:srcRect l="16566" t="-2" r="69088"/>
          <a:stretch/>
        </p:blipFill>
        <p:spPr>
          <a:xfrm>
            <a:off x="0" y="0"/>
            <a:ext cx="1948249" cy="6858000"/>
          </a:xfrm>
          <a:prstGeom prst="rect">
            <a:avLst/>
          </a:prstGeom>
        </p:spPr>
      </p:pic>
      <p:sp>
        <p:nvSpPr>
          <p:cNvPr id="3" name="TextBox 2">
            <a:extLst>
              <a:ext uri="{FF2B5EF4-FFF2-40B4-BE49-F238E27FC236}">
                <a16:creationId xmlns:a16="http://schemas.microsoft.com/office/drawing/2014/main" id="{4CB80E0F-95DD-415B-D8AD-62B0F15D7015}"/>
              </a:ext>
            </a:extLst>
          </p:cNvPr>
          <p:cNvSpPr txBox="1"/>
          <p:nvPr/>
        </p:nvSpPr>
        <p:spPr>
          <a:xfrm>
            <a:off x="2235910" y="141683"/>
            <a:ext cx="9768248" cy="1077218"/>
          </a:xfrm>
          <a:prstGeom prst="rect">
            <a:avLst/>
          </a:prstGeom>
          <a:noFill/>
        </p:spPr>
        <p:txBody>
          <a:bodyPr wrap="square" rtlCol="0">
            <a:spAutoFit/>
          </a:bodyPr>
          <a:lstStyle/>
          <a:p>
            <a:r>
              <a:rPr lang="en-US" sz="4400" b="1" dirty="0">
                <a:solidFill>
                  <a:srgbClr val="3A4788"/>
                </a:solidFill>
                <a:effectLst>
                  <a:outerShdw blurRad="38100" dist="38100" dir="2700000" algn="tl">
                    <a:srgbClr val="000000">
                      <a:alpha val="43137"/>
                    </a:srgbClr>
                  </a:outerShdw>
                </a:effectLst>
              </a:rPr>
              <a:t>V. Developing a Protective Plan</a:t>
            </a:r>
          </a:p>
          <a:p>
            <a:pPr marL="342900" indent="-342900">
              <a:buFont typeface="Arial" panose="020B0604020202020204" pitchFamily="34" charset="0"/>
              <a:buChar char="•"/>
            </a:pPr>
            <a:endParaRPr lang="en-US" sz="2000" b="1" i="1" dirty="0">
              <a:solidFill>
                <a:srgbClr val="3A4788"/>
              </a:solidFill>
            </a:endParaRPr>
          </a:p>
        </p:txBody>
      </p:sp>
      <p:sp>
        <p:nvSpPr>
          <p:cNvPr id="4" name="TextBox 3">
            <a:extLst>
              <a:ext uri="{FF2B5EF4-FFF2-40B4-BE49-F238E27FC236}">
                <a16:creationId xmlns:a16="http://schemas.microsoft.com/office/drawing/2014/main" id="{2B8F280D-7090-CC8C-5537-4B6ACFD39966}"/>
              </a:ext>
            </a:extLst>
          </p:cNvPr>
          <p:cNvSpPr txBox="1"/>
          <p:nvPr/>
        </p:nvSpPr>
        <p:spPr>
          <a:xfrm>
            <a:off x="2490261" y="977347"/>
            <a:ext cx="9259546" cy="3046988"/>
          </a:xfrm>
          <a:prstGeom prst="rect">
            <a:avLst/>
          </a:prstGeom>
          <a:noFill/>
        </p:spPr>
        <p:txBody>
          <a:bodyPr wrap="square">
            <a:spAutoFit/>
          </a:bodyPr>
          <a:lstStyle/>
          <a:p>
            <a:pPr lvl="1"/>
            <a:endParaRPr lang="en-US" sz="2800" dirty="0">
              <a:effectLst>
                <a:outerShdw blurRad="38100" dist="38100" dir="2700000" algn="tl">
                  <a:srgbClr val="000000">
                    <a:alpha val="43137"/>
                  </a:srgbClr>
                </a:outerShdw>
              </a:effectLst>
            </a:endParaRPr>
          </a:p>
          <a:p>
            <a:pPr marL="742950" lvl="1" indent="-285750">
              <a:buFont typeface="Arial" panose="020B0604020202020204" pitchFamily="34" charset="0"/>
              <a:buChar char="•"/>
            </a:pPr>
            <a:endParaRPr lang="en-US" sz="2800" dirty="0">
              <a:effectLst>
                <a:outerShdw blurRad="38100" dist="38100" dir="2700000" algn="tl">
                  <a:srgbClr val="000000">
                    <a:alpha val="43137"/>
                  </a:srgbClr>
                </a:outerShdw>
              </a:effectLst>
            </a:endParaRPr>
          </a:p>
          <a:p>
            <a:pPr marL="742950" lvl="1" indent="-285750">
              <a:buFont typeface="Arial" panose="020B0604020202020204" pitchFamily="34" charset="0"/>
              <a:buChar char="•"/>
            </a:pPr>
            <a:endParaRPr lang="en-US" sz="2800" dirty="0">
              <a:effectLst>
                <a:outerShdw blurRad="38100" dist="38100" dir="2700000" algn="tl">
                  <a:srgbClr val="000000">
                    <a:alpha val="43137"/>
                  </a:srgbClr>
                </a:outerShdw>
              </a:effectLst>
            </a:endParaRPr>
          </a:p>
          <a:p>
            <a:pPr marL="742950" lvl="1" indent="-285750">
              <a:buFont typeface="Arial" panose="020B0604020202020204" pitchFamily="34" charset="0"/>
              <a:buChar char="•"/>
            </a:pPr>
            <a:endParaRPr lang="en-US" sz="2400" dirty="0">
              <a:effectLst>
                <a:outerShdw blurRad="38100" dist="38100" dir="2700000" algn="tl">
                  <a:srgbClr val="000000">
                    <a:alpha val="43137"/>
                  </a:srgbClr>
                </a:outerShdw>
              </a:effectLst>
            </a:endParaRPr>
          </a:p>
          <a:p>
            <a:pPr marL="742950" lvl="1" indent="-285750">
              <a:buFont typeface="Arial" panose="020B0604020202020204" pitchFamily="34" charset="0"/>
              <a:buChar char="•"/>
            </a:pPr>
            <a:endParaRPr lang="en-US" dirty="0"/>
          </a:p>
          <a:p>
            <a:pPr marL="742950" lvl="1" indent="-285750">
              <a:buFont typeface="Arial" panose="020B0604020202020204" pitchFamily="34" charset="0"/>
              <a:buChar char="•"/>
            </a:pPr>
            <a:endParaRPr lang="en-US" dirty="0"/>
          </a:p>
          <a:p>
            <a:pPr marL="971550" lvl="1" indent="-514350">
              <a:buFont typeface="Arial" panose="020B0604020202020204" pitchFamily="34" charset="0"/>
              <a:buChar char="•"/>
            </a:pPr>
            <a:endParaRPr lang="en-US" dirty="0"/>
          </a:p>
          <a:p>
            <a:pPr marL="971550" lvl="1" indent="-514350">
              <a:buFont typeface="Arial" panose="020B0604020202020204" pitchFamily="34" charset="0"/>
              <a:buChar char="•"/>
            </a:pPr>
            <a:endParaRPr lang="en-US" sz="3000" dirty="0">
              <a:effectLst>
                <a:outerShdw blurRad="38100" dist="38100" dir="2700000" algn="tl">
                  <a:srgbClr val="000000">
                    <a:alpha val="43137"/>
                  </a:srgbClr>
                </a:outerShdw>
              </a:effectLst>
            </a:endParaRPr>
          </a:p>
        </p:txBody>
      </p:sp>
      <p:sp>
        <p:nvSpPr>
          <p:cNvPr id="5" name="TextBox 4">
            <a:extLst>
              <a:ext uri="{FF2B5EF4-FFF2-40B4-BE49-F238E27FC236}">
                <a16:creationId xmlns:a16="http://schemas.microsoft.com/office/drawing/2014/main" id="{84A15240-E8E7-C3A0-60BA-5308B9F00623}"/>
              </a:ext>
            </a:extLst>
          </p:cNvPr>
          <p:cNvSpPr txBox="1"/>
          <p:nvPr/>
        </p:nvSpPr>
        <p:spPr>
          <a:xfrm>
            <a:off x="2490261" y="977347"/>
            <a:ext cx="8894915" cy="8032968"/>
          </a:xfrm>
          <a:prstGeom prst="rect">
            <a:avLst/>
          </a:prstGeom>
          <a:noFill/>
        </p:spPr>
        <p:txBody>
          <a:bodyPr wrap="square">
            <a:spAutoFit/>
          </a:bodyPr>
          <a:lstStyle/>
          <a:p>
            <a:r>
              <a:rPr lang="en-US" sz="3000" b="1" dirty="0">
                <a:effectLst>
                  <a:outerShdw blurRad="38100" dist="38100" dir="2700000" algn="tl">
                    <a:srgbClr val="000000">
                      <a:alpha val="43137"/>
                    </a:srgbClr>
                  </a:outerShdw>
                </a:effectLst>
              </a:rPr>
              <a:t>4. Become a fully </a:t>
            </a:r>
            <a:r>
              <a:rPr lang="en-US" sz="3200" b="1" dirty="0">
                <a:effectLst>
                  <a:outerShdw blurRad="38100" dist="38100" dir="2700000" algn="tl">
                    <a:srgbClr val="000000">
                      <a:alpha val="43137"/>
                    </a:srgbClr>
                  </a:outerShdw>
                </a:effectLst>
              </a:rPr>
              <a:t>Trauma-Informed</a:t>
            </a:r>
            <a:r>
              <a:rPr lang="en-US" sz="3000" b="1" dirty="0">
                <a:effectLst>
                  <a:outerShdw blurRad="38100" dist="38100" dir="2700000" algn="tl">
                    <a:srgbClr val="000000">
                      <a:alpha val="43137"/>
                    </a:srgbClr>
                  </a:outerShdw>
                </a:effectLst>
              </a:rPr>
              <a:t> Agency</a:t>
            </a:r>
            <a:r>
              <a:rPr lang="en-US" dirty="0"/>
              <a:t> </a:t>
            </a:r>
          </a:p>
          <a:p>
            <a:r>
              <a:rPr lang="en-US" sz="700" dirty="0"/>
              <a:t>	</a:t>
            </a:r>
          </a:p>
          <a:p>
            <a:r>
              <a:rPr lang="en-US" sz="2800" dirty="0">
                <a:effectLst>
                  <a:outerShdw blurRad="38100" dist="38100" dir="2700000" algn="tl">
                    <a:srgbClr val="000000">
                      <a:alpha val="43137"/>
                    </a:srgbClr>
                  </a:outerShdw>
                </a:effectLst>
              </a:rPr>
              <a:t>	“An organizational structure and treatment 	framework that involves understanding, 	  	recognizing, and responding to the effects of all 	types 	of trauma” </a:t>
            </a:r>
          </a:p>
          <a:p>
            <a:endParaRPr lang="en-US" sz="1400" dirty="0">
              <a:effectLst>
                <a:outerShdw blurRad="38100" dist="38100" dir="2700000" algn="tl">
                  <a:srgbClr val="000000">
                    <a:alpha val="43137"/>
                  </a:srgbClr>
                </a:outerShdw>
              </a:effectLst>
            </a:endParaRPr>
          </a:p>
          <a:p>
            <a:r>
              <a:rPr lang="en-US" sz="2800" b="1" dirty="0">
                <a:effectLst>
                  <a:outerShdw blurRad="38100" dist="38100" dir="2700000" algn="tl">
                    <a:srgbClr val="000000">
                      <a:alpha val="43137"/>
                    </a:srgbClr>
                  </a:outerShdw>
                </a:effectLst>
              </a:rPr>
              <a:t>     </a:t>
            </a:r>
            <a:r>
              <a:rPr lang="en-US" sz="3200" b="1" i="1" dirty="0">
                <a:effectLst>
                  <a:outerShdw blurRad="38100" dist="38100" dir="2700000" algn="tl">
                    <a:srgbClr val="000000">
                      <a:alpha val="43137"/>
                    </a:srgbClr>
                  </a:outerShdw>
                </a:effectLst>
              </a:rPr>
              <a:t>Trauma Informed Care Systems</a:t>
            </a:r>
            <a:r>
              <a:rPr lang="en-US" sz="3200" i="1" dirty="0">
                <a:effectLst>
                  <a:outerShdw blurRad="38100" dist="38100" dir="2700000" algn="tl">
                    <a:srgbClr val="000000">
                      <a:alpha val="43137"/>
                    </a:srgbClr>
                  </a:outerShdw>
                </a:effectLst>
              </a:rPr>
              <a:t> </a:t>
            </a:r>
            <a:r>
              <a:rPr lang="en-US" sz="2400" dirty="0">
                <a:effectLst>
                  <a:outerShdw blurRad="38100" dist="38100" dir="2700000" algn="tl">
                    <a:srgbClr val="000000">
                      <a:alpha val="43137"/>
                    </a:srgbClr>
                  </a:outerShdw>
                </a:effectLst>
              </a:rPr>
              <a:t>(SAMHSA, 2014) </a:t>
            </a:r>
            <a:endParaRPr lang="en-US" sz="4000" dirty="0">
              <a:effectLst>
                <a:outerShdw blurRad="38100" dist="38100" dir="2700000" algn="tl">
                  <a:srgbClr val="000000">
                    <a:alpha val="43137"/>
                  </a:srgbClr>
                </a:outerShdw>
              </a:effectLst>
            </a:endParaRPr>
          </a:p>
          <a:p>
            <a:pPr lvl="1"/>
            <a:r>
              <a:rPr lang="en-US" sz="2800" dirty="0">
                <a:effectLst>
                  <a:outerShdw blurRad="38100" dist="38100" dir="2700000" algn="tl">
                    <a:srgbClr val="000000">
                      <a:alpha val="43137"/>
                    </a:srgbClr>
                  </a:outerShdw>
                </a:effectLst>
              </a:rPr>
              <a:t>	</a:t>
            </a:r>
            <a:r>
              <a:rPr lang="en-US" sz="2800" b="1" dirty="0">
                <a:effectLst>
                  <a:outerShdw blurRad="38100" dist="38100" dir="2700000" algn="tl">
                    <a:srgbClr val="000000">
                      <a:alpha val="43137"/>
                    </a:srgbClr>
                  </a:outerShdw>
                </a:effectLst>
              </a:rPr>
              <a:t>Realize</a:t>
            </a:r>
            <a:r>
              <a:rPr lang="en-US" sz="2800" dirty="0">
                <a:effectLst>
                  <a:outerShdw blurRad="38100" dist="38100" dir="2700000" algn="tl">
                    <a:srgbClr val="000000">
                      <a:alpha val="43137"/>
                    </a:srgbClr>
                  </a:outerShdw>
                </a:effectLst>
              </a:rPr>
              <a:t> the impact of trauma</a:t>
            </a:r>
            <a:endParaRPr lang="en-US" sz="4000" dirty="0">
              <a:effectLst>
                <a:outerShdw blurRad="38100" dist="38100" dir="2700000" algn="tl">
                  <a:srgbClr val="000000">
                    <a:alpha val="43137"/>
                  </a:srgbClr>
                </a:outerShdw>
              </a:effectLst>
            </a:endParaRPr>
          </a:p>
          <a:p>
            <a:pPr lvl="1"/>
            <a:r>
              <a:rPr lang="en-US" sz="2800" dirty="0">
                <a:effectLst>
                  <a:outerShdw blurRad="38100" dist="38100" dir="2700000" algn="tl">
                    <a:srgbClr val="000000">
                      <a:alpha val="43137"/>
                    </a:srgbClr>
                  </a:outerShdw>
                </a:effectLst>
              </a:rPr>
              <a:t>	</a:t>
            </a:r>
            <a:r>
              <a:rPr lang="en-US" sz="2800" b="1" dirty="0">
                <a:effectLst>
                  <a:outerShdw blurRad="38100" dist="38100" dir="2700000" algn="tl">
                    <a:srgbClr val="000000">
                      <a:alpha val="43137"/>
                    </a:srgbClr>
                  </a:outerShdw>
                </a:effectLst>
              </a:rPr>
              <a:t>Recognize</a:t>
            </a:r>
            <a:r>
              <a:rPr lang="en-US" sz="2800" dirty="0">
                <a:effectLst>
                  <a:outerShdw blurRad="38100" dist="38100" dir="2700000" algn="tl">
                    <a:srgbClr val="000000">
                      <a:alpha val="43137"/>
                    </a:srgbClr>
                  </a:outerShdw>
                </a:effectLst>
              </a:rPr>
              <a:t> the signs and symptoms of trauma</a:t>
            </a:r>
            <a:endParaRPr lang="en-US" sz="4000" dirty="0">
              <a:effectLst>
                <a:outerShdw blurRad="38100" dist="38100" dir="2700000" algn="tl">
                  <a:srgbClr val="000000">
                    <a:alpha val="43137"/>
                  </a:srgbClr>
                </a:outerShdw>
              </a:effectLst>
            </a:endParaRPr>
          </a:p>
          <a:p>
            <a:pPr lvl="1"/>
            <a:r>
              <a:rPr lang="en-US" sz="2800" dirty="0">
                <a:effectLst>
                  <a:outerShdw blurRad="38100" dist="38100" dir="2700000" algn="tl">
                    <a:srgbClr val="000000">
                      <a:alpha val="43137"/>
                    </a:srgbClr>
                  </a:outerShdw>
                </a:effectLst>
              </a:rPr>
              <a:t>	</a:t>
            </a:r>
            <a:r>
              <a:rPr lang="en-US" sz="2800" b="1" dirty="0">
                <a:effectLst>
                  <a:outerShdw blurRad="38100" dist="38100" dir="2700000" algn="tl">
                    <a:srgbClr val="000000">
                      <a:alpha val="43137"/>
                    </a:srgbClr>
                  </a:outerShdw>
                </a:effectLst>
              </a:rPr>
              <a:t>Respond</a:t>
            </a:r>
            <a:r>
              <a:rPr lang="en-US" sz="2800" dirty="0">
                <a:effectLst>
                  <a:outerShdw blurRad="38100" dist="38100" dir="2700000" algn="tl">
                    <a:srgbClr val="000000">
                      <a:alpha val="43137"/>
                    </a:srgbClr>
                  </a:outerShdw>
                </a:effectLst>
              </a:rPr>
              <a:t> by fully integrating knowledge about     	trauma into policies, procedures, and practices </a:t>
            </a:r>
            <a:endParaRPr lang="en-US" sz="4000" dirty="0">
              <a:effectLst>
                <a:outerShdw blurRad="38100" dist="38100" dir="2700000" algn="tl">
                  <a:srgbClr val="000000">
                    <a:alpha val="43137"/>
                  </a:srgbClr>
                </a:outerShdw>
              </a:effectLst>
            </a:endParaRPr>
          </a:p>
          <a:p>
            <a:r>
              <a:rPr lang="en-US" sz="2800" dirty="0">
                <a:effectLst>
                  <a:outerShdw blurRad="38100" dist="38100" dir="2700000" algn="tl">
                    <a:srgbClr val="000000">
                      <a:alpha val="43137"/>
                    </a:srgbClr>
                  </a:outerShdw>
                </a:effectLst>
              </a:rPr>
              <a:t>         	</a:t>
            </a:r>
            <a:r>
              <a:rPr lang="en-US" sz="2800" b="1" dirty="0">
                <a:effectLst>
                  <a:outerShdw blurRad="38100" dist="38100" dir="2700000" algn="tl">
                    <a:srgbClr val="000000">
                      <a:alpha val="43137"/>
                    </a:srgbClr>
                  </a:outerShdw>
                </a:effectLst>
              </a:rPr>
              <a:t>Resist</a:t>
            </a:r>
            <a:r>
              <a:rPr lang="en-US" sz="2800" dirty="0">
                <a:effectLst>
                  <a:outerShdw blurRad="38100" dist="38100" dir="2700000" algn="tl">
                    <a:srgbClr val="000000">
                      <a:alpha val="43137"/>
                    </a:srgbClr>
                  </a:outerShdw>
                </a:effectLst>
              </a:rPr>
              <a:t> re-traumatization of guests </a:t>
            </a:r>
            <a:r>
              <a:rPr lang="en-US" sz="3600" b="1" dirty="0">
                <a:effectLst>
                  <a:outerShdw blurRad="38100" dist="38100" dir="2700000" algn="tl">
                    <a:srgbClr val="000000">
                      <a:alpha val="43137"/>
                    </a:srgbClr>
                  </a:outerShdw>
                </a:effectLst>
              </a:rPr>
              <a:t>and staff</a:t>
            </a:r>
            <a:endParaRPr lang="en-US" sz="7200" b="1" dirty="0">
              <a:effectLst>
                <a:outerShdw blurRad="38100" dist="38100" dir="2700000" algn="tl">
                  <a:srgbClr val="000000">
                    <a:alpha val="43137"/>
                  </a:srgbClr>
                </a:outerShdw>
              </a:effectLst>
            </a:endParaRPr>
          </a:p>
          <a:p>
            <a:pPr marL="742950" lvl="1" indent="-285750">
              <a:buFont typeface="Arial" panose="020B0604020202020204" pitchFamily="34" charset="0"/>
              <a:buChar char="•"/>
            </a:pPr>
            <a:endParaRPr lang="en-US" sz="2800" dirty="0">
              <a:effectLst>
                <a:outerShdw blurRad="38100" dist="38100" dir="2700000" algn="tl">
                  <a:srgbClr val="000000">
                    <a:alpha val="43137"/>
                  </a:srgbClr>
                </a:outerShdw>
              </a:effectLst>
            </a:endParaRPr>
          </a:p>
          <a:p>
            <a:pPr marL="742950" lvl="1" indent="-285750">
              <a:buFont typeface="Arial" panose="020B0604020202020204" pitchFamily="34" charset="0"/>
              <a:buChar char="•"/>
            </a:pPr>
            <a:endParaRPr lang="en-US" sz="2800" dirty="0">
              <a:effectLst>
                <a:outerShdw blurRad="38100" dist="38100" dir="2700000" algn="tl">
                  <a:srgbClr val="000000">
                    <a:alpha val="43137"/>
                  </a:srgbClr>
                </a:outerShdw>
              </a:effectLst>
            </a:endParaRPr>
          </a:p>
          <a:p>
            <a:pPr marL="742950" lvl="1" indent="-285750">
              <a:buFont typeface="Arial" panose="020B0604020202020204" pitchFamily="34" charset="0"/>
              <a:buChar char="•"/>
            </a:pPr>
            <a:endParaRPr lang="en-US" sz="2400" dirty="0">
              <a:effectLst>
                <a:outerShdw blurRad="38100" dist="38100" dir="2700000" algn="tl">
                  <a:srgbClr val="000000">
                    <a:alpha val="43137"/>
                  </a:srgbClr>
                </a:outerShdw>
              </a:effectLst>
            </a:endParaRPr>
          </a:p>
          <a:p>
            <a:pPr marL="742950" lvl="1" indent="-285750">
              <a:buFont typeface="Arial" panose="020B0604020202020204" pitchFamily="34" charset="0"/>
              <a:buChar char="•"/>
            </a:pPr>
            <a:endParaRPr lang="en-US" dirty="0"/>
          </a:p>
          <a:p>
            <a:pPr marL="742950" lvl="1" indent="-285750">
              <a:buFont typeface="Arial" panose="020B0604020202020204" pitchFamily="34" charset="0"/>
              <a:buChar char="•"/>
            </a:pPr>
            <a:endParaRPr lang="en-US" dirty="0"/>
          </a:p>
          <a:p>
            <a:pPr marL="971550" lvl="1" indent="-514350">
              <a:buFont typeface="Arial" panose="020B0604020202020204" pitchFamily="34" charset="0"/>
              <a:buChar char="•"/>
            </a:pPr>
            <a:endParaRPr lang="en-US" dirty="0"/>
          </a:p>
          <a:p>
            <a:pPr marL="971550" lvl="1" indent="-514350">
              <a:buFont typeface="Arial" panose="020B0604020202020204" pitchFamily="34" charset="0"/>
              <a:buChar char="•"/>
            </a:pPr>
            <a:endParaRPr lang="en-US" sz="3000"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6886297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xEl>
                                              <p:pRg st="4" end="4"/>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
                                            <p:txEl>
                                              <p:pRg st="5" end="5"/>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
                                            <p:txEl>
                                              <p:pRg st="6" end="6"/>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
                                            <p:txEl>
                                              <p:pRg st="7" end="7"/>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327FC9-7568-76CB-4EB2-5FD539903A4E}"/>
            </a:ext>
          </a:extLst>
        </p:cNvPr>
        <p:cNvGrpSpPr/>
        <p:nvPr/>
      </p:nvGrpSpPr>
      <p:grpSpPr>
        <a:xfrm>
          <a:off x="0" y="0"/>
          <a:ext cx="0" cy="0"/>
          <a:chOff x="0" y="0"/>
          <a:chExt cx="0" cy="0"/>
        </a:xfrm>
      </p:grpSpPr>
      <p:pic>
        <p:nvPicPr>
          <p:cNvPr id="2" name="Picture 1" descr="A landscape with mountains and trees&#10;&#10;Description automatically generated">
            <a:extLst>
              <a:ext uri="{FF2B5EF4-FFF2-40B4-BE49-F238E27FC236}">
                <a16:creationId xmlns:a16="http://schemas.microsoft.com/office/drawing/2014/main" id="{264097C2-3D91-D23D-8D4E-56290A11555C}"/>
              </a:ext>
            </a:extLst>
          </p:cNvPr>
          <p:cNvPicPr>
            <a:picLocks noChangeAspect="1"/>
          </p:cNvPicPr>
          <p:nvPr/>
        </p:nvPicPr>
        <p:blipFill>
          <a:blip r:embed="rId3"/>
          <a:srcRect l="16566" t="-2" r="69088"/>
          <a:stretch/>
        </p:blipFill>
        <p:spPr>
          <a:xfrm>
            <a:off x="0" y="0"/>
            <a:ext cx="1948249" cy="6858000"/>
          </a:xfrm>
          <a:prstGeom prst="rect">
            <a:avLst/>
          </a:prstGeom>
        </p:spPr>
      </p:pic>
      <p:sp>
        <p:nvSpPr>
          <p:cNvPr id="3" name="TextBox 2">
            <a:extLst>
              <a:ext uri="{FF2B5EF4-FFF2-40B4-BE49-F238E27FC236}">
                <a16:creationId xmlns:a16="http://schemas.microsoft.com/office/drawing/2014/main" id="{E585CF43-89F1-ECC1-7F89-2726849D805E}"/>
              </a:ext>
            </a:extLst>
          </p:cNvPr>
          <p:cNvSpPr txBox="1"/>
          <p:nvPr/>
        </p:nvSpPr>
        <p:spPr>
          <a:xfrm>
            <a:off x="2235910" y="141683"/>
            <a:ext cx="9768248" cy="1077218"/>
          </a:xfrm>
          <a:prstGeom prst="rect">
            <a:avLst/>
          </a:prstGeom>
          <a:noFill/>
        </p:spPr>
        <p:txBody>
          <a:bodyPr wrap="square" rtlCol="0">
            <a:spAutoFit/>
          </a:bodyPr>
          <a:lstStyle/>
          <a:p>
            <a:r>
              <a:rPr lang="en-US" sz="4400" b="1" dirty="0">
                <a:solidFill>
                  <a:srgbClr val="3A4788"/>
                </a:solidFill>
                <a:effectLst>
                  <a:outerShdw blurRad="38100" dist="38100" dir="2700000" algn="tl">
                    <a:srgbClr val="000000">
                      <a:alpha val="43137"/>
                    </a:srgbClr>
                  </a:outerShdw>
                </a:effectLst>
              </a:rPr>
              <a:t>V. Developing a Protective Plan</a:t>
            </a:r>
          </a:p>
          <a:p>
            <a:pPr marL="342900" indent="-342900">
              <a:buFont typeface="Arial" panose="020B0604020202020204" pitchFamily="34" charset="0"/>
              <a:buChar char="•"/>
            </a:pPr>
            <a:endParaRPr lang="en-US" sz="2000" b="1" i="1" dirty="0">
              <a:solidFill>
                <a:srgbClr val="3A4788"/>
              </a:solidFill>
            </a:endParaRPr>
          </a:p>
        </p:txBody>
      </p:sp>
      <p:sp>
        <p:nvSpPr>
          <p:cNvPr id="5" name="TextBox 4">
            <a:extLst>
              <a:ext uri="{FF2B5EF4-FFF2-40B4-BE49-F238E27FC236}">
                <a16:creationId xmlns:a16="http://schemas.microsoft.com/office/drawing/2014/main" id="{DDBE1BB8-C782-8A1A-2563-F4431094388F}"/>
              </a:ext>
            </a:extLst>
          </p:cNvPr>
          <p:cNvSpPr txBox="1"/>
          <p:nvPr/>
        </p:nvSpPr>
        <p:spPr>
          <a:xfrm>
            <a:off x="2618688" y="1049065"/>
            <a:ext cx="9385469" cy="7494359"/>
          </a:xfrm>
          <a:prstGeom prst="rect">
            <a:avLst/>
          </a:prstGeom>
          <a:noFill/>
        </p:spPr>
        <p:txBody>
          <a:bodyPr wrap="square">
            <a:spAutoFit/>
          </a:bodyPr>
          <a:lstStyle/>
          <a:p>
            <a:r>
              <a:rPr lang="en-US" sz="3200" b="1" dirty="0">
                <a:effectLst>
                  <a:outerShdw blurRad="38100" dist="38100" dir="2700000" algn="tl">
                    <a:srgbClr val="000000">
                      <a:alpha val="43137"/>
                    </a:srgbClr>
                  </a:outerShdw>
                </a:effectLst>
              </a:rPr>
              <a:t>5. Build a Healthy Agency Culture: </a:t>
            </a:r>
          </a:p>
          <a:p>
            <a:endParaRPr lang="en-US" sz="1000" b="1" dirty="0">
              <a:effectLst>
                <a:outerShdw blurRad="38100" dist="38100" dir="2700000" algn="tl">
                  <a:srgbClr val="000000">
                    <a:alpha val="43137"/>
                  </a:srgbClr>
                </a:outerShdw>
              </a:effectLst>
            </a:endParaRPr>
          </a:p>
          <a:p>
            <a:pPr marL="971550" lvl="1" indent="-514350">
              <a:buFont typeface="+mj-lt"/>
              <a:buAutoNum type="alphaUcPeriod"/>
            </a:pPr>
            <a:r>
              <a:rPr lang="en-US" sz="3200" dirty="0">
                <a:effectLst>
                  <a:outerShdw blurRad="38100" dist="38100" dir="2700000" algn="tl">
                    <a:srgbClr val="000000">
                      <a:alpha val="43137"/>
                    </a:srgbClr>
                  </a:outerShdw>
                </a:effectLst>
              </a:rPr>
              <a:t>Connection and Support</a:t>
            </a:r>
          </a:p>
          <a:p>
            <a:pPr marL="971550" lvl="1" indent="-514350">
              <a:buFont typeface="+mj-lt"/>
              <a:buAutoNum type="alphaUcPeriod"/>
            </a:pPr>
            <a:r>
              <a:rPr lang="en-US" sz="3200" dirty="0">
                <a:effectLst>
                  <a:outerShdw blurRad="38100" dist="38100" dir="2700000" algn="tl">
                    <a:srgbClr val="000000">
                      <a:alpha val="43137"/>
                    </a:srgbClr>
                  </a:outerShdw>
                </a:effectLst>
              </a:rPr>
              <a:t>Hospitality towards staff and guests</a:t>
            </a:r>
          </a:p>
          <a:p>
            <a:pPr marL="971550" lvl="1" indent="-514350">
              <a:buFont typeface="+mj-lt"/>
              <a:buAutoNum type="alphaUcPeriod"/>
            </a:pPr>
            <a:r>
              <a:rPr lang="en-US" sz="3200" dirty="0">
                <a:effectLst>
                  <a:outerShdw blurRad="38100" dist="38100" dir="2700000" algn="tl">
                    <a:srgbClr val="000000">
                      <a:alpha val="43137"/>
                    </a:srgbClr>
                  </a:outerShdw>
                </a:effectLst>
              </a:rPr>
              <a:t>Psychological Safety </a:t>
            </a:r>
          </a:p>
          <a:p>
            <a:pPr marL="971550" lvl="1" indent="-514350">
              <a:buFont typeface="+mj-lt"/>
              <a:buAutoNum type="alphaUcPeriod"/>
            </a:pPr>
            <a:r>
              <a:rPr lang="en-US" sz="3200" dirty="0">
                <a:effectLst>
                  <a:outerShdw blurRad="38100" dist="38100" dir="2700000" algn="tl">
                    <a:srgbClr val="000000">
                      <a:alpha val="43137"/>
                    </a:srgbClr>
                  </a:outerShdw>
                </a:effectLst>
              </a:rPr>
              <a:t>Continuous Learning and Improvement</a:t>
            </a:r>
          </a:p>
          <a:p>
            <a:pPr marL="971550" lvl="1" indent="-514350">
              <a:buFont typeface="+mj-lt"/>
              <a:buAutoNum type="alphaUcPeriod"/>
            </a:pPr>
            <a:r>
              <a:rPr lang="en-US" sz="3200" dirty="0">
                <a:effectLst>
                  <a:outerShdw blurRad="38100" dist="38100" dir="2700000" algn="tl">
                    <a:srgbClr val="000000">
                      <a:alpha val="43137"/>
                    </a:srgbClr>
                  </a:outerShdw>
                </a:effectLst>
              </a:rPr>
              <a:t>Creativity and Playfulness</a:t>
            </a:r>
          </a:p>
          <a:p>
            <a:r>
              <a:rPr lang="en-US" sz="1100" dirty="0">
                <a:effectLst>
                  <a:outerShdw blurRad="38100" dist="38100" dir="2700000" algn="tl">
                    <a:srgbClr val="000000">
                      <a:alpha val="43137"/>
                    </a:srgbClr>
                  </a:outerShdw>
                </a:effectLst>
              </a:rPr>
              <a:t>	</a:t>
            </a:r>
          </a:p>
          <a:p>
            <a:r>
              <a:rPr lang="en-US" sz="2200" dirty="0">
                <a:effectLst>
                  <a:outerShdw blurRad="38100" dist="38100" dir="2700000" algn="tl">
                    <a:srgbClr val="000000">
                      <a:alpha val="43137"/>
                    </a:srgbClr>
                  </a:outerShdw>
                </a:effectLst>
              </a:rPr>
              <a:t>“</a:t>
            </a:r>
            <a:r>
              <a:rPr lang="en-US" sz="2200" i="1" dirty="0">
                <a:effectLst>
                  <a:outerShdw blurRad="38100" dist="38100" dir="2700000" algn="tl">
                    <a:srgbClr val="000000">
                      <a:alpha val="43137"/>
                    </a:srgbClr>
                  </a:outerShdw>
                </a:effectLst>
              </a:rPr>
              <a:t>People have always gathered in communities and organizations for aid in dealing with outside challenges. They seek close emotional relationships with others in order to help them anticipate, meet, and integrate difficult experiences. Emotional attachment is probably the primary protection against feelings of helplessness and meaninglessness. Mature people rely on their families, </a:t>
            </a:r>
            <a:r>
              <a:rPr lang="en-US" sz="2400" i="1" dirty="0">
                <a:effectLst>
                  <a:outerShdw blurRad="38100" dist="38100" dir="2700000" algn="tl">
                    <a:srgbClr val="000000">
                      <a:alpha val="43137"/>
                    </a:srgbClr>
                  </a:outerShdw>
                </a:effectLst>
              </a:rPr>
              <a:t>colleagues</a:t>
            </a:r>
            <a:r>
              <a:rPr lang="en-US" sz="2200" i="1" dirty="0">
                <a:effectLst>
                  <a:outerShdw blurRad="38100" dist="38100" dir="2700000" algn="tl">
                    <a:srgbClr val="000000">
                      <a:alpha val="43137"/>
                    </a:srgbClr>
                  </a:outerShdw>
                </a:effectLst>
              </a:rPr>
              <a:t>, and friends to provide a protective membrane.”  </a:t>
            </a:r>
            <a:r>
              <a:rPr lang="en-US" sz="2000" dirty="0">
                <a:effectLst>
                  <a:outerShdw blurRad="38100" dist="38100" dir="2700000" algn="tl">
                    <a:srgbClr val="000000">
                      <a:alpha val="43137"/>
                    </a:srgbClr>
                  </a:outerShdw>
                </a:effectLst>
              </a:rPr>
              <a:t>(McFarlane, 24)</a:t>
            </a:r>
            <a:endParaRPr lang="en-US" dirty="0">
              <a:effectLst>
                <a:outerShdw blurRad="38100" dist="38100" dir="2700000" algn="tl">
                  <a:srgbClr val="000000">
                    <a:alpha val="43137"/>
                  </a:srgbClr>
                </a:outerShdw>
              </a:effectLst>
            </a:endParaRPr>
          </a:p>
          <a:p>
            <a:pPr marL="742950" lvl="1" indent="-285750">
              <a:buFont typeface="Arial" panose="020B0604020202020204" pitchFamily="34" charset="0"/>
              <a:buChar char="•"/>
            </a:pPr>
            <a:endParaRPr lang="en-US" sz="2400" dirty="0">
              <a:effectLst>
                <a:outerShdw blurRad="38100" dist="38100" dir="2700000" algn="tl">
                  <a:srgbClr val="000000">
                    <a:alpha val="43137"/>
                  </a:srgbClr>
                </a:outerShdw>
              </a:effectLst>
            </a:endParaRPr>
          </a:p>
          <a:p>
            <a:pPr marL="742950" lvl="1" indent="-285750">
              <a:buFont typeface="Arial" panose="020B0604020202020204" pitchFamily="34" charset="0"/>
              <a:buChar char="•"/>
            </a:pPr>
            <a:endParaRPr lang="en-US" dirty="0"/>
          </a:p>
          <a:p>
            <a:pPr marL="742950" lvl="1" indent="-285750">
              <a:buFont typeface="Arial" panose="020B0604020202020204" pitchFamily="34" charset="0"/>
              <a:buChar char="•"/>
            </a:pPr>
            <a:endParaRPr lang="en-US" dirty="0"/>
          </a:p>
          <a:p>
            <a:pPr marL="971550" lvl="1" indent="-514350">
              <a:buFont typeface="Arial" panose="020B0604020202020204" pitchFamily="34" charset="0"/>
              <a:buChar char="•"/>
            </a:pPr>
            <a:endParaRPr lang="en-US" dirty="0"/>
          </a:p>
          <a:p>
            <a:pPr marL="971550" lvl="1" indent="-514350">
              <a:buFont typeface="Arial" panose="020B0604020202020204" pitchFamily="34" charset="0"/>
              <a:buChar char="•"/>
            </a:pPr>
            <a:endParaRPr lang="en-US" sz="3000"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429047201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3937C6-0B78-E917-FCBA-644DB23A80A1}"/>
            </a:ext>
          </a:extLst>
        </p:cNvPr>
        <p:cNvGrpSpPr/>
        <p:nvPr/>
      </p:nvGrpSpPr>
      <p:grpSpPr>
        <a:xfrm>
          <a:off x="0" y="0"/>
          <a:ext cx="0" cy="0"/>
          <a:chOff x="0" y="0"/>
          <a:chExt cx="0" cy="0"/>
        </a:xfrm>
      </p:grpSpPr>
      <p:pic>
        <p:nvPicPr>
          <p:cNvPr id="2" name="Picture 1" descr="A landscape with mountains and trees&#10;&#10;Description automatically generated">
            <a:extLst>
              <a:ext uri="{FF2B5EF4-FFF2-40B4-BE49-F238E27FC236}">
                <a16:creationId xmlns:a16="http://schemas.microsoft.com/office/drawing/2014/main" id="{38346EC3-0B71-C003-9806-C4997D14234B}"/>
              </a:ext>
            </a:extLst>
          </p:cNvPr>
          <p:cNvPicPr>
            <a:picLocks noChangeAspect="1"/>
          </p:cNvPicPr>
          <p:nvPr/>
        </p:nvPicPr>
        <p:blipFill>
          <a:blip r:embed="rId3"/>
          <a:srcRect l="16566" t="-2" r="69088"/>
          <a:stretch/>
        </p:blipFill>
        <p:spPr>
          <a:xfrm>
            <a:off x="0" y="0"/>
            <a:ext cx="1948249" cy="6858000"/>
          </a:xfrm>
          <a:prstGeom prst="rect">
            <a:avLst/>
          </a:prstGeom>
        </p:spPr>
      </p:pic>
      <p:sp>
        <p:nvSpPr>
          <p:cNvPr id="3" name="TextBox 2">
            <a:extLst>
              <a:ext uri="{FF2B5EF4-FFF2-40B4-BE49-F238E27FC236}">
                <a16:creationId xmlns:a16="http://schemas.microsoft.com/office/drawing/2014/main" id="{9551E5D2-1484-1844-5E6B-872995DCFB16}"/>
              </a:ext>
            </a:extLst>
          </p:cNvPr>
          <p:cNvSpPr txBox="1"/>
          <p:nvPr/>
        </p:nvSpPr>
        <p:spPr>
          <a:xfrm>
            <a:off x="2235910" y="141683"/>
            <a:ext cx="9768248" cy="1077218"/>
          </a:xfrm>
          <a:prstGeom prst="rect">
            <a:avLst/>
          </a:prstGeom>
          <a:noFill/>
        </p:spPr>
        <p:txBody>
          <a:bodyPr wrap="square" rtlCol="0">
            <a:spAutoFit/>
          </a:bodyPr>
          <a:lstStyle/>
          <a:p>
            <a:r>
              <a:rPr lang="en-US" sz="4400" b="1" dirty="0">
                <a:solidFill>
                  <a:srgbClr val="3A4788"/>
                </a:solidFill>
                <a:effectLst>
                  <a:outerShdw blurRad="38100" dist="38100" dir="2700000" algn="tl">
                    <a:srgbClr val="000000">
                      <a:alpha val="43137"/>
                    </a:srgbClr>
                  </a:outerShdw>
                </a:effectLst>
              </a:rPr>
              <a:t>V. Developing a Protective Plan</a:t>
            </a:r>
          </a:p>
          <a:p>
            <a:pPr marL="342900" indent="-342900">
              <a:buFont typeface="Arial" panose="020B0604020202020204" pitchFamily="34" charset="0"/>
              <a:buChar char="•"/>
            </a:pPr>
            <a:endParaRPr lang="en-US" sz="2000" b="1" i="1" dirty="0">
              <a:solidFill>
                <a:srgbClr val="3A4788"/>
              </a:solidFill>
            </a:endParaRPr>
          </a:p>
        </p:txBody>
      </p:sp>
      <p:sp>
        <p:nvSpPr>
          <p:cNvPr id="5" name="TextBox 4">
            <a:extLst>
              <a:ext uri="{FF2B5EF4-FFF2-40B4-BE49-F238E27FC236}">
                <a16:creationId xmlns:a16="http://schemas.microsoft.com/office/drawing/2014/main" id="{24D8C165-3E5C-00E4-4655-FD77016AE3DC}"/>
              </a:ext>
            </a:extLst>
          </p:cNvPr>
          <p:cNvSpPr txBox="1"/>
          <p:nvPr/>
        </p:nvSpPr>
        <p:spPr>
          <a:xfrm>
            <a:off x="2654549" y="1049065"/>
            <a:ext cx="8712698" cy="7848302"/>
          </a:xfrm>
          <a:prstGeom prst="rect">
            <a:avLst/>
          </a:prstGeom>
          <a:noFill/>
        </p:spPr>
        <p:txBody>
          <a:bodyPr wrap="square">
            <a:spAutoFit/>
          </a:bodyPr>
          <a:lstStyle/>
          <a:p>
            <a:r>
              <a:rPr lang="en-US" sz="3200" b="1" dirty="0">
                <a:effectLst>
                  <a:outerShdw blurRad="38100" dist="38100" dir="2700000" algn="tl">
                    <a:srgbClr val="000000">
                      <a:alpha val="43137"/>
                    </a:srgbClr>
                  </a:outerShdw>
                </a:effectLst>
              </a:rPr>
              <a:t>5. Build a Healthy Agency Culture: Resources</a:t>
            </a:r>
          </a:p>
          <a:p>
            <a:r>
              <a:rPr lang="en-US" sz="900" dirty="0">
                <a:effectLst>
                  <a:outerShdw blurRad="38100" dist="38100" dir="2700000" algn="tl">
                    <a:srgbClr val="000000">
                      <a:alpha val="43137"/>
                    </a:srgbClr>
                  </a:outerShdw>
                </a:effectLst>
              </a:rPr>
              <a:t>		</a:t>
            </a:r>
          </a:p>
          <a:p>
            <a:r>
              <a:rPr lang="en-US" sz="2000" dirty="0">
                <a:effectLst>
                  <a:outerShdw blurRad="38100" dist="38100" dir="2700000" algn="tl">
                    <a:srgbClr val="000000">
                      <a:alpha val="43137"/>
                    </a:srgbClr>
                  </a:outerShdw>
                </a:effectLst>
              </a:rPr>
              <a:t>         Chapman, Gary, and Paul White. </a:t>
            </a:r>
            <a:r>
              <a:rPr lang="en-US" sz="2000" i="1" dirty="0">
                <a:effectLst>
                  <a:outerShdw blurRad="38100" dist="38100" dir="2700000" algn="tl">
                    <a:srgbClr val="000000">
                      <a:alpha val="43137"/>
                    </a:srgbClr>
                  </a:outerShdw>
                </a:effectLst>
              </a:rPr>
              <a:t>The Five Languages of 	Appreciation in the Workplace: Empowering Organizations by 	Encouraging People. </a:t>
            </a:r>
            <a:r>
              <a:rPr lang="en-US" sz="2000" dirty="0">
                <a:effectLst>
                  <a:outerShdw blurRad="38100" dist="38100" dir="2700000" algn="tl">
                    <a:srgbClr val="000000">
                      <a:alpha val="43137"/>
                    </a:srgbClr>
                  </a:outerShdw>
                </a:effectLst>
              </a:rPr>
              <a:t>Chicago, IL: 	Northfield Publishers, 2019.</a:t>
            </a:r>
          </a:p>
          <a:p>
            <a:endParaRPr lang="en-US" sz="900" dirty="0">
              <a:effectLst>
                <a:outerShdw blurRad="38100" dist="38100" dir="2700000" algn="tl">
                  <a:srgbClr val="000000">
                    <a:alpha val="43137"/>
                  </a:srgbClr>
                </a:outerShdw>
              </a:effectLst>
            </a:endParaRPr>
          </a:p>
          <a:p>
            <a:r>
              <a:rPr lang="en-US" sz="2400" dirty="0">
                <a:effectLst>
                  <a:outerShdw blurRad="38100" dist="38100" dir="2700000" algn="tl">
                    <a:srgbClr val="000000">
                      <a:alpha val="43137"/>
                    </a:srgbClr>
                  </a:outerShdw>
                </a:effectLst>
              </a:rPr>
              <a:t>        </a:t>
            </a:r>
            <a:r>
              <a:rPr lang="en-US" sz="2000" kern="100"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t>Edmundson, Amy. </a:t>
            </a:r>
            <a:r>
              <a:rPr lang="en-US" sz="2000" i="1" kern="100"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t>The Fearless Organization: Creating Psychological 	Safety in the Workplace for Learning, Innovation, and Growth. 	</a:t>
            </a:r>
            <a:r>
              <a:rPr lang="en-US" sz="2000" kern="100"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t>Hoboken, NJ: Wiley and Sons, 2019. </a:t>
            </a:r>
          </a:p>
          <a:p>
            <a:endParaRPr lang="en-US" sz="900" kern="100"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endParaRPr>
          </a:p>
          <a:p>
            <a:r>
              <a:rPr lang="en-US" sz="2400" dirty="0">
                <a:effectLst>
                  <a:outerShdw blurRad="38100" dist="38100" dir="2700000" algn="tl">
                    <a:srgbClr val="000000">
                      <a:alpha val="43137"/>
                    </a:srgbClr>
                  </a:outerShdw>
                </a:effectLst>
              </a:rPr>
              <a:t>         </a:t>
            </a:r>
            <a:r>
              <a:rPr lang="en-US" sz="2000" dirty="0">
                <a:effectLst>
                  <a:outerShdw blurRad="38100" dist="38100" dir="2700000" algn="tl">
                    <a:srgbClr val="000000">
                      <a:alpha val="43137"/>
                    </a:srgbClr>
                  </a:outerShdw>
                </a:effectLst>
              </a:rPr>
              <a:t>Friedman, Edwin. </a:t>
            </a:r>
            <a:r>
              <a:rPr lang="en-US" sz="2000" i="1" dirty="0">
                <a:effectLst>
                  <a:outerShdw blurRad="38100" dist="38100" dir="2700000" algn="tl">
                    <a:srgbClr val="000000">
                      <a:alpha val="43137"/>
                    </a:srgbClr>
                  </a:outerShdw>
                </a:effectLst>
              </a:rPr>
              <a:t>A Failure of Nerve: Leadership in the Age of the Quick 	Fix. </a:t>
            </a:r>
            <a:r>
              <a:rPr lang="en-US" sz="2000" dirty="0">
                <a:effectLst>
                  <a:outerShdw blurRad="38100" dist="38100" dir="2700000" algn="tl">
                    <a:srgbClr val="000000">
                      <a:alpha val="43137"/>
                    </a:srgbClr>
                  </a:outerShdw>
                </a:effectLst>
              </a:rPr>
              <a:t>New York, NY: Church Publishing, 2017.</a:t>
            </a:r>
          </a:p>
          <a:p>
            <a:endParaRPr lang="en-US" sz="900" dirty="0">
              <a:effectLst>
                <a:outerShdw blurRad="38100" dist="38100" dir="2700000" algn="tl">
                  <a:srgbClr val="000000">
                    <a:alpha val="43137"/>
                  </a:srgbClr>
                </a:outerShdw>
              </a:effectLst>
            </a:endParaRPr>
          </a:p>
          <a:p>
            <a:r>
              <a:rPr lang="en-US" sz="2000" dirty="0">
                <a:effectLst>
                  <a:outerShdw blurRad="38100" dist="38100" dir="2700000" algn="tl">
                    <a:srgbClr val="000000">
                      <a:alpha val="43137"/>
                    </a:srgbClr>
                  </a:outerShdw>
                </a:effectLst>
              </a:rPr>
              <a:t>          Howard, Kerry. </a:t>
            </a:r>
            <a:r>
              <a:rPr lang="en-US" sz="2000" i="1" dirty="0">
                <a:effectLst>
                  <a:outerShdw blurRad="38100" dist="38100" dir="2700000" algn="tl">
                    <a:srgbClr val="000000">
                      <a:alpha val="43137"/>
                    </a:srgbClr>
                  </a:outerShdw>
                </a:effectLst>
              </a:rPr>
              <a:t>How to Heal a Workplace: Tackle Trauma, Foster 	Psychological Safety, and Boost Happiness at Work.</a:t>
            </a:r>
            <a:r>
              <a:rPr lang="en-US" sz="2000" dirty="0">
                <a:effectLst>
                  <a:outerShdw blurRad="38100" dist="38100" dir="2700000" algn="tl">
                    <a:srgbClr val="000000">
                      <a:alpha val="43137"/>
                    </a:srgbClr>
                  </a:outerShdw>
                </a:effectLst>
              </a:rPr>
              <a:t> 	Melbourne, Australia: John Wiley and Sons, 2023</a:t>
            </a:r>
            <a:r>
              <a:rPr lang="en-US" sz="2400" dirty="0">
                <a:effectLst>
                  <a:outerShdw blurRad="38100" dist="38100" dir="2700000" algn="tl">
                    <a:srgbClr val="000000">
                      <a:alpha val="43137"/>
                    </a:srgbClr>
                  </a:outerShdw>
                </a:effectLst>
              </a:rPr>
              <a:t>.</a:t>
            </a:r>
          </a:p>
          <a:p>
            <a:endParaRPr lang="en-US" sz="900" dirty="0">
              <a:effectLst>
                <a:outerShdw blurRad="38100" dist="38100" dir="2700000" algn="tl">
                  <a:srgbClr val="000000">
                    <a:alpha val="43137"/>
                  </a:srgbClr>
                </a:outerShdw>
              </a:effectLst>
            </a:endParaRPr>
          </a:p>
          <a:p>
            <a:r>
              <a:rPr lang="en-US" sz="2000" dirty="0">
                <a:effectLst>
                  <a:outerShdw blurRad="38100" dist="38100" dir="2700000" algn="tl">
                    <a:srgbClr val="000000">
                      <a:alpha val="43137"/>
                    </a:srgbClr>
                  </a:outerShdw>
                </a:effectLst>
              </a:rPr>
              <a:t>          Senge, Peter. </a:t>
            </a:r>
            <a:r>
              <a:rPr lang="en-US" sz="2000" i="1" dirty="0">
                <a:effectLst>
                  <a:outerShdw blurRad="38100" dist="38100" dir="2700000" algn="tl">
                    <a:srgbClr val="000000">
                      <a:alpha val="43137"/>
                    </a:srgbClr>
                  </a:outerShdw>
                </a:effectLst>
              </a:rPr>
              <a:t>The Fifth Discipline: The Art and Practice of the Learning 	Organization</a:t>
            </a:r>
            <a:r>
              <a:rPr lang="en-US" sz="2000" dirty="0">
                <a:effectLst>
                  <a:outerShdw blurRad="38100" dist="38100" dir="2700000" algn="tl">
                    <a:srgbClr val="000000">
                      <a:alpha val="43137"/>
                    </a:srgbClr>
                  </a:outerShdw>
                </a:effectLst>
              </a:rPr>
              <a:t>. New York, NY: Doubleday Publishers, 2006.</a:t>
            </a:r>
          </a:p>
          <a:p>
            <a:endParaRPr lang="en-US" sz="2800" dirty="0">
              <a:effectLst>
                <a:outerShdw blurRad="38100" dist="38100" dir="2700000" algn="tl">
                  <a:srgbClr val="000000">
                    <a:alpha val="43137"/>
                  </a:srgbClr>
                </a:outerShdw>
              </a:effectLst>
            </a:endParaRPr>
          </a:p>
          <a:p>
            <a:pPr marL="742950" lvl="1" indent="-285750">
              <a:buFont typeface="Arial" panose="020B0604020202020204" pitchFamily="34" charset="0"/>
              <a:buChar char="•"/>
            </a:pPr>
            <a:endParaRPr lang="en-US" sz="2400" dirty="0">
              <a:effectLst>
                <a:outerShdw blurRad="38100" dist="38100" dir="2700000" algn="tl">
                  <a:srgbClr val="000000">
                    <a:alpha val="43137"/>
                  </a:srgbClr>
                </a:outerShdw>
              </a:effectLst>
            </a:endParaRPr>
          </a:p>
          <a:p>
            <a:pPr marL="742950" lvl="1" indent="-285750">
              <a:buFont typeface="Arial" panose="020B0604020202020204" pitchFamily="34" charset="0"/>
              <a:buChar char="•"/>
            </a:pPr>
            <a:endParaRPr lang="en-US" dirty="0"/>
          </a:p>
          <a:p>
            <a:pPr marL="742950" lvl="1" indent="-285750">
              <a:buFont typeface="Arial" panose="020B0604020202020204" pitchFamily="34" charset="0"/>
              <a:buChar char="•"/>
            </a:pPr>
            <a:endParaRPr lang="en-US" dirty="0"/>
          </a:p>
          <a:p>
            <a:pPr marL="971550" lvl="1" indent="-514350">
              <a:buFont typeface="Arial" panose="020B0604020202020204" pitchFamily="34" charset="0"/>
              <a:buChar char="•"/>
            </a:pPr>
            <a:endParaRPr lang="en-US" dirty="0"/>
          </a:p>
          <a:p>
            <a:pPr marL="971550" lvl="1" indent="-514350">
              <a:buFont typeface="Arial" panose="020B0604020202020204" pitchFamily="34" charset="0"/>
              <a:buChar char="•"/>
            </a:pPr>
            <a:endParaRPr lang="en-US" sz="3000"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99146798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5D6243-E73B-0543-FF88-0F495E856266}"/>
            </a:ext>
          </a:extLst>
        </p:cNvPr>
        <p:cNvGrpSpPr/>
        <p:nvPr/>
      </p:nvGrpSpPr>
      <p:grpSpPr>
        <a:xfrm>
          <a:off x="0" y="0"/>
          <a:ext cx="0" cy="0"/>
          <a:chOff x="0" y="0"/>
          <a:chExt cx="0" cy="0"/>
        </a:xfrm>
      </p:grpSpPr>
      <p:pic>
        <p:nvPicPr>
          <p:cNvPr id="2" name="Picture 1" descr="A landscape with mountains and trees&#10;&#10;Description automatically generated">
            <a:extLst>
              <a:ext uri="{FF2B5EF4-FFF2-40B4-BE49-F238E27FC236}">
                <a16:creationId xmlns:a16="http://schemas.microsoft.com/office/drawing/2014/main" id="{23DDAC74-512E-620F-62B3-7FC0BB79E272}"/>
              </a:ext>
            </a:extLst>
          </p:cNvPr>
          <p:cNvPicPr>
            <a:picLocks noChangeAspect="1"/>
          </p:cNvPicPr>
          <p:nvPr/>
        </p:nvPicPr>
        <p:blipFill>
          <a:blip r:embed="rId3"/>
          <a:srcRect l="16566" t="-2" r="69088"/>
          <a:stretch/>
        </p:blipFill>
        <p:spPr>
          <a:xfrm>
            <a:off x="0" y="0"/>
            <a:ext cx="1948249" cy="6858000"/>
          </a:xfrm>
          <a:prstGeom prst="rect">
            <a:avLst/>
          </a:prstGeom>
        </p:spPr>
      </p:pic>
      <p:sp>
        <p:nvSpPr>
          <p:cNvPr id="3" name="TextBox 2">
            <a:extLst>
              <a:ext uri="{FF2B5EF4-FFF2-40B4-BE49-F238E27FC236}">
                <a16:creationId xmlns:a16="http://schemas.microsoft.com/office/drawing/2014/main" id="{BF871E60-B3C9-040E-FB0D-C98F1E48A158}"/>
              </a:ext>
            </a:extLst>
          </p:cNvPr>
          <p:cNvSpPr txBox="1"/>
          <p:nvPr/>
        </p:nvSpPr>
        <p:spPr>
          <a:xfrm>
            <a:off x="2235910" y="141683"/>
            <a:ext cx="9768248" cy="1077218"/>
          </a:xfrm>
          <a:prstGeom prst="rect">
            <a:avLst/>
          </a:prstGeom>
          <a:noFill/>
        </p:spPr>
        <p:txBody>
          <a:bodyPr wrap="square" rtlCol="0">
            <a:spAutoFit/>
          </a:bodyPr>
          <a:lstStyle/>
          <a:p>
            <a:r>
              <a:rPr lang="en-US" sz="4400" b="1" dirty="0">
                <a:solidFill>
                  <a:srgbClr val="3A4788"/>
                </a:solidFill>
                <a:effectLst>
                  <a:outerShdw blurRad="38100" dist="38100" dir="2700000" algn="tl">
                    <a:srgbClr val="000000">
                      <a:alpha val="43137"/>
                    </a:srgbClr>
                  </a:outerShdw>
                </a:effectLst>
              </a:rPr>
              <a:t>V. Developing a Protective Plan</a:t>
            </a:r>
          </a:p>
          <a:p>
            <a:pPr marL="342900" indent="-342900">
              <a:buFont typeface="Arial" panose="020B0604020202020204" pitchFamily="34" charset="0"/>
              <a:buChar char="•"/>
            </a:pPr>
            <a:endParaRPr lang="en-US" sz="2000" b="1" i="1" dirty="0">
              <a:solidFill>
                <a:srgbClr val="3A4788"/>
              </a:solidFill>
            </a:endParaRPr>
          </a:p>
        </p:txBody>
      </p:sp>
      <p:sp>
        <p:nvSpPr>
          <p:cNvPr id="5" name="TextBox 4">
            <a:extLst>
              <a:ext uri="{FF2B5EF4-FFF2-40B4-BE49-F238E27FC236}">
                <a16:creationId xmlns:a16="http://schemas.microsoft.com/office/drawing/2014/main" id="{63B50384-C748-48D0-1DB0-61D0ED107F66}"/>
              </a:ext>
            </a:extLst>
          </p:cNvPr>
          <p:cNvSpPr txBox="1"/>
          <p:nvPr/>
        </p:nvSpPr>
        <p:spPr>
          <a:xfrm>
            <a:off x="2457325" y="995276"/>
            <a:ext cx="8972675" cy="7909858"/>
          </a:xfrm>
          <a:prstGeom prst="rect">
            <a:avLst/>
          </a:prstGeom>
          <a:noFill/>
        </p:spPr>
        <p:txBody>
          <a:bodyPr wrap="square">
            <a:spAutoFit/>
          </a:bodyPr>
          <a:lstStyle/>
          <a:p>
            <a:r>
              <a:rPr lang="en-US" sz="3200" b="1" dirty="0">
                <a:effectLst>
                  <a:outerShdw blurRad="38100" dist="38100" dir="2700000" algn="tl">
                    <a:srgbClr val="000000">
                      <a:alpha val="43137"/>
                    </a:srgbClr>
                  </a:outerShdw>
                </a:effectLst>
              </a:rPr>
              <a:t>6. Provide Adequate Supervision</a:t>
            </a:r>
          </a:p>
          <a:p>
            <a:pPr marL="742950" lvl="1" indent="-285750">
              <a:buFont typeface="Arial" panose="020B0604020202020204" pitchFamily="34" charset="0"/>
              <a:buChar char="•"/>
            </a:pPr>
            <a:r>
              <a:rPr lang="en-US" sz="2800" dirty="0">
                <a:effectLst>
                  <a:outerShdw blurRad="38100" dist="38100" dir="2700000" algn="tl">
                    <a:srgbClr val="000000">
                      <a:alpha val="43137"/>
                    </a:srgbClr>
                  </a:outerShdw>
                </a:effectLst>
              </a:rPr>
              <a:t>Highly trained and competent supervisors with knowledge of trauma and dissociation</a:t>
            </a:r>
            <a:endParaRPr lang="en-US" sz="4000" dirty="0">
              <a:effectLst>
                <a:outerShdw blurRad="38100" dist="38100" dir="2700000" algn="tl">
                  <a:srgbClr val="000000">
                    <a:alpha val="43137"/>
                  </a:srgbClr>
                </a:outerShdw>
              </a:effectLst>
            </a:endParaRPr>
          </a:p>
          <a:p>
            <a:pPr marL="742950" lvl="1" indent="-285750">
              <a:buFont typeface="Arial" panose="020B0604020202020204" pitchFamily="34" charset="0"/>
              <a:buChar char="•"/>
            </a:pPr>
            <a:r>
              <a:rPr lang="en-US" sz="2800" dirty="0">
                <a:effectLst>
                  <a:outerShdw blurRad="38100" dist="38100" dir="2700000" algn="tl">
                    <a:srgbClr val="000000">
                      <a:alpha val="43137"/>
                    </a:srgbClr>
                  </a:outerShdw>
                </a:effectLst>
              </a:rPr>
              <a:t>Train helpers on how to observe boundaries in providing care</a:t>
            </a:r>
            <a:endParaRPr lang="en-US" sz="4000" dirty="0">
              <a:effectLst>
                <a:outerShdw blurRad="38100" dist="38100" dir="2700000" algn="tl">
                  <a:srgbClr val="000000">
                    <a:alpha val="43137"/>
                  </a:srgbClr>
                </a:outerShdw>
              </a:effectLst>
            </a:endParaRPr>
          </a:p>
          <a:p>
            <a:pPr marL="742950" lvl="1" indent="-285750">
              <a:buFont typeface="Arial" panose="020B0604020202020204" pitchFamily="34" charset="0"/>
              <a:buChar char="•"/>
            </a:pPr>
            <a:r>
              <a:rPr lang="en-US" sz="2800" dirty="0">
                <a:effectLst>
                  <a:outerShdw blurRad="38100" dist="38100" dir="2700000" algn="tl">
                    <a:srgbClr val="000000">
                      <a:alpha val="43137"/>
                    </a:srgbClr>
                  </a:outerShdw>
                </a:effectLst>
              </a:rPr>
              <a:t>How to manage intrusive imagery through acknowledgement</a:t>
            </a:r>
            <a:endParaRPr lang="en-US" sz="4000" dirty="0">
              <a:effectLst>
                <a:outerShdw blurRad="38100" dist="38100" dir="2700000" algn="tl">
                  <a:srgbClr val="000000">
                    <a:alpha val="43137"/>
                  </a:srgbClr>
                </a:outerShdw>
              </a:effectLst>
            </a:endParaRPr>
          </a:p>
          <a:p>
            <a:pPr marL="742950" lvl="1" indent="-285750">
              <a:buFont typeface="Arial" panose="020B0604020202020204" pitchFamily="34" charset="0"/>
              <a:buChar char="•"/>
            </a:pPr>
            <a:r>
              <a:rPr lang="en-US" sz="2800" dirty="0">
                <a:effectLst>
                  <a:outerShdw blurRad="38100" dist="38100" dir="2700000" algn="tl">
                    <a:srgbClr val="000000">
                      <a:alpha val="43137"/>
                    </a:srgbClr>
                  </a:outerShdw>
                </a:effectLst>
              </a:rPr>
              <a:t>Empower workers against feelings of inadequacy by providing appropriate and correct care or treatment</a:t>
            </a:r>
          </a:p>
          <a:p>
            <a:pPr marL="742950" lvl="1" indent="-285750">
              <a:buFont typeface="Arial" panose="020B0604020202020204" pitchFamily="34" charset="0"/>
              <a:buChar char="•"/>
            </a:pPr>
            <a:r>
              <a:rPr lang="en-US" sz="2800" dirty="0">
                <a:effectLst>
                  <a:outerShdw blurRad="38100" dist="38100" dir="2700000" algn="tl">
                    <a:srgbClr val="000000">
                      <a:alpha val="43137"/>
                    </a:srgbClr>
                  </a:outerShdw>
                </a:effectLst>
              </a:rPr>
              <a:t>Correct and coach through any “helping” practices that can actually harm clients or helpers</a:t>
            </a:r>
          </a:p>
          <a:p>
            <a:pPr marL="742950" lvl="1" indent="-285750">
              <a:buFont typeface="Arial" panose="020B0604020202020204" pitchFamily="34" charset="0"/>
              <a:buChar char="•"/>
            </a:pPr>
            <a:r>
              <a:rPr lang="en-US" sz="2800" dirty="0">
                <a:effectLst>
                  <a:outerShdw blurRad="38100" dist="38100" dir="2700000" algn="tl">
                    <a:srgbClr val="000000">
                      <a:alpha val="43137"/>
                    </a:srgbClr>
                  </a:outerShdw>
                </a:effectLst>
              </a:rPr>
              <a:t>Connect service provision to agency values</a:t>
            </a:r>
            <a:endParaRPr lang="en-US" sz="8000" dirty="0">
              <a:effectLst>
                <a:outerShdw blurRad="38100" dist="38100" dir="2700000" algn="tl">
                  <a:srgbClr val="000000">
                    <a:alpha val="43137"/>
                  </a:srgbClr>
                </a:outerShdw>
              </a:effectLst>
            </a:endParaRPr>
          </a:p>
          <a:p>
            <a:endParaRPr lang="en-US" sz="3200" b="1" dirty="0">
              <a:effectLst>
                <a:outerShdw blurRad="38100" dist="38100" dir="2700000" algn="tl">
                  <a:srgbClr val="000000">
                    <a:alpha val="43137"/>
                  </a:srgbClr>
                </a:outerShdw>
              </a:effectLst>
            </a:endParaRPr>
          </a:p>
          <a:p>
            <a:endParaRPr lang="en-US" sz="2800" dirty="0">
              <a:effectLst>
                <a:outerShdw blurRad="38100" dist="38100" dir="2700000" algn="tl">
                  <a:srgbClr val="000000">
                    <a:alpha val="43137"/>
                  </a:srgbClr>
                </a:outerShdw>
              </a:effectLst>
            </a:endParaRPr>
          </a:p>
          <a:p>
            <a:pPr marL="742950" lvl="1" indent="-285750">
              <a:buFont typeface="Arial" panose="020B0604020202020204" pitchFamily="34" charset="0"/>
              <a:buChar char="•"/>
            </a:pPr>
            <a:endParaRPr lang="en-US" sz="2400" dirty="0">
              <a:effectLst>
                <a:outerShdw blurRad="38100" dist="38100" dir="2700000" algn="tl">
                  <a:srgbClr val="000000">
                    <a:alpha val="43137"/>
                  </a:srgbClr>
                </a:outerShdw>
              </a:effectLst>
            </a:endParaRPr>
          </a:p>
          <a:p>
            <a:pPr marL="742950" lvl="1" indent="-285750">
              <a:buFont typeface="Arial" panose="020B0604020202020204" pitchFamily="34" charset="0"/>
              <a:buChar char="•"/>
            </a:pPr>
            <a:endParaRPr lang="en-US" dirty="0"/>
          </a:p>
          <a:p>
            <a:pPr marL="742950" lvl="1" indent="-285750">
              <a:buFont typeface="Arial" panose="020B0604020202020204" pitchFamily="34" charset="0"/>
              <a:buChar char="•"/>
            </a:pPr>
            <a:endParaRPr lang="en-US" dirty="0"/>
          </a:p>
          <a:p>
            <a:pPr marL="971550" lvl="1" indent="-514350">
              <a:buFont typeface="Arial" panose="020B0604020202020204" pitchFamily="34" charset="0"/>
              <a:buChar char="•"/>
            </a:pPr>
            <a:endParaRPr lang="en-US" dirty="0"/>
          </a:p>
          <a:p>
            <a:pPr marL="971550" lvl="1" indent="-514350">
              <a:buFont typeface="Arial" panose="020B0604020202020204" pitchFamily="34" charset="0"/>
              <a:buChar char="•"/>
            </a:pPr>
            <a:endParaRPr lang="en-US" sz="3000"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3274745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8BEB50-27AB-7F92-33AB-5F68207FA1BF}"/>
            </a:ext>
          </a:extLst>
        </p:cNvPr>
        <p:cNvGrpSpPr/>
        <p:nvPr/>
      </p:nvGrpSpPr>
      <p:grpSpPr>
        <a:xfrm>
          <a:off x="0" y="0"/>
          <a:ext cx="0" cy="0"/>
          <a:chOff x="0" y="0"/>
          <a:chExt cx="0" cy="0"/>
        </a:xfrm>
      </p:grpSpPr>
      <p:pic>
        <p:nvPicPr>
          <p:cNvPr id="2" name="Picture 1" descr="A landscape with mountains and trees&#10;&#10;Description automatically generated">
            <a:extLst>
              <a:ext uri="{FF2B5EF4-FFF2-40B4-BE49-F238E27FC236}">
                <a16:creationId xmlns:a16="http://schemas.microsoft.com/office/drawing/2014/main" id="{AFBDB0A5-A8E1-BB8A-D1D9-65AF36314C5F}"/>
              </a:ext>
            </a:extLst>
          </p:cNvPr>
          <p:cNvPicPr>
            <a:picLocks noChangeAspect="1"/>
          </p:cNvPicPr>
          <p:nvPr/>
        </p:nvPicPr>
        <p:blipFill>
          <a:blip r:embed="rId3"/>
          <a:srcRect l="16566" t="-2" r="69088"/>
          <a:stretch/>
        </p:blipFill>
        <p:spPr>
          <a:xfrm>
            <a:off x="0" y="0"/>
            <a:ext cx="1948249" cy="6858000"/>
          </a:xfrm>
          <a:prstGeom prst="rect">
            <a:avLst/>
          </a:prstGeom>
        </p:spPr>
      </p:pic>
      <p:sp>
        <p:nvSpPr>
          <p:cNvPr id="3" name="TextBox 2">
            <a:extLst>
              <a:ext uri="{FF2B5EF4-FFF2-40B4-BE49-F238E27FC236}">
                <a16:creationId xmlns:a16="http://schemas.microsoft.com/office/drawing/2014/main" id="{1EEE0815-B9E0-CB77-43E4-CD42209113CD}"/>
              </a:ext>
            </a:extLst>
          </p:cNvPr>
          <p:cNvSpPr txBox="1"/>
          <p:nvPr/>
        </p:nvSpPr>
        <p:spPr>
          <a:xfrm>
            <a:off x="2235910" y="141683"/>
            <a:ext cx="9768248" cy="1077218"/>
          </a:xfrm>
          <a:prstGeom prst="rect">
            <a:avLst/>
          </a:prstGeom>
          <a:noFill/>
        </p:spPr>
        <p:txBody>
          <a:bodyPr wrap="square" rtlCol="0">
            <a:spAutoFit/>
          </a:bodyPr>
          <a:lstStyle/>
          <a:p>
            <a:r>
              <a:rPr lang="en-US" sz="4400" b="1" dirty="0">
                <a:solidFill>
                  <a:srgbClr val="3A4788"/>
                </a:solidFill>
                <a:effectLst>
                  <a:outerShdw blurRad="38100" dist="38100" dir="2700000" algn="tl">
                    <a:srgbClr val="000000">
                      <a:alpha val="43137"/>
                    </a:srgbClr>
                  </a:outerShdw>
                </a:effectLst>
              </a:rPr>
              <a:t>V. Developing a Protective Plan</a:t>
            </a:r>
          </a:p>
          <a:p>
            <a:pPr marL="342900" indent="-342900">
              <a:buFont typeface="Arial" panose="020B0604020202020204" pitchFamily="34" charset="0"/>
              <a:buChar char="•"/>
            </a:pPr>
            <a:endParaRPr lang="en-US" sz="2000" b="1" i="1" dirty="0">
              <a:solidFill>
                <a:srgbClr val="3A4788"/>
              </a:solidFill>
            </a:endParaRPr>
          </a:p>
        </p:txBody>
      </p:sp>
      <p:sp>
        <p:nvSpPr>
          <p:cNvPr id="5" name="TextBox 4">
            <a:extLst>
              <a:ext uri="{FF2B5EF4-FFF2-40B4-BE49-F238E27FC236}">
                <a16:creationId xmlns:a16="http://schemas.microsoft.com/office/drawing/2014/main" id="{025279D3-83AA-B507-87DB-533A96ABF580}"/>
              </a:ext>
            </a:extLst>
          </p:cNvPr>
          <p:cNvSpPr txBox="1"/>
          <p:nvPr/>
        </p:nvSpPr>
        <p:spPr>
          <a:xfrm>
            <a:off x="2546973" y="1066994"/>
            <a:ext cx="8023245" cy="8694688"/>
          </a:xfrm>
          <a:prstGeom prst="rect">
            <a:avLst/>
          </a:prstGeom>
          <a:noFill/>
        </p:spPr>
        <p:txBody>
          <a:bodyPr wrap="square">
            <a:spAutoFit/>
          </a:bodyPr>
          <a:lstStyle/>
          <a:p>
            <a:pPr lvl="0"/>
            <a:r>
              <a:rPr lang="en-US" sz="3200" b="1" dirty="0">
                <a:effectLst>
                  <a:outerShdw blurRad="38100" dist="38100" dir="2700000" algn="tl">
                    <a:srgbClr val="000000">
                      <a:alpha val="43137"/>
                    </a:srgbClr>
                  </a:outerShdw>
                </a:effectLst>
              </a:rPr>
              <a:t>7. Give helpers “Space” to recuperate</a:t>
            </a:r>
          </a:p>
          <a:p>
            <a:pPr lvl="0"/>
            <a:endParaRPr lang="en-US" sz="1100" b="1" dirty="0">
              <a:effectLst>
                <a:outerShdw blurRad="38100" dist="38100" dir="2700000" algn="tl">
                  <a:srgbClr val="000000">
                    <a:alpha val="43137"/>
                  </a:srgbClr>
                </a:outerShdw>
              </a:effectLst>
            </a:endParaRPr>
          </a:p>
          <a:p>
            <a:pPr marL="742950" lvl="1" indent="-285750">
              <a:buFont typeface="Arial" panose="020B0604020202020204" pitchFamily="34" charset="0"/>
              <a:buChar char="•"/>
            </a:pPr>
            <a:r>
              <a:rPr lang="en-US" sz="2800" dirty="0">
                <a:effectLst>
                  <a:outerShdw blurRad="38100" dist="38100" dir="2700000" algn="tl">
                    <a:srgbClr val="000000">
                      <a:alpha val="43137"/>
                    </a:srgbClr>
                  </a:outerShdw>
                </a:effectLst>
              </a:rPr>
              <a:t>Adjust caseloads </a:t>
            </a:r>
          </a:p>
          <a:p>
            <a:pPr marL="742950" lvl="1" indent="-285750">
              <a:buFont typeface="Arial" panose="020B0604020202020204" pitchFamily="34" charset="0"/>
              <a:buChar char="•"/>
            </a:pPr>
            <a:r>
              <a:rPr lang="en-US" sz="2800" dirty="0">
                <a:effectLst>
                  <a:outerShdw blurRad="38100" dist="38100" dir="2700000" algn="tl">
                    <a:srgbClr val="000000">
                      <a:alpha val="43137"/>
                    </a:srgbClr>
                  </a:outerShdw>
                </a:effectLst>
              </a:rPr>
              <a:t>Create “Decontamination Zones”</a:t>
            </a:r>
            <a:endParaRPr lang="en-US" sz="4000" dirty="0">
              <a:effectLst>
                <a:outerShdw blurRad="38100" dist="38100" dir="2700000" algn="tl">
                  <a:srgbClr val="000000">
                    <a:alpha val="43137"/>
                  </a:srgbClr>
                </a:outerShdw>
              </a:effectLst>
            </a:endParaRPr>
          </a:p>
          <a:p>
            <a:pPr marL="742950" lvl="1" indent="-285750">
              <a:buFont typeface="Arial" panose="020B0604020202020204" pitchFamily="34" charset="0"/>
              <a:buChar char="•"/>
            </a:pPr>
            <a:r>
              <a:rPr lang="en-US" sz="2800" dirty="0">
                <a:effectLst>
                  <a:outerShdw blurRad="38100" dist="38100" dir="2700000" algn="tl">
                    <a:srgbClr val="000000">
                      <a:alpha val="43137"/>
                    </a:srgbClr>
                  </a:outerShdw>
                </a:effectLst>
              </a:rPr>
              <a:t>Provide forums &amp; support groups</a:t>
            </a:r>
            <a:endParaRPr lang="en-US" sz="4000" dirty="0">
              <a:effectLst>
                <a:outerShdw blurRad="38100" dist="38100" dir="2700000" algn="tl">
                  <a:srgbClr val="000000">
                    <a:alpha val="43137"/>
                  </a:srgbClr>
                </a:outerShdw>
              </a:effectLst>
            </a:endParaRPr>
          </a:p>
          <a:p>
            <a:pPr marL="742950" lvl="1" indent="-285750">
              <a:buFont typeface="Arial" panose="020B0604020202020204" pitchFamily="34" charset="0"/>
              <a:buChar char="•"/>
            </a:pPr>
            <a:r>
              <a:rPr lang="en-US" sz="2800" dirty="0">
                <a:effectLst>
                  <a:outerShdw blurRad="38100" dist="38100" dir="2700000" algn="tl">
                    <a:srgbClr val="000000">
                      <a:alpha val="43137"/>
                    </a:srgbClr>
                  </a:outerShdw>
                </a:effectLst>
              </a:rPr>
              <a:t>Prioritize spending for resources and support to prevent vicarious traumatization</a:t>
            </a:r>
            <a:endParaRPr lang="en-US" sz="4000" dirty="0">
              <a:effectLst>
                <a:outerShdw blurRad="38100" dist="38100" dir="2700000" algn="tl">
                  <a:srgbClr val="000000">
                    <a:alpha val="43137"/>
                  </a:srgbClr>
                </a:outerShdw>
              </a:effectLst>
            </a:endParaRPr>
          </a:p>
          <a:p>
            <a:pPr marL="742950" lvl="1" indent="-285750">
              <a:buFont typeface="Arial" panose="020B0604020202020204" pitchFamily="34" charset="0"/>
              <a:buChar char="•"/>
            </a:pPr>
            <a:r>
              <a:rPr lang="en-US" sz="2800" dirty="0">
                <a:effectLst>
                  <a:outerShdw blurRad="38100" dist="38100" dir="2700000" algn="tl">
                    <a:srgbClr val="000000">
                      <a:alpha val="43137"/>
                    </a:srgbClr>
                  </a:outerShdw>
                </a:effectLst>
              </a:rPr>
              <a:t>Provide for adequate time off or breaks</a:t>
            </a:r>
          </a:p>
          <a:p>
            <a:pPr marL="742950" lvl="1" indent="-285750">
              <a:buFont typeface="Arial" panose="020B0604020202020204" pitchFamily="34" charset="0"/>
              <a:buChar char="•"/>
            </a:pPr>
            <a:r>
              <a:rPr lang="en-US" sz="2800" dirty="0">
                <a:effectLst>
                  <a:outerShdw blurRad="38100" dist="38100" dir="2700000" algn="tl">
                    <a:srgbClr val="000000">
                      <a:alpha val="43137"/>
                    </a:srgbClr>
                  </a:outerShdw>
                </a:effectLst>
              </a:rPr>
              <a:t>Create an internal “code word” for staff to alert each other to over-exposures to ask for help preforming a “trauma tick check”</a:t>
            </a:r>
          </a:p>
          <a:p>
            <a:pPr marL="742950" lvl="1" indent="-285750">
              <a:buFont typeface="Arial" panose="020B0604020202020204" pitchFamily="34" charset="0"/>
              <a:buChar char="•"/>
            </a:pPr>
            <a:r>
              <a:rPr lang="en-US" sz="2800" dirty="0">
                <a:effectLst>
                  <a:outerShdw blurRad="38100" dist="38100" dir="2700000" algn="tl">
                    <a:srgbClr val="000000">
                      <a:alpha val="43137"/>
                    </a:srgbClr>
                  </a:outerShdw>
                </a:effectLst>
              </a:rPr>
              <a:t>Teach staff to watch out for each other and instances of over-exposure</a:t>
            </a:r>
          </a:p>
          <a:p>
            <a:pPr marL="742950" lvl="1" indent="-285750">
              <a:buFont typeface="Arial" panose="020B0604020202020204" pitchFamily="34" charset="0"/>
              <a:buChar char="•"/>
            </a:pPr>
            <a:endParaRPr lang="en-US" sz="4000" dirty="0">
              <a:effectLst>
                <a:outerShdw blurRad="38100" dist="38100" dir="2700000" algn="tl">
                  <a:srgbClr val="000000">
                    <a:alpha val="43137"/>
                  </a:srgbClr>
                </a:outerShdw>
              </a:effectLst>
            </a:endParaRPr>
          </a:p>
          <a:p>
            <a:endParaRPr lang="en-US" sz="3200" b="1" dirty="0">
              <a:effectLst>
                <a:outerShdw blurRad="38100" dist="38100" dir="2700000" algn="tl">
                  <a:srgbClr val="000000">
                    <a:alpha val="43137"/>
                  </a:srgbClr>
                </a:outerShdw>
              </a:effectLst>
            </a:endParaRPr>
          </a:p>
          <a:p>
            <a:endParaRPr lang="en-US" sz="2800" dirty="0">
              <a:effectLst>
                <a:outerShdw blurRad="38100" dist="38100" dir="2700000" algn="tl">
                  <a:srgbClr val="000000">
                    <a:alpha val="43137"/>
                  </a:srgbClr>
                </a:outerShdw>
              </a:effectLst>
            </a:endParaRPr>
          </a:p>
          <a:p>
            <a:pPr marL="742950" lvl="1" indent="-285750">
              <a:buFont typeface="Arial" panose="020B0604020202020204" pitchFamily="34" charset="0"/>
              <a:buChar char="•"/>
            </a:pPr>
            <a:endParaRPr lang="en-US" sz="2400" dirty="0">
              <a:effectLst>
                <a:outerShdw blurRad="38100" dist="38100" dir="2700000" algn="tl">
                  <a:srgbClr val="000000">
                    <a:alpha val="43137"/>
                  </a:srgbClr>
                </a:outerShdw>
              </a:effectLst>
            </a:endParaRPr>
          </a:p>
          <a:p>
            <a:pPr marL="742950" lvl="1" indent="-285750">
              <a:buFont typeface="Arial" panose="020B0604020202020204" pitchFamily="34" charset="0"/>
              <a:buChar char="•"/>
            </a:pPr>
            <a:endParaRPr lang="en-US" dirty="0"/>
          </a:p>
          <a:p>
            <a:pPr marL="742950" lvl="1" indent="-285750">
              <a:buFont typeface="Arial" panose="020B0604020202020204" pitchFamily="34" charset="0"/>
              <a:buChar char="•"/>
            </a:pPr>
            <a:endParaRPr lang="en-US" dirty="0"/>
          </a:p>
          <a:p>
            <a:pPr marL="971550" lvl="1" indent="-514350">
              <a:buFont typeface="Arial" panose="020B0604020202020204" pitchFamily="34" charset="0"/>
              <a:buChar char="•"/>
            </a:pPr>
            <a:endParaRPr lang="en-US" dirty="0"/>
          </a:p>
          <a:p>
            <a:pPr marL="971550" lvl="1" indent="-514350">
              <a:buFont typeface="Arial" panose="020B0604020202020204" pitchFamily="34" charset="0"/>
              <a:buChar char="•"/>
            </a:pPr>
            <a:endParaRPr lang="en-US" sz="3000"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8817992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xEl>
                                              <p:pRg st="2" end="2"/>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
                                            <p:txEl>
                                              <p:pRg st="4" end="4"/>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
                                            <p:txEl>
                                              <p:pRg st="5" end="5"/>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
                                            <p:txEl>
                                              <p:pRg st="6" end="6"/>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
                                            <p:txEl>
                                              <p:pRg st="7" end="7"/>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F3D9DB-3112-7DE2-CE6A-AAD7C2E1EAAD}"/>
            </a:ext>
          </a:extLst>
        </p:cNvPr>
        <p:cNvGrpSpPr/>
        <p:nvPr/>
      </p:nvGrpSpPr>
      <p:grpSpPr>
        <a:xfrm>
          <a:off x="0" y="0"/>
          <a:ext cx="0" cy="0"/>
          <a:chOff x="0" y="0"/>
          <a:chExt cx="0" cy="0"/>
        </a:xfrm>
      </p:grpSpPr>
      <p:pic>
        <p:nvPicPr>
          <p:cNvPr id="2" name="Picture 1" descr="A landscape with mountains and trees&#10;&#10;Description automatically generated">
            <a:extLst>
              <a:ext uri="{FF2B5EF4-FFF2-40B4-BE49-F238E27FC236}">
                <a16:creationId xmlns:a16="http://schemas.microsoft.com/office/drawing/2014/main" id="{C175DEC1-4B09-14BA-C87F-1BF074EB70F9}"/>
              </a:ext>
            </a:extLst>
          </p:cNvPr>
          <p:cNvPicPr>
            <a:picLocks noChangeAspect="1"/>
          </p:cNvPicPr>
          <p:nvPr/>
        </p:nvPicPr>
        <p:blipFill>
          <a:blip r:embed="rId3"/>
          <a:srcRect l="16566" t="-2" r="69088"/>
          <a:stretch/>
        </p:blipFill>
        <p:spPr>
          <a:xfrm>
            <a:off x="0" y="0"/>
            <a:ext cx="1948249" cy="6858000"/>
          </a:xfrm>
          <a:prstGeom prst="rect">
            <a:avLst/>
          </a:prstGeom>
        </p:spPr>
      </p:pic>
      <p:sp>
        <p:nvSpPr>
          <p:cNvPr id="3" name="TextBox 2">
            <a:extLst>
              <a:ext uri="{FF2B5EF4-FFF2-40B4-BE49-F238E27FC236}">
                <a16:creationId xmlns:a16="http://schemas.microsoft.com/office/drawing/2014/main" id="{9A99A601-FF82-DC8A-3A5C-69BF5751CEFF}"/>
              </a:ext>
            </a:extLst>
          </p:cNvPr>
          <p:cNvSpPr txBox="1"/>
          <p:nvPr/>
        </p:nvSpPr>
        <p:spPr>
          <a:xfrm>
            <a:off x="2235910" y="141683"/>
            <a:ext cx="9768248" cy="1077218"/>
          </a:xfrm>
          <a:prstGeom prst="rect">
            <a:avLst/>
          </a:prstGeom>
          <a:noFill/>
        </p:spPr>
        <p:txBody>
          <a:bodyPr wrap="square" rtlCol="0">
            <a:spAutoFit/>
          </a:bodyPr>
          <a:lstStyle/>
          <a:p>
            <a:r>
              <a:rPr lang="en-US" sz="4400" b="1" dirty="0">
                <a:solidFill>
                  <a:srgbClr val="3A4788"/>
                </a:solidFill>
                <a:effectLst>
                  <a:outerShdw blurRad="38100" dist="38100" dir="2700000" algn="tl">
                    <a:srgbClr val="000000">
                      <a:alpha val="43137"/>
                    </a:srgbClr>
                  </a:outerShdw>
                </a:effectLst>
              </a:rPr>
              <a:t>V. Developing a Protective Plan</a:t>
            </a:r>
          </a:p>
          <a:p>
            <a:pPr marL="342900" indent="-342900">
              <a:buFont typeface="Arial" panose="020B0604020202020204" pitchFamily="34" charset="0"/>
              <a:buChar char="•"/>
            </a:pPr>
            <a:endParaRPr lang="en-US" sz="2000" b="1" i="1" dirty="0">
              <a:solidFill>
                <a:srgbClr val="3A4788"/>
              </a:solidFill>
            </a:endParaRPr>
          </a:p>
        </p:txBody>
      </p:sp>
      <p:sp>
        <p:nvSpPr>
          <p:cNvPr id="4" name="TextBox 3">
            <a:extLst>
              <a:ext uri="{FF2B5EF4-FFF2-40B4-BE49-F238E27FC236}">
                <a16:creationId xmlns:a16="http://schemas.microsoft.com/office/drawing/2014/main" id="{EE1F85A9-539A-0101-32BF-9FDF413159FB}"/>
              </a:ext>
            </a:extLst>
          </p:cNvPr>
          <p:cNvSpPr txBox="1"/>
          <p:nvPr/>
        </p:nvSpPr>
        <p:spPr>
          <a:xfrm>
            <a:off x="2508069" y="977347"/>
            <a:ext cx="8841250" cy="9048631"/>
          </a:xfrm>
          <a:prstGeom prst="rect">
            <a:avLst/>
          </a:prstGeom>
          <a:noFill/>
        </p:spPr>
        <p:txBody>
          <a:bodyPr wrap="square">
            <a:spAutoFit/>
          </a:bodyPr>
          <a:lstStyle/>
          <a:p>
            <a:pPr lvl="1"/>
            <a:r>
              <a:rPr lang="en-US" sz="2800" b="1" dirty="0">
                <a:effectLst>
                  <a:outerShdw blurRad="38100" dist="38100" dir="2700000" algn="tl">
                    <a:srgbClr val="000000">
                      <a:alpha val="43137"/>
                    </a:srgbClr>
                  </a:outerShdw>
                </a:effectLst>
              </a:rPr>
              <a:t>7. Give helpers “Space” to recuperate</a:t>
            </a:r>
          </a:p>
          <a:p>
            <a:pPr lvl="1"/>
            <a:endParaRPr lang="en-US" sz="2800" dirty="0">
              <a:effectLst>
                <a:outerShdw blurRad="38100" dist="38100" dir="2700000" algn="tl">
                  <a:srgbClr val="000000">
                    <a:alpha val="43137"/>
                  </a:srgbClr>
                </a:outerShdw>
              </a:effectLst>
            </a:endParaRPr>
          </a:p>
          <a:p>
            <a:pPr lvl="1"/>
            <a:r>
              <a:rPr lang="en-US" sz="2800" dirty="0">
                <a:effectLst>
                  <a:outerShdw blurRad="38100" dist="38100" dir="2700000" algn="tl">
                    <a:srgbClr val="000000">
                      <a:alpha val="43137"/>
                    </a:srgbClr>
                  </a:outerShdw>
                </a:effectLst>
              </a:rPr>
              <a:t>“</a:t>
            </a:r>
            <a:r>
              <a:rPr lang="en-US" sz="2800" b="1" dirty="0">
                <a:effectLst>
                  <a:outerShdw blurRad="38100" dist="38100" dir="2700000" algn="tl">
                    <a:srgbClr val="000000">
                      <a:alpha val="43137"/>
                    </a:srgbClr>
                  </a:outerShdw>
                </a:effectLst>
              </a:rPr>
              <a:t>Recovery from {secondary} trauma means…</a:t>
            </a:r>
          </a:p>
          <a:p>
            <a:pPr lvl="1"/>
            <a:r>
              <a:rPr lang="en-US" sz="1200" b="1" i="1" dirty="0">
                <a:effectLst>
                  <a:outerShdw blurRad="38100" dist="38100" dir="2700000" algn="tl">
                    <a:srgbClr val="000000">
                      <a:alpha val="43137"/>
                    </a:srgbClr>
                  </a:outerShdw>
                </a:effectLst>
              </a:rPr>
              <a:t>  </a:t>
            </a:r>
          </a:p>
          <a:p>
            <a:pPr marL="914400" lvl="1" indent="-457200">
              <a:buFont typeface="Arial" panose="020B0604020202020204" pitchFamily="34" charset="0"/>
              <a:buChar char="•"/>
            </a:pPr>
            <a:r>
              <a:rPr lang="en-US" sz="2800" dirty="0">
                <a:effectLst>
                  <a:outerShdw blurRad="38100" dist="38100" dir="2700000" algn="tl">
                    <a:srgbClr val="000000">
                      <a:alpha val="43137"/>
                    </a:srgbClr>
                  </a:outerShdw>
                </a:effectLst>
              </a:rPr>
              <a:t>Finding a way to be calm and focused</a:t>
            </a:r>
          </a:p>
          <a:p>
            <a:pPr marL="914400" lvl="1" indent="-457200">
              <a:buFont typeface="Arial" panose="020B0604020202020204" pitchFamily="34" charset="0"/>
              <a:buChar char="•"/>
            </a:pPr>
            <a:r>
              <a:rPr lang="en-US" sz="2800" dirty="0">
                <a:effectLst>
                  <a:outerShdw blurRad="38100" dist="38100" dir="2700000" algn="tl">
                    <a:srgbClr val="000000">
                      <a:alpha val="43137"/>
                    </a:srgbClr>
                  </a:outerShdw>
                </a:effectLst>
              </a:rPr>
              <a:t>Learning to maintain calm in response to images, thoughts, sounds, or physical sensations that remind you of exposure to traumatic experience</a:t>
            </a:r>
          </a:p>
          <a:p>
            <a:pPr marL="914400" lvl="1" indent="-457200">
              <a:buFont typeface="Arial" panose="020B0604020202020204" pitchFamily="34" charset="0"/>
              <a:buChar char="•"/>
            </a:pPr>
            <a:r>
              <a:rPr lang="en-US" sz="2800" dirty="0">
                <a:effectLst>
                  <a:outerShdw blurRad="38100" dist="38100" dir="2700000" algn="tl">
                    <a:srgbClr val="000000">
                      <a:alpha val="43137"/>
                    </a:srgbClr>
                  </a:outerShdw>
                </a:effectLst>
              </a:rPr>
              <a:t>Finding a way to be fully alive in the present and engaged with the people around you</a:t>
            </a:r>
          </a:p>
          <a:p>
            <a:pPr marL="914400" lvl="1" indent="-457200">
              <a:buFont typeface="Arial" panose="020B0604020202020204" pitchFamily="34" charset="0"/>
              <a:buChar char="•"/>
            </a:pPr>
            <a:r>
              <a:rPr lang="en-US" sz="2800" dirty="0">
                <a:effectLst>
                  <a:outerShdw blurRad="38100" dist="38100" dir="2700000" algn="tl">
                    <a:srgbClr val="000000">
                      <a:alpha val="43137"/>
                    </a:srgbClr>
                  </a:outerShdw>
                </a:effectLst>
              </a:rPr>
              <a:t>Not having to keep secrets about the ways you have managed to survive” </a:t>
            </a:r>
            <a:r>
              <a:rPr lang="en-US" sz="2400" dirty="0">
                <a:effectLst>
                  <a:outerShdw blurRad="38100" dist="38100" dir="2700000" algn="tl">
                    <a:srgbClr val="000000">
                      <a:alpha val="43137"/>
                    </a:srgbClr>
                  </a:outerShdw>
                </a:effectLst>
              </a:rPr>
              <a:t>(van der Kolk, 206)</a:t>
            </a:r>
            <a:endParaRPr lang="en-US" sz="3600" dirty="0">
              <a:effectLst>
                <a:outerShdw blurRad="38100" dist="38100" dir="2700000" algn="tl">
                  <a:srgbClr val="000000">
                    <a:alpha val="43137"/>
                  </a:srgbClr>
                </a:outerShdw>
              </a:effectLst>
            </a:endParaRPr>
          </a:p>
          <a:p>
            <a:pPr marL="914400" lvl="1" indent="-457200">
              <a:buFont typeface="Arial" panose="020B0604020202020204" pitchFamily="34" charset="0"/>
              <a:buChar char="•"/>
            </a:pPr>
            <a:endParaRPr lang="en-US" sz="2800" dirty="0">
              <a:effectLst>
                <a:outerShdw blurRad="38100" dist="38100" dir="2700000" algn="tl">
                  <a:srgbClr val="000000">
                    <a:alpha val="43137"/>
                  </a:srgbClr>
                </a:outerShdw>
              </a:effectLst>
            </a:endParaRPr>
          </a:p>
          <a:p>
            <a:pPr lvl="1"/>
            <a:endParaRPr lang="en-US" sz="1400" dirty="0">
              <a:effectLst>
                <a:outerShdw blurRad="38100" dist="38100" dir="2700000" algn="tl">
                  <a:srgbClr val="000000">
                    <a:alpha val="43137"/>
                  </a:srgbClr>
                </a:outerShdw>
              </a:effectLst>
            </a:endParaRPr>
          </a:p>
          <a:p>
            <a:pPr marL="1200150" lvl="2" indent="-285750">
              <a:buFont typeface="Arial" panose="020B0604020202020204" pitchFamily="34" charset="0"/>
              <a:buChar char="•"/>
            </a:pPr>
            <a:endParaRPr lang="en-US" sz="2800" dirty="0">
              <a:effectLst>
                <a:outerShdw blurRad="38100" dist="38100" dir="2700000" algn="tl">
                  <a:srgbClr val="000000">
                    <a:alpha val="43137"/>
                  </a:srgbClr>
                </a:outerShdw>
              </a:effectLst>
            </a:endParaRPr>
          </a:p>
          <a:p>
            <a:pPr lvl="1"/>
            <a:endParaRPr lang="en-US" sz="2800" dirty="0">
              <a:effectLst>
                <a:outerShdw blurRad="38100" dist="38100" dir="2700000" algn="tl">
                  <a:srgbClr val="000000">
                    <a:alpha val="43137"/>
                  </a:srgbClr>
                </a:outerShdw>
              </a:effectLst>
            </a:endParaRPr>
          </a:p>
          <a:p>
            <a:pPr marL="742950" lvl="1" indent="-285750">
              <a:buFont typeface="Arial" panose="020B0604020202020204" pitchFamily="34" charset="0"/>
              <a:buChar char="•"/>
            </a:pPr>
            <a:endParaRPr lang="en-US" sz="2800" dirty="0">
              <a:effectLst>
                <a:outerShdw blurRad="38100" dist="38100" dir="2700000" algn="tl">
                  <a:srgbClr val="000000">
                    <a:alpha val="43137"/>
                  </a:srgbClr>
                </a:outerShdw>
              </a:effectLst>
            </a:endParaRPr>
          </a:p>
          <a:p>
            <a:pPr marL="742950" lvl="1" indent="-285750">
              <a:buFont typeface="Arial" panose="020B0604020202020204" pitchFamily="34" charset="0"/>
              <a:buChar char="•"/>
            </a:pPr>
            <a:endParaRPr lang="en-US" sz="2800" dirty="0">
              <a:effectLst>
                <a:outerShdw blurRad="38100" dist="38100" dir="2700000" algn="tl">
                  <a:srgbClr val="000000">
                    <a:alpha val="43137"/>
                  </a:srgbClr>
                </a:outerShdw>
              </a:effectLst>
            </a:endParaRPr>
          </a:p>
          <a:p>
            <a:pPr marL="742950" lvl="1" indent="-285750">
              <a:buFont typeface="Arial" panose="020B0604020202020204" pitchFamily="34" charset="0"/>
              <a:buChar char="•"/>
            </a:pPr>
            <a:endParaRPr lang="en-US" sz="2400" dirty="0">
              <a:effectLst>
                <a:outerShdw blurRad="38100" dist="38100" dir="2700000" algn="tl">
                  <a:srgbClr val="000000">
                    <a:alpha val="43137"/>
                  </a:srgbClr>
                </a:outerShdw>
              </a:effectLst>
            </a:endParaRPr>
          </a:p>
          <a:p>
            <a:pPr marL="742950" lvl="1" indent="-285750">
              <a:buFont typeface="Arial" panose="020B0604020202020204" pitchFamily="34" charset="0"/>
              <a:buChar char="•"/>
            </a:pPr>
            <a:endParaRPr lang="en-US" dirty="0"/>
          </a:p>
          <a:p>
            <a:pPr marL="742950" lvl="1" indent="-285750">
              <a:buFont typeface="Arial" panose="020B0604020202020204" pitchFamily="34" charset="0"/>
              <a:buChar char="•"/>
            </a:pPr>
            <a:endParaRPr lang="en-US" dirty="0"/>
          </a:p>
          <a:p>
            <a:pPr marL="971550" lvl="1" indent="-514350">
              <a:buFont typeface="Arial" panose="020B0604020202020204" pitchFamily="34" charset="0"/>
              <a:buChar char="•"/>
            </a:pPr>
            <a:endParaRPr lang="en-US" dirty="0"/>
          </a:p>
          <a:p>
            <a:pPr marL="971550" lvl="1" indent="-514350">
              <a:buFont typeface="Arial" panose="020B0604020202020204" pitchFamily="34" charset="0"/>
              <a:buChar char="•"/>
            </a:pPr>
            <a:endParaRPr lang="en-US" sz="3000"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5584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xEl>
                                              <p:pRg st="2" end="2"/>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
                                            <p:txEl>
                                              <p:pRg st="4" end="4"/>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txEl>
                                              <p:pRg st="5" end="5"/>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
                                            <p:txEl>
                                              <p:pRg st="6" end="6"/>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9ECF78-3E4B-6429-13AA-239454DBBCEF}"/>
            </a:ext>
          </a:extLst>
        </p:cNvPr>
        <p:cNvGrpSpPr/>
        <p:nvPr/>
      </p:nvGrpSpPr>
      <p:grpSpPr>
        <a:xfrm>
          <a:off x="0" y="0"/>
          <a:ext cx="0" cy="0"/>
          <a:chOff x="0" y="0"/>
          <a:chExt cx="0" cy="0"/>
        </a:xfrm>
      </p:grpSpPr>
      <p:pic>
        <p:nvPicPr>
          <p:cNvPr id="2" name="Picture 1" descr="A landscape with mountains and trees&#10;&#10;Description automatically generated">
            <a:extLst>
              <a:ext uri="{FF2B5EF4-FFF2-40B4-BE49-F238E27FC236}">
                <a16:creationId xmlns:a16="http://schemas.microsoft.com/office/drawing/2014/main" id="{1906F381-BA17-7975-E336-16B35E7F95C3}"/>
              </a:ext>
            </a:extLst>
          </p:cNvPr>
          <p:cNvPicPr>
            <a:picLocks noChangeAspect="1"/>
          </p:cNvPicPr>
          <p:nvPr/>
        </p:nvPicPr>
        <p:blipFill>
          <a:blip r:embed="rId2"/>
          <a:srcRect l="63476" t="-1" r="22178" b="-1"/>
          <a:stretch/>
        </p:blipFill>
        <p:spPr>
          <a:xfrm>
            <a:off x="0" y="0"/>
            <a:ext cx="1948249" cy="6858000"/>
          </a:xfrm>
          <a:prstGeom prst="rect">
            <a:avLst/>
          </a:prstGeom>
        </p:spPr>
      </p:pic>
      <p:sp>
        <p:nvSpPr>
          <p:cNvPr id="3" name="TextBox 2">
            <a:extLst>
              <a:ext uri="{FF2B5EF4-FFF2-40B4-BE49-F238E27FC236}">
                <a16:creationId xmlns:a16="http://schemas.microsoft.com/office/drawing/2014/main" id="{271BBF70-588F-6B4D-B8CA-2BF5EE5C74A5}"/>
              </a:ext>
            </a:extLst>
          </p:cNvPr>
          <p:cNvSpPr txBox="1"/>
          <p:nvPr/>
        </p:nvSpPr>
        <p:spPr>
          <a:xfrm>
            <a:off x="2196353" y="205404"/>
            <a:ext cx="9852212" cy="7201972"/>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5000" b="1" dirty="0">
                <a:solidFill>
                  <a:srgbClr val="EF574D"/>
                </a:solidFill>
                <a:effectLst>
                  <a:outerShdw blurRad="38100" dist="38100" dir="2700000" algn="tl">
                    <a:srgbClr val="000000">
                      <a:alpha val="43137"/>
                    </a:srgbClr>
                  </a:outerShdw>
                </a:effectLst>
                <a:latin typeface="Aptos" panose="02110004020202020204"/>
              </a:rPr>
              <a:t>Seminar Objectives</a:t>
            </a:r>
            <a:endParaRPr lang="en-US" sz="1600" dirty="0">
              <a:solidFill>
                <a:srgbClr val="004F6E"/>
              </a:solidFill>
              <a:effectLst>
                <a:outerShdw blurRad="38100" dist="38100" dir="2700000" algn="tl">
                  <a:srgbClr val="000000">
                    <a:alpha val="43137"/>
                  </a:srgbClr>
                </a:outerShdw>
              </a:effectLst>
              <a:latin typeface="+mn-lt"/>
            </a:endParaRPr>
          </a:p>
          <a:p>
            <a:r>
              <a:rPr lang="en-US" sz="2800" dirty="0">
                <a:solidFill>
                  <a:srgbClr val="004F6E"/>
                </a:solidFill>
                <a:effectLst>
                  <a:outerShdw blurRad="38100" dist="38100" dir="2700000" algn="tl">
                    <a:srgbClr val="000000">
                      <a:alpha val="43137"/>
                    </a:srgbClr>
                  </a:outerShdw>
                </a:effectLst>
                <a:latin typeface="+mn-lt"/>
              </a:rPr>
              <a:t>This presentation is designed for </a:t>
            </a:r>
            <a:r>
              <a:rPr lang="en-US" sz="2800" b="1" dirty="0">
                <a:solidFill>
                  <a:srgbClr val="004F6E"/>
                </a:solidFill>
                <a:effectLst>
                  <a:outerShdw blurRad="38100" dist="38100" dir="2700000" algn="tl">
                    <a:srgbClr val="000000">
                      <a:alpha val="43137"/>
                    </a:srgbClr>
                  </a:outerShdw>
                </a:effectLst>
                <a:latin typeface="+mn-lt"/>
              </a:rPr>
              <a:t>decision makers </a:t>
            </a:r>
            <a:r>
              <a:rPr lang="en-US" sz="2800" dirty="0">
                <a:solidFill>
                  <a:srgbClr val="004F6E"/>
                </a:solidFill>
                <a:effectLst>
                  <a:outerShdw blurRad="38100" dist="38100" dir="2700000" algn="tl">
                    <a:srgbClr val="000000">
                      <a:alpha val="43137"/>
                    </a:srgbClr>
                  </a:outerShdw>
                </a:effectLst>
                <a:latin typeface="+mn-lt"/>
              </a:rPr>
              <a:t>who have the responsibility of supervising “</a:t>
            </a:r>
            <a:r>
              <a:rPr lang="en-US" sz="2800" b="1" dirty="0">
                <a:solidFill>
                  <a:srgbClr val="004F6E"/>
                </a:solidFill>
                <a:effectLst>
                  <a:outerShdw blurRad="38100" dist="38100" dir="2700000" algn="tl">
                    <a:srgbClr val="000000">
                      <a:alpha val="43137"/>
                    </a:srgbClr>
                  </a:outerShdw>
                </a:effectLst>
                <a:latin typeface="+mn-lt"/>
              </a:rPr>
              <a:t>people-helpers,</a:t>
            </a:r>
            <a:r>
              <a:rPr lang="en-US" sz="2800" dirty="0">
                <a:solidFill>
                  <a:srgbClr val="004F6E"/>
                </a:solidFill>
                <a:effectLst>
                  <a:outerShdw blurRad="38100" dist="38100" dir="2700000" algn="tl">
                    <a:srgbClr val="000000">
                      <a:alpha val="43137"/>
                    </a:srgbClr>
                  </a:outerShdw>
                </a:effectLst>
                <a:latin typeface="+mn-lt"/>
              </a:rPr>
              <a:t>” and is designed to inspire participants:</a:t>
            </a:r>
          </a:p>
          <a:p>
            <a:endParaRPr lang="en-US" dirty="0">
              <a:solidFill>
                <a:srgbClr val="004F6E"/>
              </a:solidFill>
              <a:effectLst>
                <a:outerShdw blurRad="38100" dist="38100" dir="2700000" algn="tl">
                  <a:srgbClr val="000000">
                    <a:alpha val="43137"/>
                  </a:srgbClr>
                </a:outerShdw>
              </a:effectLst>
            </a:endParaRPr>
          </a:p>
          <a:p>
            <a:pPr marL="514350" indent="-514350">
              <a:buFont typeface="+mj-lt"/>
              <a:buAutoNum type="arabicPeriod"/>
            </a:pPr>
            <a:r>
              <a:rPr lang="en-US" sz="2800" dirty="0">
                <a:solidFill>
                  <a:srgbClr val="004F6E"/>
                </a:solidFill>
                <a:effectLst>
                  <a:outerShdw blurRad="38100" dist="38100" dir="2700000" algn="tl">
                    <a:srgbClr val="000000">
                      <a:alpha val="43137"/>
                    </a:srgbClr>
                  </a:outerShdw>
                </a:effectLst>
              </a:rPr>
              <a:t>M</a:t>
            </a:r>
            <a:r>
              <a:rPr lang="en-US" sz="2800" dirty="0">
                <a:solidFill>
                  <a:srgbClr val="004F6E"/>
                </a:solidFill>
                <a:effectLst>
                  <a:outerShdw blurRad="38100" dist="38100" dir="2700000" algn="tl">
                    <a:srgbClr val="000000">
                      <a:alpha val="43137"/>
                    </a:srgbClr>
                  </a:outerShdw>
                </a:effectLst>
                <a:latin typeface="+mn-lt"/>
              </a:rPr>
              <a:t>ake informed decisions on how to best empower those “helpers” to protect themselves and their agencies from the damages of secondary traumatic stress that comes from serving </a:t>
            </a:r>
            <a:r>
              <a:rPr lang="en-US" sz="2800" dirty="0">
                <a:solidFill>
                  <a:srgbClr val="004F6E"/>
                </a:solidFill>
                <a:effectLst>
                  <a:outerShdw blurRad="38100" dist="38100" dir="2700000" algn="tl">
                    <a:srgbClr val="000000">
                      <a:alpha val="43137"/>
                    </a:srgbClr>
                  </a:outerShdw>
                </a:effectLst>
              </a:rPr>
              <a:t>others</a:t>
            </a:r>
            <a:r>
              <a:rPr lang="en-US" sz="2800" dirty="0">
                <a:solidFill>
                  <a:srgbClr val="004F6E"/>
                </a:solidFill>
                <a:effectLst>
                  <a:outerShdw blurRad="38100" dist="38100" dir="2700000" algn="tl">
                    <a:srgbClr val="000000">
                      <a:alpha val="43137"/>
                    </a:srgbClr>
                  </a:outerShdw>
                </a:effectLst>
                <a:latin typeface="+mn-lt"/>
              </a:rPr>
              <a:t> affected by trauma.</a:t>
            </a:r>
          </a:p>
          <a:p>
            <a:pPr marL="514350" indent="-514350">
              <a:buFont typeface="+mj-lt"/>
              <a:buAutoNum type="arabicPeriod"/>
            </a:pPr>
            <a:r>
              <a:rPr lang="en-US" sz="2800" dirty="0">
                <a:solidFill>
                  <a:srgbClr val="004F6E"/>
                </a:solidFill>
                <a:effectLst>
                  <a:outerShdw blurRad="38100" dist="38100" dir="2700000" algn="tl">
                    <a:srgbClr val="000000">
                      <a:alpha val="43137"/>
                    </a:srgbClr>
                  </a:outerShdw>
                </a:effectLst>
              </a:rPr>
              <a:t>Learn and practice a few secondary traumatic stress reduction techniques that could prove helpful for “helpers” exposed to vicarious trauma/secondary traumatic stress.</a:t>
            </a:r>
          </a:p>
          <a:p>
            <a:pPr marL="514350" indent="-514350">
              <a:buFont typeface="+mj-lt"/>
              <a:buAutoNum type="arabicPeriod"/>
            </a:pPr>
            <a:r>
              <a:rPr lang="en-US" sz="2800" dirty="0">
                <a:solidFill>
                  <a:srgbClr val="004F6E"/>
                </a:solidFill>
                <a:effectLst>
                  <a:outerShdw blurRad="38100" dist="38100" dir="2700000" algn="tl">
                    <a:srgbClr val="000000">
                      <a:alpha val="43137"/>
                    </a:srgbClr>
                  </a:outerShdw>
                </a:effectLst>
              </a:rPr>
              <a:t>Develop a comprehensive strategy to address secondary traumatic stress for their own agency.</a:t>
            </a:r>
          </a:p>
          <a:p>
            <a:pPr marL="514350" indent="-514350">
              <a:buFont typeface="+mj-lt"/>
              <a:buAutoNum type="arabicPeriod"/>
            </a:pPr>
            <a:endParaRPr lang="en-US" sz="2800" dirty="0">
              <a:solidFill>
                <a:srgbClr val="004F6E"/>
              </a:solidFill>
              <a:effectLst>
                <a:outerShdw blurRad="38100" dist="38100" dir="2700000" algn="tl">
                  <a:srgbClr val="000000">
                    <a:alpha val="43137"/>
                  </a:srgbClr>
                </a:outerShdw>
              </a:effectLst>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dirty="0">
              <a:ln>
                <a:noFill/>
              </a:ln>
              <a:solidFill>
                <a:srgbClr val="3A4788"/>
              </a:solidFill>
              <a:effectLst>
                <a:outerShdw blurRad="38100" dist="38100" dir="2700000" algn="tl">
                  <a:srgbClr val="000000">
                    <a:alpha val="43137"/>
                  </a:srgbClr>
                </a:outerShdw>
              </a:effectLst>
              <a:uLnTx/>
              <a:uFillTx/>
              <a:latin typeface="Aptos" panose="02110004020202020204"/>
              <a:ea typeface="+mn-ea"/>
              <a:cs typeface="+mn-cs"/>
            </a:endParaRPr>
          </a:p>
        </p:txBody>
      </p:sp>
    </p:spTree>
    <p:extLst>
      <p:ext uri="{BB962C8B-B14F-4D97-AF65-F5344CB8AC3E}">
        <p14:creationId xmlns:p14="http://schemas.microsoft.com/office/powerpoint/2010/main" val="384539143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D4D66B-C91A-50B9-345B-E602EAF9CB92}"/>
            </a:ext>
          </a:extLst>
        </p:cNvPr>
        <p:cNvGrpSpPr/>
        <p:nvPr/>
      </p:nvGrpSpPr>
      <p:grpSpPr>
        <a:xfrm>
          <a:off x="0" y="0"/>
          <a:ext cx="0" cy="0"/>
          <a:chOff x="0" y="0"/>
          <a:chExt cx="0" cy="0"/>
        </a:xfrm>
      </p:grpSpPr>
      <p:sp>
        <p:nvSpPr>
          <p:cNvPr id="6" name="Rectangle 5">
            <a:extLst>
              <a:ext uri="{FF2B5EF4-FFF2-40B4-BE49-F238E27FC236}">
                <a16:creationId xmlns:a16="http://schemas.microsoft.com/office/drawing/2014/main" id="{C63CF74D-A196-5484-F9CE-4BF6B1B3EF95}"/>
              </a:ext>
            </a:extLst>
          </p:cNvPr>
          <p:cNvSpPr/>
          <p:nvPr/>
        </p:nvSpPr>
        <p:spPr>
          <a:xfrm>
            <a:off x="2343486" y="4858871"/>
            <a:ext cx="9418208" cy="1461247"/>
          </a:xfrm>
          <a:prstGeom prst="rect">
            <a:avLst/>
          </a:prstGeom>
          <a:solidFill>
            <a:schemeClr val="bg1"/>
          </a:solidFill>
          <a:ln>
            <a:solidFill>
              <a:srgbClr val="F0533F"/>
            </a:solidFill>
          </a:ln>
          <a:effectLst>
            <a:glow rad="101600">
              <a:schemeClr val="accent2">
                <a:satMod val="175000"/>
                <a:alpha val="40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descr="A landscape with mountains and trees&#10;&#10;Description automatically generated">
            <a:extLst>
              <a:ext uri="{FF2B5EF4-FFF2-40B4-BE49-F238E27FC236}">
                <a16:creationId xmlns:a16="http://schemas.microsoft.com/office/drawing/2014/main" id="{10B607DC-0119-7855-9051-20902BAC1CF4}"/>
              </a:ext>
            </a:extLst>
          </p:cNvPr>
          <p:cNvPicPr>
            <a:picLocks noChangeAspect="1"/>
          </p:cNvPicPr>
          <p:nvPr/>
        </p:nvPicPr>
        <p:blipFill>
          <a:blip r:embed="rId3"/>
          <a:srcRect l="16566" t="-2" r="69088"/>
          <a:stretch/>
        </p:blipFill>
        <p:spPr>
          <a:xfrm>
            <a:off x="0" y="0"/>
            <a:ext cx="1948249" cy="6858000"/>
          </a:xfrm>
          <a:prstGeom prst="rect">
            <a:avLst/>
          </a:prstGeom>
        </p:spPr>
      </p:pic>
      <p:sp>
        <p:nvSpPr>
          <p:cNvPr id="3" name="TextBox 2">
            <a:extLst>
              <a:ext uri="{FF2B5EF4-FFF2-40B4-BE49-F238E27FC236}">
                <a16:creationId xmlns:a16="http://schemas.microsoft.com/office/drawing/2014/main" id="{B1055421-07E1-87E1-6829-F0C983342169}"/>
              </a:ext>
            </a:extLst>
          </p:cNvPr>
          <p:cNvSpPr txBox="1"/>
          <p:nvPr/>
        </p:nvSpPr>
        <p:spPr>
          <a:xfrm>
            <a:off x="2235910" y="141683"/>
            <a:ext cx="9768248" cy="1077218"/>
          </a:xfrm>
          <a:prstGeom prst="rect">
            <a:avLst/>
          </a:prstGeom>
          <a:noFill/>
        </p:spPr>
        <p:txBody>
          <a:bodyPr wrap="square" rtlCol="0">
            <a:spAutoFit/>
          </a:bodyPr>
          <a:lstStyle/>
          <a:p>
            <a:r>
              <a:rPr lang="en-US" sz="4400" b="1" dirty="0">
                <a:solidFill>
                  <a:srgbClr val="3A4788"/>
                </a:solidFill>
                <a:effectLst>
                  <a:outerShdw blurRad="38100" dist="38100" dir="2700000" algn="tl">
                    <a:srgbClr val="000000">
                      <a:alpha val="43137"/>
                    </a:srgbClr>
                  </a:outerShdw>
                </a:effectLst>
              </a:rPr>
              <a:t>V. Developing a Protective Plan</a:t>
            </a:r>
          </a:p>
          <a:p>
            <a:pPr marL="342900" indent="-342900">
              <a:buFont typeface="Arial" panose="020B0604020202020204" pitchFamily="34" charset="0"/>
              <a:buChar char="•"/>
            </a:pPr>
            <a:endParaRPr lang="en-US" sz="2000" b="1" i="1" dirty="0">
              <a:solidFill>
                <a:srgbClr val="3A4788"/>
              </a:solidFill>
            </a:endParaRPr>
          </a:p>
        </p:txBody>
      </p:sp>
      <p:sp>
        <p:nvSpPr>
          <p:cNvPr id="5" name="TextBox 4">
            <a:extLst>
              <a:ext uri="{FF2B5EF4-FFF2-40B4-BE49-F238E27FC236}">
                <a16:creationId xmlns:a16="http://schemas.microsoft.com/office/drawing/2014/main" id="{E3D45471-5D3A-9EF9-4EE8-371556220F1F}"/>
              </a:ext>
            </a:extLst>
          </p:cNvPr>
          <p:cNvSpPr txBox="1"/>
          <p:nvPr/>
        </p:nvSpPr>
        <p:spPr>
          <a:xfrm>
            <a:off x="2546973" y="1066994"/>
            <a:ext cx="9214721" cy="6124754"/>
          </a:xfrm>
          <a:prstGeom prst="rect">
            <a:avLst/>
          </a:prstGeom>
          <a:noFill/>
        </p:spPr>
        <p:txBody>
          <a:bodyPr wrap="square">
            <a:spAutoFit/>
          </a:bodyPr>
          <a:lstStyle/>
          <a:p>
            <a:pPr marL="514350" lvl="0" indent="-514350">
              <a:buFont typeface="+mj-lt"/>
              <a:buAutoNum type="arabicPeriod"/>
            </a:pPr>
            <a:r>
              <a:rPr lang="en-US" sz="3200" b="1" dirty="0">
                <a:effectLst>
                  <a:outerShdw blurRad="38100" dist="38100" dir="2700000" algn="tl">
                    <a:srgbClr val="000000">
                      <a:alpha val="43137"/>
                    </a:srgbClr>
                  </a:outerShdw>
                </a:effectLst>
              </a:rPr>
              <a:t>Assessing the Situation</a:t>
            </a:r>
          </a:p>
          <a:p>
            <a:pPr marL="514350" lvl="0" indent="-514350">
              <a:buFont typeface="+mj-lt"/>
              <a:buAutoNum type="arabicPeriod"/>
            </a:pPr>
            <a:r>
              <a:rPr lang="en-US" sz="3200" b="1" dirty="0">
                <a:effectLst>
                  <a:outerShdw blurRad="38100" dist="38100" dir="2700000" algn="tl">
                    <a:srgbClr val="000000">
                      <a:alpha val="43137"/>
                    </a:srgbClr>
                  </a:outerShdw>
                </a:effectLst>
              </a:rPr>
              <a:t>Providing for Continuing Education</a:t>
            </a:r>
          </a:p>
          <a:p>
            <a:pPr marL="514350" lvl="0" indent="-514350">
              <a:buFont typeface="+mj-lt"/>
              <a:buAutoNum type="arabicPeriod"/>
            </a:pPr>
            <a:r>
              <a:rPr lang="en-US" sz="3200" b="1" dirty="0">
                <a:effectLst>
                  <a:outerShdw blurRad="38100" dist="38100" dir="2700000" algn="tl">
                    <a:srgbClr val="000000">
                      <a:alpha val="43137"/>
                    </a:srgbClr>
                  </a:outerShdw>
                </a:effectLst>
              </a:rPr>
              <a:t>Empowering Helpers to Practice Self Care</a:t>
            </a:r>
          </a:p>
          <a:p>
            <a:pPr marL="514350" lvl="0" indent="-514350">
              <a:buFont typeface="+mj-lt"/>
              <a:buAutoNum type="arabicPeriod"/>
            </a:pPr>
            <a:r>
              <a:rPr lang="en-US" sz="3200" b="1" dirty="0">
                <a:effectLst>
                  <a:outerShdw blurRad="38100" dist="38100" dir="2700000" algn="tl">
                    <a:srgbClr val="000000">
                      <a:alpha val="43137"/>
                    </a:srgbClr>
                  </a:outerShdw>
                </a:effectLst>
              </a:rPr>
              <a:t>Becoming fully Trauma Informed as an Agency</a:t>
            </a:r>
          </a:p>
          <a:p>
            <a:pPr marL="514350" lvl="0" indent="-514350">
              <a:buFont typeface="+mj-lt"/>
              <a:buAutoNum type="arabicPeriod"/>
            </a:pPr>
            <a:r>
              <a:rPr lang="en-US" sz="3200" b="1" dirty="0">
                <a:effectLst>
                  <a:outerShdw blurRad="38100" dist="38100" dir="2700000" algn="tl">
                    <a:srgbClr val="000000">
                      <a:alpha val="43137"/>
                    </a:srgbClr>
                  </a:outerShdw>
                </a:effectLst>
              </a:rPr>
              <a:t>Building a Healthy and Vibrant Culture</a:t>
            </a:r>
          </a:p>
          <a:p>
            <a:pPr marL="514350" lvl="0" indent="-514350">
              <a:buFont typeface="+mj-lt"/>
              <a:buAutoNum type="arabicPeriod"/>
            </a:pPr>
            <a:r>
              <a:rPr lang="en-US" sz="3200" b="1" dirty="0">
                <a:effectLst>
                  <a:outerShdw blurRad="38100" dist="38100" dir="2700000" algn="tl">
                    <a:srgbClr val="000000">
                      <a:alpha val="43137"/>
                    </a:srgbClr>
                  </a:outerShdw>
                </a:effectLst>
              </a:rPr>
              <a:t>Providing Adequate Supervision</a:t>
            </a:r>
          </a:p>
          <a:p>
            <a:pPr lvl="0"/>
            <a:r>
              <a:rPr lang="en-US" sz="3200" b="1" dirty="0">
                <a:effectLst>
                  <a:outerShdw blurRad="38100" dist="38100" dir="2700000" algn="tl">
                    <a:srgbClr val="000000">
                      <a:alpha val="43137"/>
                    </a:srgbClr>
                  </a:outerShdw>
                </a:effectLst>
              </a:rPr>
              <a:t>7.  Giving Helpers “Space” to Recuperate</a:t>
            </a:r>
            <a:endParaRPr lang="en-US" sz="2800" b="1" dirty="0">
              <a:effectLst>
                <a:outerShdw blurRad="38100" dist="38100" dir="2700000" algn="tl">
                  <a:srgbClr val="000000">
                    <a:alpha val="43137"/>
                  </a:srgbClr>
                </a:outerShdw>
              </a:effectLst>
            </a:endParaRPr>
          </a:p>
          <a:p>
            <a:endParaRPr lang="en-US" sz="3200" b="1" dirty="0">
              <a:effectLst>
                <a:outerShdw blurRad="38100" dist="38100" dir="2700000" algn="tl">
                  <a:srgbClr val="000000">
                    <a:alpha val="43137"/>
                  </a:srgbClr>
                </a:outerShdw>
              </a:effectLst>
            </a:endParaRPr>
          </a:p>
          <a:p>
            <a:endParaRPr lang="en-US" sz="2800" dirty="0">
              <a:effectLst>
                <a:outerShdw blurRad="38100" dist="38100" dir="2700000" algn="tl">
                  <a:srgbClr val="000000">
                    <a:alpha val="43137"/>
                  </a:srgbClr>
                </a:outerShdw>
              </a:effectLst>
            </a:endParaRPr>
          </a:p>
          <a:p>
            <a:pPr marL="742950" lvl="1" indent="-285750">
              <a:buFont typeface="Arial" panose="020B0604020202020204" pitchFamily="34" charset="0"/>
              <a:buChar char="•"/>
            </a:pPr>
            <a:endParaRPr lang="en-US" sz="2400" dirty="0">
              <a:effectLst>
                <a:outerShdw blurRad="38100" dist="38100" dir="2700000" algn="tl">
                  <a:srgbClr val="000000">
                    <a:alpha val="43137"/>
                  </a:srgbClr>
                </a:outerShdw>
              </a:effectLst>
            </a:endParaRPr>
          </a:p>
          <a:p>
            <a:pPr marL="742950" lvl="1" indent="-285750">
              <a:buFont typeface="Arial" panose="020B0604020202020204" pitchFamily="34" charset="0"/>
              <a:buChar char="•"/>
            </a:pPr>
            <a:endParaRPr lang="en-US" dirty="0"/>
          </a:p>
          <a:p>
            <a:pPr marL="742950" lvl="1" indent="-285750">
              <a:buFont typeface="Arial" panose="020B0604020202020204" pitchFamily="34" charset="0"/>
              <a:buChar char="•"/>
            </a:pPr>
            <a:endParaRPr lang="en-US" dirty="0"/>
          </a:p>
          <a:p>
            <a:pPr marL="971550" lvl="1" indent="-514350">
              <a:buFont typeface="Arial" panose="020B0604020202020204" pitchFamily="34" charset="0"/>
              <a:buChar char="•"/>
            </a:pPr>
            <a:endParaRPr lang="en-US" dirty="0"/>
          </a:p>
          <a:p>
            <a:pPr marL="971550" lvl="1" indent="-514350">
              <a:buFont typeface="Arial" panose="020B0604020202020204" pitchFamily="34" charset="0"/>
              <a:buChar char="•"/>
            </a:pPr>
            <a:endParaRPr lang="en-US" sz="3000" dirty="0">
              <a:effectLst>
                <a:outerShdw blurRad="38100" dist="38100" dir="2700000" algn="tl">
                  <a:srgbClr val="000000">
                    <a:alpha val="43137"/>
                  </a:srgbClr>
                </a:outerShdw>
              </a:effectLst>
            </a:endParaRPr>
          </a:p>
        </p:txBody>
      </p:sp>
      <p:sp>
        <p:nvSpPr>
          <p:cNvPr id="4" name="TextBox 3">
            <a:extLst>
              <a:ext uri="{FF2B5EF4-FFF2-40B4-BE49-F238E27FC236}">
                <a16:creationId xmlns:a16="http://schemas.microsoft.com/office/drawing/2014/main" id="{D2D6EF0C-65FD-3856-FA5A-BF4FFDD841B6}"/>
              </a:ext>
            </a:extLst>
          </p:cNvPr>
          <p:cNvSpPr txBox="1"/>
          <p:nvPr/>
        </p:nvSpPr>
        <p:spPr>
          <a:xfrm>
            <a:off x="2235910" y="5205880"/>
            <a:ext cx="9588537" cy="744836"/>
          </a:xfrm>
          <a:prstGeom prst="rect">
            <a:avLst/>
          </a:prstGeom>
        </p:spPr>
        <p:txBody>
          <a:bodyPr vert="horz" lIns="91440" tIns="45720" rIns="91440" bIns="45720" rtlCol="0" anchor="ctr">
            <a:noAutofit/>
          </a:bodyPr>
          <a:lstStyle/>
          <a:p>
            <a:pPr algn="ctr">
              <a:lnSpc>
                <a:spcPct val="90000"/>
              </a:lnSpc>
              <a:spcBef>
                <a:spcPct val="0"/>
              </a:spcBef>
              <a:spcAft>
                <a:spcPts val="600"/>
              </a:spcAft>
            </a:pPr>
            <a:r>
              <a:rPr lang="en-US" sz="4000" b="1" dirty="0">
                <a:solidFill>
                  <a:schemeClr val="accent1"/>
                </a:solidFill>
                <a:effectLst>
                  <a:outerShdw blurRad="38100" dist="38100" dir="2700000" algn="tl">
                    <a:srgbClr val="000000">
                      <a:alpha val="43137"/>
                    </a:srgbClr>
                  </a:outerShdw>
                </a:effectLst>
                <a:latin typeface="+mj-lt"/>
                <a:ea typeface="+mj-ea"/>
                <a:cs typeface="+mj-cs"/>
              </a:rPr>
              <a:t>Which step seems most challenging as you think about your plan for your agency?</a:t>
            </a:r>
            <a:endParaRPr lang="en-US" sz="4000" dirty="0">
              <a:solidFill>
                <a:schemeClr val="accent1"/>
              </a:solidFill>
              <a:effectLst>
                <a:outerShdw blurRad="38100" dist="38100" dir="2700000" algn="tl">
                  <a:srgbClr val="000000">
                    <a:alpha val="43137"/>
                  </a:srgbClr>
                </a:outerShdw>
              </a:effectLst>
              <a:latin typeface="+mj-lt"/>
              <a:ea typeface="+mj-ea"/>
              <a:cs typeface="+mj-cs"/>
            </a:endParaRPr>
          </a:p>
        </p:txBody>
      </p:sp>
    </p:spTree>
    <p:extLst>
      <p:ext uri="{BB962C8B-B14F-4D97-AF65-F5344CB8AC3E}">
        <p14:creationId xmlns:p14="http://schemas.microsoft.com/office/powerpoint/2010/main" val="38930433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2C74DA-3DB0-5085-2C83-27B7EF13C36D}"/>
            </a:ext>
          </a:extLst>
        </p:cNvPr>
        <p:cNvGrpSpPr/>
        <p:nvPr/>
      </p:nvGrpSpPr>
      <p:grpSpPr>
        <a:xfrm>
          <a:off x="0" y="0"/>
          <a:ext cx="0" cy="0"/>
          <a:chOff x="0" y="0"/>
          <a:chExt cx="0" cy="0"/>
        </a:xfrm>
      </p:grpSpPr>
      <p:pic>
        <p:nvPicPr>
          <p:cNvPr id="10" name="Picture 9" descr="A landscape with mountains and trees&#10;&#10;Description automatically generated">
            <a:extLst>
              <a:ext uri="{FF2B5EF4-FFF2-40B4-BE49-F238E27FC236}">
                <a16:creationId xmlns:a16="http://schemas.microsoft.com/office/drawing/2014/main" id="{8028EF4E-BBBD-C146-5DEB-5B461B822E0A}"/>
              </a:ext>
            </a:extLst>
          </p:cNvPr>
          <p:cNvPicPr>
            <a:picLocks noChangeAspect="1"/>
          </p:cNvPicPr>
          <p:nvPr/>
        </p:nvPicPr>
        <p:blipFill>
          <a:blip r:embed="rId2"/>
          <a:srcRect l="3177" r="7044" b="-1"/>
          <a:stretch/>
        </p:blipFill>
        <p:spPr>
          <a:xfrm>
            <a:off x="0" y="0"/>
            <a:ext cx="12191980" cy="6857990"/>
          </a:xfrm>
          <a:prstGeom prst="rect">
            <a:avLst/>
          </a:prstGeom>
        </p:spPr>
      </p:pic>
      <p:sp>
        <p:nvSpPr>
          <p:cNvPr id="2" name="Rectangle 1">
            <a:extLst>
              <a:ext uri="{FF2B5EF4-FFF2-40B4-BE49-F238E27FC236}">
                <a16:creationId xmlns:a16="http://schemas.microsoft.com/office/drawing/2014/main" id="{796A6F3C-ADD9-C0A8-BDDA-E37176892599}"/>
              </a:ext>
            </a:extLst>
          </p:cNvPr>
          <p:cNvSpPr/>
          <p:nvPr/>
        </p:nvSpPr>
        <p:spPr>
          <a:xfrm>
            <a:off x="2026024" y="694363"/>
            <a:ext cx="9052123" cy="813940"/>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2B1C30A9-6C31-E069-E49B-C1555320B66B}"/>
              </a:ext>
            </a:extLst>
          </p:cNvPr>
          <p:cNvSpPr txBox="1"/>
          <p:nvPr/>
        </p:nvSpPr>
        <p:spPr>
          <a:xfrm>
            <a:off x="2635624" y="766241"/>
            <a:ext cx="8550097" cy="744836"/>
          </a:xfrm>
          <a:prstGeom prst="rect">
            <a:avLst/>
          </a:prstGeom>
        </p:spPr>
        <p:txBody>
          <a:bodyPr vert="horz" lIns="91440" tIns="45720" rIns="91440" bIns="45720" rtlCol="0" anchor="ctr">
            <a:noAutofit/>
          </a:bodyPr>
          <a:lstStyle/>
          <a:p>
            <a:pPr algn="ctr">
              <a:lnSpc>
                <a:spcPct val="90000"/>
              </a:lnSpc>
              <a:spcBef>
                <a:spcPct val="0"/>
              </a:spcBef>
              <a:spcAft>
                <a:spcPts val="600"/>
              </a:spcAft>
            </a:pPr>
            <a:r>
              <a:rPr lang="en-US" sz="6000" b="1" dirty="0">
                <a:solidFill>
                  <a:schemeClr val="accent1"/>
                </a:solidFill>
                <a:effectLst>
                  <a:outerShdw blurRad="38100" dist="38100" dir="2700000" algn="tl">
                    <a:srgbClr val="000000">
                      <a:alpha val="43137"/>
                    </a:srgbClr>
                  </a:outerShdw>
                </a:effectLst>
                <a:latin typeface="+mj-lt"/>
                <a:ea typeface="+mj-ea"/>
                <a:cs typeface="+mj-cs"/>
              </a:rPr>
              <a:t>      Trauma “Tick” Check</a:t>
            </a:r>
            <a:endParaRPr lang="en-US" sz="6000" dirty="0">
              <a:solidFill>
                <a:schemeClr val="accent1"/>
              </a:solidFill>
              <a:effectLst>
                <a:outerShdw blurRad="38100" dist="38100" dir="2700000" algn="tl">
                  <a:srgbClr val="000000">
                    <a:alpha val="43137"/>
                  </a:srgbClr>
                </a:outerShdw>
              </a:effectLst>
              <a:latin typeface="+mj-lt"/>
              <a:ea typeface="+mj-ea"/>
              <a:cs typeface="+mj-cs"/>
            </a:endParaRPr>
          </a:p>
        </p:txBody>
      </p:sp>
      <p:pic>
        <p:nvPicPr>
          <p:cNvPr id="4" name="Picture 3">
            <a:extLst>
              <a:ext uri="{FF2B5EF4-FFF2-40B4-BE49-F238E27FC236}">
                <a16:creationId xmlns:a16="http://schemas.microsoft.com/office/drawing/2014/main" id="{9A5BD8A5-962C-BAF9-696D-432C73336A33}"/>
              </a:ext>
            </a:extLst>
          </p:cNvPr>
          <p:cNvPicPr>
            <a:picLocks noChangeAspect="1"/>
          </p:cNvPicPr>
          <p:nvPr/>
        </p:nvPicPr>
        <p:blipFill>
          <a:blip r:embed="rId3"/>
          <a:srcRect t="6393" b="6393"/>
          <a:stretch/>
        </p:blipFill>
        <p:spPr>
          <a:xfrm>
            <a:off x="766326" y="2066364"/>
            <a:ext cx="6082709" cy="2980765"/>
          </a:xfrm>
          <a:prstGeom prst="rect">
            <a:avLst/>
          </a:prstGeom>
          <a:ln w="228600" cap="sq" cmpd="thickThin">
            <a:solidFill>
              <a:srgbClr val="000000"/>
            </a:solidFill>
            <a:prstDash val="solid"/>
            <a:miter lim="800000"/>
          </a:ln>
          <a:effectLst>
            <a:innerShdw blurRad="76200">
              <a:srgbClr val="000000"/>
            </a:innerShdw>
          </a:effectLst>
        </p:spPr>
      </p:pic>
      <p:pic>
        <p:nvPicPr>
          <p:cNvPr id="3" name="Picture 2">
            <a:extLst>
              <a:ext uri="{FF2B5EF4-FFF2-40B4-BE49-F238E27FC236}">
                <a16:creationId xmlns:a16="http://schemas.microsoft.com/office/drawing/2014/main" id="{D09CB4C8-C907-B4E6-D1B3-A742B062A9D8}"/>
              </a:ext>
            </a:extLst>
          </p:cNvPr>
          <p:cNvPicPr>
            <a:picLocks noChangeAspect="1"/>
          </p:cNvPicPr>
          <p:nvPr/>
        </p:nvPicPr>
        <p:blipFill>
          <a:blip r:embed="rId4"/>
          <a:srcRect/>
          <a:stretch/>
        </p:blipFill>
        <p:spPr>
          <a:xfrm>
            <a:off x="7351058" y="2066363"/>
            <a:ext cx="3727089" cy="2980765"/>
          </a:xfrm>
          <a:prstGeom prst="rect">
            <a:avLst/>
          </a:prstGeom>
          <a:ln w="228600" cap="sq" cmpd="thickThin">
            <a:solidFill>
              <a:srgbClr val="000000"/>
            </a:solidFill>
            <a:prstDash val="solid"/>
            <a:miter lim="800000"/>
          </a:ln>
          <a:effectLst>
            <a:innerShdw blurRad="76200">
              <a:srgbClr val="000000"/>
            </a:innerShdw>
          </a:effectLst>
        </p:spPr>
      </p:pic>
      <p:sp>
        <p:nvSpPr>
          <p:cNvPr id="7" name="Rectangle 6">
            <a:extLst>
              <a:ext uri="{FF2B5EF4-FFF2-40B4-BE49-F238E27FC236}">
                <a16:creationId xmlns:a16="http://schemas.microsoft.com/office/drawing/2014/main" id="{D606B0EF-5F5B-2852-479F-7B299A0B5AA2}"/>
              </a:ext>
            </a:extLst>
          </p:cNvPr>
          <p:cNvSpPr/>
          <p:nvPr/>
        </p:nvSpPr>
        <p:spPr>
          <a:xfrm>
            <a:off x="1891553" y="5553239"/>
            <a:ext cx="9179859" cy="813940"/>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5B3CB004-CBF3-BA5A-FAB7-4B72D4D4DE1C}"/>
              </a:ext>
            </a:extLst>
          </p:cNvPr>
          <p:cNvSpPr txBox="1"/>
          <p:nvPr/>
        </p:nvSpPr>
        <p:spPr>
          <a:xfrm>
            <a:off x="1891553" y="5580140"/>
            <a:ext cx="9081247" cy="744836"/>
          </a:xfrm>
          <a:prstGeom prst="rect">
            <a:avLst/>
          </a:prstGeom>
        </p:spPr>
        <p:txBody>
          <a:bodyPr vert="horz" lIns="91440" tIns="45720" rIns="91440" bIns="45720" rtlCol="0" anchor="ctr">
            <a:noAutofit/>
          </a:bodyPr>
          <a:lstStyle/>
          <a:p>
            <a:pPr algn="r">
              <a:lnSpc>
                <a:spcPct val="90000"/>
              </a:lnSpc>
              <a:spcBef>
                <a:spcPct val="0"/>
              </a:spcBef>
              <a:spcAft>
                <a:spcPts val="600"/>
              </a:spcAft>
            </a:pPr>
            <a:r>
              <a:rPr lang="en-US" sz="2800" dirty="0">
                <a:solidFill>
                  <a:schemeClr val="accent1"/>
                </a:solidFill>
                <a:effectLst>
                  <a:outerShdw blurRad="38100" dist="38100" dir="2700000" algn="tl">
                    <a:srgbClr val="000000">
                      <a:alpha val="43137"/>
                    </a:srgbClr>
                  </a:outerShdw>
                </a:effectLst>
                <a:latin typeface="+mj-lt"/>
                <a:ea typeface="+mj-ea"/>
                <a:cs typeface="+mj-cs"/>
              </a:rPr>
              <a:t>“</a:t>
            </a:r>
            <a:r>
              <a:rPr lang="en-US" sz="2800" i="1" dirty="0">
                <a:solidFill>
                  <a:schemeClr val="accent1"/>
                </a:solidFill>
                <a:effectLst>
                  <a:outerShdw blurRad="38100" dist="38100" dir="2700000" algn="tl">
                    <a:srgbClr val="000000">
                      <a:alpha val="43137"/>
                    </a:srgbClr>
                  </a:outerShdw>
                </a:effectLst>
                <a:latin typeface="+mj-lt"/>
                <a:ea typeface="+mj-ea"/>
                <a:cs typeface="+mj-cs"/>
              </a:rPr>
              <a:t>Body awareness is critical for mediating the risks of vicarious                         trauma and burnout</a:t>
            </a:r>
            <a:r>
              <a:rPr lang="en-US" sz="2800" dirty="0">
                <a:solidFill>
                  <a:schemeClr val="accent1"/>
                </a:solidFill>
                <a:effectLst>
                  <a:outerShdw blurRad="38100" dist="38100" dir="2700000" algn="tl">
                    <a:srgbClr val="000000">
                      <a:alpha val="43137"/>
                    </a:srgbClr>
                  </a:outerShdw>
                </a:effectLst>
                <a:latin typeface="+mj-lt"/>
                <a:ea typeface="+mj-ea"/>
                <a:cs typeface="+mj-cs"/>
              </a:rPr>
              <a:t>”-Babette Rothschild (2005)</a:t>
            </a:r>
          </a:p>
        </p:txBody>
      </p:sp>
    </p:spTree>
    <p:extLst>
      <p:ext uri="{BB962C8B-B14F-4D97-AF65-F5344CB8AC3E}">
        <p14:creationId xmlns:p14="http://schemas.microsoft.com/office/powerpoint/2010/main" val="4219704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EBDFFA-3125-804C-5C13-2049A44C95E2}"/>
            </a:ext>
          </a:extLst>
        </p:cNvPr>
        <p:cNvGrpSpPr/>
        <p:nvPr/>
      </p:nvGrpSpPr>
      <p:grpSpPr>
        <a:xfrm>
          <a:off x="0" y="0"/>
          <a:ext cx="0" cy="0"/>
          <a:chOff x="0" y="0"/>
          <a:chExt cx="0" cy="0"/>
        </a:xfrm>
      </p:grpSpPr>
      <p:sp>
        <p:nvSpPr>
          <p:cNvPr id="11" name="Speech Bubble: Rectangle 10">
            <a:extLst>
              <a:ext uri="{FF2B5EF4-FFF2-40B4-BE49-F238E27FC236}">
                <a16:creationId xmlns:a16="http://schemas.microsoft.com/office/drawing/2014/main" id="{1D353448-5AB6-EC9E-B59A-BED125E07F98}"/>
              </a:ext>
            </a:extLst>
          </p:cNvPr>
          <p:cNvSpPr/>
          <p:nvPr/>
        </p:nvSpPr>
        <p:spPr>
          <a:xfrm>
            <a:off x="2191087" y="2079812"/>
            <a:ext cx="7365289" cy="4001668"/>
          </a:xfrm>
          <a:prstGeom prst="wedgeRectCallout">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descr="A landscape with mountains and trees&#10;&#10;Description automatically generated">
            <a:extLst>
              <a:ext uri="{FF2B5EF4-FFF2-40B4-BE49-F238E27FC236}">
                <a16:creationId xmlns:a16="http://schemas.microsoft.com/office/drawing/2014/main" id="{F6037744-9D94-5BBB-DF83-FE8F0A40D38D}"/>
              </a:ext>
            </a:extLst>
          </p:cNvPr>
          <p:cNvPicPr>
            <a:picLocks noChangeAspect="1"/>
          </p:cNvPicPr>
          <p:nvPr/>
        </p:nvPicPr>
        <p:blipFill>
          <a:blip r:embed="rId3"/>
          <a:srcRect l="16566" t="-2" r="69088"/>
          <a:stretch/>
        </p:blipFill>
        <p:spPr>
          <a:xfrm>
            <a:off x="0" y="0"/>
            <a:ext cx="1948249" cy="6858000"/>
          </a:xfrm>
          <a:prstGeom prst="rect">
            <a:avLst/>
          </a:prstGeom>
        </p:spPr>
      </p:pic>
      <p:sp>
        <p:nvSpPr>
          <p:cNvPr id="3" name="TextBox 2">
            <a:extLst>
              <a:ext uri="{FF2B5EF4-FFF2-40B4-BE49-F238E27FC236}">
                <a16:creationId xmlns:a16="http://schemas.microsoft.com/office/drawing/2014/main" id="{ECD30A2A-4E9D-57A7-4B32-64C225E47034}"/>
              </a:ext>
            </a:extLst>
          </p:cNvPr>
          <p:cNvSpPr txBox="1"/>
          <p:nvPr/>
        </p:nvSpPr>
        <p:spPr>
          <a:xfrm>
            <a:off x="2191087" y="356836"/>
            <a:ext cx="9768248" cy="5724644"/>
          </a:xfrm>
          <a:prstGeom prst="rect">
            <a:avLst/>
          </a:prstGeom>
          <a:noFill/>
        </p:spPr>
        <p:txBody>
          <a:bodyPr wrap="square" rtlCol="0">
            <a:spAutoFit/>
          </a:bodyPr>
          <a:lstStyle/>
          <a:p>
            <a:r>
              <a:rPr lang="en-US" sz="5400" b="1" dirty="0">
                <a:solidFill>
                  <a:srgbClr val="3A4788"/>
                </a:solidFill>
                <a:effectLst>
                  <a:outerShdw blurRad="38100" dist="38100" dir="2700000" algn="tl">
                    <a:srgbClr val="000000">
                      <a:alpha val="43137"/>
                    </a:srgbClr>
                  </a:outerShdw>
                </a:effectLst>
              </a:rPr>
              <a:t>Biblical Mindfulness Practice</a:t>
            </a:r>
          </a:p>
          <a:p>
            <a:r>
              <a:rPr lang="en-US" sz="2800" b="1" dirty="0">
                <a:solidFill>
                  <a:srgbClr val="3A4788"/>
                </a:solidFill>
                <a:effectLst>
                  <a:outerShdw blurRad="38100" dist="38100" dir="2700000" algn="tl">
                    <a:srgbClr val="000000">
                      <a:alpha val="43137"/>
                    </a:srgbClr>
                  </a:outerShdw>
                </a:effectLst>
              </a:rPr>
              <a:t>(Mindfulness is a key strategy to combat all trauma)</a:t>
            </a:r>
            <a:endParaRPr lang="en-US" sz="3200" b="1" dirty="0">
              <a:solidFill>
                <a:srgbClr val="3A4788"/>
              </a:solidFill>
            </a:endParaRPr>
          </a:p>
          <a:p>
            <a:endParaRPr lang="en-US" sz="2400" b="1" u="sng" dirty="0">
              <a:solidFill>
                <a:srgbClr val="3A4788"/>
              </a:solidFill>
            </a:endParaRPr>
          </a:p>
          <a:p>
            <a:r>
              <a:rPr lang="en-US" sz="5000" b="1" u="sng" dirty="0">
                <a:solidFill>
                  <a:srgbClr val="3A4788"/>
                </a:solidFill>
                <a:effectLst>
                  <a:outerShdw blurRad="38100" dist="38100" dir="2700000" algn="tl">
                    <a:srgbClr val="000000">
                      <a:alpha val="43137"/>
                    </a:srgbClr>
                  </a:outerShdw>
                </a:effectLst>
              </a:rPr>
              <a:t>I</a:t>
            </a:r>
            <a:r>
              <a:rPr lang="en-US" sz="5000" b="1" dirty="0">
                <a:solidFill>
                  <a:srgbClr val="3A4788"/>
                </a:solidFill>
                <a:effectLst>
                  <a:outerShdw blurRad="38100" dist="38100" dir="2700000" algn="tl">
                    <a:srgbClr val="000000">
                      <a:alpha val="43137"/>
                    </a:srgbClr>
                  </a:outerShdw>
                </a:effectLst>
              </a:rPr>
              <a:t> have </a:t>
            </a:r>
            <a:r>
              <a:rPr lang="en-US" sz="5000" b="1" u="sng" dirty="0">
                <a:solidFill>
                  <a:srgbClr val="3A4788"/>
                </a:solidFill>
                <a:effectLst>
                  <a:outerShdw blurRad="38100" dist="38100" dir="2700000" algn="tl">
                    <a:srgbClr val="000000">
                      <a:alpha val="43137"/>
                    </a:srgbClr>
                  </a:outerShdw>
                </a:effectLst>
              </a:rPr>
              <a:t>f</a:t>
            </a:r>
            <a:r>
              <a:rPr lang="en-US" sz="5000" b="1" dirty="0">
                <a:solidFill>
                  <a:srgbClr val="3A4788"/>
                </a:solidFill>
                <a:effectLst>
                  <a:outerShdw blurRad="38100" dist="38100" dir="2700000" algn="tl">
                    <a:srgbClr val="000000">
                      <a:alpha val="43137"/>
                    </a:srgbClr>
                  </a:outerShdw>
                </a:effectLst>
              </a:rPr>
              <a:t>ound  </a:t>
            </a:r>
            <a:r>
              <a:rPr lang="en-US" sz="5000" b="1" u="sng" dirty="0">
                <a:solidFill>
                  <a:srgbClr val="3A4788"/>
                </a:solidFill>
                <a:effectLst>
                  <a:outerShdw blurRad="38100" dist="38100" dir="2700000" algn="tl">
                    <a:srgbClr val="000000">
                      <a:alpha val="43137"/>
                    </a:srgbClr>
                  </a:outerShdw>
                </a:effectLst>
              </a:rPr>
              <a:t>f</a:t>
            </a:r>
            <a:r>
              <a:rPr lang="en-US" sz="5000" b="1" dirty="0">
                <a:solidFill>
                  <a:srgbClr val="3A4788"/>
                </a:solidFill>
                <a:effectLst>
                  <a:outerShdw blurRad="38100" dist="38100" dir="2700000" algn="tl">
                    <a:srgbClr val="000000">
                      <a:alpha val="43137"/>
                    </a:srgbClr>
                  </a:outerShdw>
                </a:effectLst>
              </a:rPr>
              <a:t>a          </a:t>
            </a:r>
            <a:r>
              <a:rPr lang="en-US" sz="5000" b="1" u="sng" dirty="0" err="1">
                <a:solidFill>
                  <a:srgbClr val="3A4788"/>
                </a:solidFill>
                <a:effectLst>
                  <a:outerShdw blurRad="38100" dist="38100" dir="2700000" algn="tl">
                    <a:srgbClr val="000000">
                      <a:alpha val="43137"/>
                    </a:srgbClr>
                  </a:outerShdw>
                </a:effectLst>
              </a:rPr>
              <a:t>v</a:t>
            </a:r>
            <a:r>
              <a:rPr lang="en-US" sz="5000" b="1" dirty="0" err="1">
                <a:solidFill>
                  <a:srgbClr val="3A4788"/>
                </a:solidFill>
                <a:effectLst>
                  <a:outerShdw blurRad="38100" dist="38100" dir="2700000" algn="tl">
                    <a:srgbClr val="000000">
                      <a:alpha val="43137"/>
                    </a:srgbClr>
                  </a:outerShdw>
                </a:effectLst>
              </a:rPr>
              <a:t>or</a:t>
            </a:r>
            <a:r>
              <a:rPr lang="en-US" sz="5000" b="1" dirty="0">
                <a:solidFill>
                  <a:srgbClr val="3A4788"/>
                </a:solidFill>
                <a:effectLst>
                  <a:outerShdw blurRad="38100" dist="38100" dir="2700000" algn="tl">
                    <a:srgbClr val="000000">
                      <a:alpha val="43137"/>
                    </a:srgbClr>
                  </a:outerShdw>
                </a:effectLst>
              </a:rPr>
              <a:t> </a:t>
            </a:r>
          </a:p>
          <a:p>
            <a:r>
              <a:rPr lang="en-US" sz="5000" b="1" u="sng" dirty="0">
                <a:solidFill>
                  <a:srgbClr val="3A4788"/>
                </a:solidFill>
                <a:effectLst>
                  <a:outerShdw blurRad="38100" dist="38100" dir="2700000" algn="tl">
                    <a:srgbClr val="000000">
                      <a:alpha val="43137"/>
                    </a:srgbClr>
                  </a:outerShdw>
                </a:effectLst>
              </a:rPr>
              <a:t>In</a:t>
            </a:r>
            <a:r>
              <a:rPr lang="en-US" sz="5000" b="1" dirty="0">
                <a:solidFill>
                  <a:srgbClr val="3A4788"/>
                </a:solidFill>
                <a:effectLst>
                  <a:outerShdw blurRad="38100" dist="38100" dir="2700000" algn="tl">
                    <a:srgbClr val="000000">
                      <a:alpha val="43137"/>
                    </a:srgbClr>
                  </a:outerShdw>
                </a:effectLst>
              </a:rPr>
              <a:t>          </a:t>
            </a:r>
            <a:r>
              <a:rPr lang="en-US" sz="5000" b="1" u="sng" dirty="0">
                <a:solidFill>
                  <a:srgbClr val="3A4788"/>
                </a:solidFill>
                <a:effectLst>
                  <a:outerShdw blurRad="38100" dist="38100" dir="2700000" algn="tl">
                    <a:srgbClr val="000000">
                      <a:alpha val="43137"/>
                    </a:srgbClr>
                  </a:outerShdw>
                </a:effectLst>
              </a:rPr>
              <a:t>Y</a:t>
            </a:r>
            <a:r>
              <a:rPr lang="en-US" sz="5000" b="1" dirty="0">
                <a:solidFill>
                  <a:srgbClr val="3A4788"/>
                </a:solidFill>
                <a:effectLst>
                  <a:outerShdw blurRad="38100" dist="38100" dir="2700000" algn="tl">
                    <a:srgbClr val="000000">
                      <a:alpha val="43137"/>
                    </a:srgbClr>
                  </a:outerShdw>
                </a:effectLst>
              </a:rPr>
              <a:t>our     </a:t>
            </a:r>
            <a:r>
              <a:rPr lang="en-US" sz="5000" b="1" u="sng" dirty="0">
                <a:solidFill>
                  <a:srgbClr val="3A4788"/>
                </a:solidFill>
                <a:effectLst>
                  <a:outerShdw blurRad="38100" dist="38100" dir="2700000" algn="tl">
                    <a:srgbClr val="000000">
                      <a:alpha val="43137"/>
                    </a:srgbClr>
                  </a:outerShdw>
                </a:effectLst>
              </a:rPr>
              <a:t>s</a:t>
            </a:r>
            <a:r>
              <a:rPr lang="en-US" sz="5000" b="1" dirty="0">
                <a:solidFill>
                  <a:srgbClr val="3A4788"/>
                </a:solidFill>
                <a:effectLst>
                  <a:outerShdw blurRad="38100" dist="38100" dir="2700000" algn="tl">
                    <a:srgbClr val="000000">
                      <a:alpha val="43137"/>
                    </a:srgbClr>
                  </a:outerShdw>
                </a:effectLst>
              </a:rPr>
              <a:t>ight   </a:t>
            </a:r>
            <a:r>
              <a:rPr lang="en-US" sz="5000" b="1" u="sng" dirty="0">
                <a:solidFill>
                  <a:srgbClr val="3A4788"/>
                </a:solidFill>
                <a:effectLst>
                  <a:outerShdw blurRad="38100" dist="38100" dir="2700000" algn="tl">
                    <a:srgbClr val="000000">
                      <a:alpha val="43137"/>
                    </a:srgbClr>
                  </a:outerShdw>
                </a:effectLst>
              </a:rPr>
              <a:t>L</a:t>
            </a:r>
            <a:r>
              <a:rPr lang="en-US" sz="5000" b="1" dirty="0">
                <a:solidFill>
                  <a:srgbClr val="3A4788"/>
                </a:solidFill>
                <a:effectLst>
                  <a:outerShdw blurRad="38100" dist="38100" dir="2700000" algn="tl">
                    <a:srgbClr val="000000">
                      <a:alpha val="43137"/>
                    </a:srgbClr>
                  </a:outerShdw>
                </a:effectLst>
              </a:rPr>
              <a:t>ord</a:t>
            </a:r>
          </a:p>
          <a:p>
            <a:r>
              <a:rPr lang="en-US" sz="5000" b="1" u="sng" dirty="0">
                <a:solidFill>
                  <a:srgbClr val="3A4788"/>
                </a:solidFill>
                <a:effectLst>
                  <a:outerShdw blurRad="38100" dist="38100" dir="2700000" algn="tl">
                    <a:srgbClr val="000000">
                      <a:alpha val="43137"/>
                    </a:srgbClr>
                  </a:outerShdw>
                </a:effectLst>
              </a:rPr>
              <a:t>A</a:t>
            </a:r>
            <a:r>
              <a:rPr lang="en-US" sz="5000" b="1" dirty="0">
                <a:solidFill>
                  <a:srgbClr val="3A4788"/>
                </a:solidFill>
                <a:effectLst>
                  <a:outerShdw blurRad="38100" dist="38100" dir="2700000" algn="tl">
                    <a:srgbClr val="000000">
                      <a:alpha val="43137"/>
                    </a:srgbClr>
                  </a:outerShdw>
                </a:effectLst>
              </a:rPr>
              <a:t>nd     </a:t>
            </a:r>
            <a:r>
              <a:rPr lang="en-US" sz="5000" b="1" u="sng" dirty="0">
                <a:solidFill>
                  <a:srgbClr val="3A4788"/>
                </a:solidFill>
                <a:effectLst>
                  <a:outerShdw blurRad="38100" dist="38100" dir="2700000" algn="tl">
                    <a:srgbClr val="000000">
                      <a:alpha val="43137"/>
                    </a:srgbClr>
                  </a:outerShdw>
                </a:effectLst>
              </a:rPr>
              <a:t>Y</a:t>
            </a:r>
            <a:r>
              <a:rPr lang="en-US" sz="5000" b="1" dirty="0">
                <a:solidFill>
                  <a:srgbClr val="3A4788"/>
                </a:solidFill>
                <a:effectLst>
                  <a:outerShdw blurRad="38100" dist="38100" dir="2700000" algn="tl">
                    <a:srgbClr val="000000">
                      <a:alpha val="43137"/>
                    </a:srgbClr>
                  </a:outerShdw>
                </a:effectLst>
              </a:rPr>
              <a:t>ou       </a:t>
            </a:r>
            <a:r>
              <a:rPr lang="en-US" sz="5000" b="1" u="sng" dirty="0">
                <a:solidFill>
                  <a:srgbClr val="3A4788"/>
                </a:solidFill>
                <a:effectLst>
                  <a:outerShdw blurRad="38100" dist="38100" dir="2700000" algn="tl">
                    <a:srgbClr val="000000">
                      <a:alpha val="43137"/>
                    </a:srgbClr>
                  </a:outerShdw>
                </a:effectLst>
              </a:rPr>
              <a:t>k</a:t>
            </a:r>
            <a:r>
              <a:rPr lang="en-US" sz="5000" b="1" dirty="0">
                <a:solidFill>
                  <a:srgbClr val="3A4788"/>
                </a:solidFill>
                <a:effectLst>
                  <a:outerShdw blurRad="38100" dist="38100" dir="2700000" algn="tl">
                    <a:srgbClr val="000000">
                      <a:alpha val="43137"/>
                    </a:srgbClr>
                  </a:outerShdw>
                </a:effectLst>
              </a:rPr>
              <a:t>now  </a:t>
            </a:r>
            <a:r>
              <a:rPr lang="en-US" sz="5000" b="1" u="sng" dirty="0">
                <a:solidFill>
                  <a:srgbClr val="3A4788"/>
                </a:solidFill>
                <a:effectLst>
                  <a:outerShdw blurRad="38100" dist="38100" dir="2700000" algn="tl">
                    <a:srgbClr val="000000">
                      <a:alpha val="43137"/>
                    </a:srgbClr>
                  </a:outerShdw>
                </a:effectLst>
              </a:rPr>
              <a:t>m</a:t>
            </a:r>
            <a:r>
              <a:rPr lang="en-US" sz="5000" b="1" dirty="0">
                <a:solidFill>
                  <a:srgbClr val="3A4788"/>
                </a:solidFill>
                <a:effectLst>
                  <a:outerShdw blurRad="38100" dist="38100" dir="2700000" algn="tl">
                    <a:srgbClr val="000000">
                      <a:alpha val="43137"/>
                    </a:srgbClr>
                  </a:outerShdw>
                </a:effectLst>
              </a:rPr>
              <a:t>e</a:t>
            </a:r>
          </a:p>
          <a:p>
            <a:r>
              <a:rPr lang="en-US" sz="5000" b="1" u="sng" dirty="0">
                <a:solidFill>
                  <a:srgbClr val="3A4788"/>
                </a:solidFill>
                <a:effectLst>
                  <a:outerShdw blurRad="38100" dist="38100" dir="2700000" algn="tl">
                    <a:srgbClr val="000000">
                      <a:alpha val="43137"/>
                    </a:srgbClr>
                  </a:outerShdw>
                </a:effectLst>
              </a:rPr>
              <a:t>B</a:t>
            </a:r>
            <a:r>
              <a:rPr lang="en-US" sz="5000" b="1" dirty="0">
                <a:solidFill>
                  <a:srgbClr val="3A4788"/>
                </a:solidFill>
                <a:effectLst>
                  <a:outerShdw blurRad="38100" dist="38100" dir="2700000" algn="tl">
                    <a:srgbClr val="000000">
                      <a:alpha val="43137"/>
                    </a:srgbClr>
                  </a:outerShdw>
                </a:effectLst>
              </a:rPr>
              <a:t>y        </a:t>
            </a:r>
            <a:r>
              <a:rPr lang="en-US" sz="5000" b="1" u="sng" dirty="0">
                <a:solidFill>
                  <a:srgbClr val="3A4788"/>
                </a:solidFill>
                <a:effectLst>
                  <a:outerShdw blurRad="38100" dist="38100" dir="2700000" algn="tl">
                    <a:srgbClr val="000000">
                      <a:alpha val="43137"/>
                    </a:srgbClr>
                  </a:outerShdw>
                </a:effectLst>
              </a:rPr>
              <a:t>m</a:t>
            </a:r>
            <a:r>
              <a:rPr lang="en-US" sz="5000" b="1" dirty="0">
                <a:solidFill>
                  <a:srgbClr val="3A4788"/>
                </a:solidFill>
                <a:effectLst>
                  <a:outerShdw blurRad="38100" dist="38100" dir="2700000" algn="tl">
                    <a:srgbClr val="000000">
                      <a:alpha val="43137"/>
                    </a:srgbClr>
                  </a:outerShdw>
                </a:effectLst>
              </a:rPr>
              <a:t>y         </a:t>
            </a:r>
            <a:r>
              <a:rPr lang="en-US" sz="5000" b="1" u="sng" dirty="0">
                <a:solidFill>
                  <a:srgbClr val="3A4788"/>
                </a:solidFill>
                <a:effectLst>
                  <a:outerShdw blurRad="38100" dist="38100" dir="2700000" algn="tl">
                    <a:srgbClr val="000000">
                      <a:alpha val="43137"/>
                    </a:srgbClr>
                  </a:outerShdw>
                </a:effectLst>
              </a:rPr>
              <a:t>n</a:t>
            </a:r>
            <a:r>
              <a:rPr lang="en-US" sz="5000" b="1" dirty="0">
                <a:solidFill>
                  <a:srgbClr val="3A4788"/>
                </a:solidFill>
                <a:effectLst>
                  <a:outerShdw blurRad="38100" dist="38100" dir="2700000" algn="tl">
                    <a:srgbClr val="000000">
                      <a:alpha val="43137"/>
                    </a:srgbClr>
                  </a:outerShdw>
                </a:effectLst>
              </a:rPr>
              <a:t>ame  __</a:t>
            </a:r>
          </a:p>
          <a:p>
            <a:endParaRPr lang="en-US" sz="2000" b="1" i="1" dirty="0">
              <a:solidFill>
                <a:srgbClr val="3A4788"/>
              </a:solidFill>
            </a:endParaRPr>
          </a:p>
          <a:p>
            <a:r>
              <a:rPr lang="en-US" sz="3200" b="1" i="1" dirty="0">
                <a:solidFill>
                  <a:srgbClr val="3A4788"/>
                </a:solidFill>
                <a:effectLst>
                  <a:outerShdw blurRad="38100" dist="38100" dir="2700000" algn="tl">
                    <a:srgbClr val="000000">
                      <a:alpha val="43137"/>
                    </a:srgbClr>
                  </a:outerShdw>
                </a:effectLst>
              </a:rPr>
              <a:t>Exodus 33:17b</a:t>
            </a:r>
          </a:p>
        </p:txBody>
      </p:sp>
    </p:spTree>
    <p:extLst>
      <p:ext uri="{BB962C8B-B14F-4D97-AF65-F5344CB8AC3E}">
        <p14:creationId xmlns:p14="http://schemas.microsoft.com/office/powerpoint/2010/main" val="382453642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176D62-E1F3-2C1C-F89D-47FEAF1E7537}"/>
            </a:ext>
          </a:extLst>
        </p:cNvPr>
        <p:cNvGrpSpPr/>
        <p:nvPr/>
      </p:nvGrpSpPr>
      <p:grpSpPr>
        <a:xfrm>
          <a:off x="0" y="0"/>
          <a:ext cx="0" cy="0"/>
          <a:chOff x="0" y="0"/>
          <a:chExt cx="0" cy="0"/>
        </a:xfrm>
      </p:grpSpPr>
      <p:pic>
        <p:nvPicPr>
          <p:cNvPr id="10" name="Picture 9" descr="A landscape with mountains and trees&#10;&#10;Description automatically generated">
            <a:extLst>
              <a:ext uri="{FF2B5EF4-FFF2-40B4-BE49-F238E27FC236}">
                <a16:creationId xmlns:a16="http://schemas.microsoft.com/office/drawing/2014/main" id="{971EED41-DFCD-27FA-C1BF-1F5C35D3464B}"/>
              </a:ext>
            </a:extLst>
          </p:cNvPr>
          <p:cNvPicPr>
            <a:picLocks noChangeAspect="1"/>
          </p:cNvPicPr>
          <p:nvPr/>
        </p:nvPicPr>
        <p:blipFill>
          <a:blip r:embed="rId2"/>
          <a:srcRect l="3177" r="7044" b="-1"/>
          <a:stretch/>
        </p:blipFill>
        <p:spPr>
          <a:xfrm>
            <a:off x="0" y="10"/>
            <a:ext cx="12191980" cy="6857990"/>
          </a:xfrm>
          <a:prstGeom prst="rect">
            <a:avLst/>
          </a:prstGeom>
        </p:spPr>
      </p:pic>
      <p:sp>
        <p:nvSpPr>
          <p:cNvPr id="2" name="Rectangle 1">
            <a:extLst>
              <a:ext uri="{FF2B5EF4-FFF2-40B4-BE49-F238E27FC236}">
                <a16:creationId xmlns:a16="http://schemas.microsoft.com/office/drawing/2014/main" id="{90943B83-38B9-64C5-5FF6-B0507954A88E}"/>
              </a:ext>
            </a:extLst>
          </p:cNvPr>
          <p:cNvSpPr/>
          <p:nvPr/>
        </p:nvSpPr>
        <p:spPr>
          <a:xfrm>
            <a:off x="3343834" y="1192306"/>
            <a:ext cx="4984377" cy="813940"/>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B8F2E7AA-8D85-690C-8B6E-020DD944F24A}"/>
              </a:ext>
            </a:extLst>
          </p:cNvPr>
          <p:cNvSpPr txBox="1"/>
          <p:nvPr/>
        </p:nvSpPr>
        <p:spPr>
          <a:xfrm>
            <a:off x="26913" y="1226858"/>
            <a:ext cx="11654118" cy="744836"/>
          </a:xfrm>
          <a:prstGeom prst="rect">
            <a:avLst/>
          </a:prstGeom>
        </p:spPr>
        <p:txBody>
          <a:bodyPr vert="horz" lIns="91440" tIns="45720" rIns="91440" bIns="45720" rtlCol="0" anchor="ctr">
            <a:noAutofit/>
          </a:bodyPr>
          <a:lstStyle/>
          <a:p>
            <a:pPr algn="ctr">
              <a:lnSpc>
                <a:spcPct val="90000"/>
              </a:lnSpc>
              <a:spcBef>
                <a:spcPct val="0"/>
              </a:spcBef>
              <a:spcAft>
                <a:spcPts val="600"/>
              </a:spcAft>
            </a:pPr>
            <a:r>
              <a:rPr lang="en-US" sz="6000" b="1" dirty="0">
                <a:solidFill>
                  <a:schemeClr val="accent1"/>
                </a:solidFill>
                <a:effectLst>
                  <a:outerShdw blurRad="38100" dist="38100" dir="2700000" algn="tl">
                    <a:srgbClr val="000000">
                      <a:alpha val="43137"/>
                    </a:srgbClr>
                  </a:outerShdw>
                </a:effectLst>
                <a:latin typeface="+mj-lt"/>
                <a:ea typeface="+mj-ea"/>
                <a:cs typeface="+mj-cs"/>
              </a:rPr>
              <a:t>Resources!!!</a:t>
            </a:r>
            <a:endParaRPr lang="en-US" sz="6000" dirty="0">
              <a:solidFill>
                <a:schemeClr val="accent1"/>
              </a:solidFill>
              <a:effectLst>
                <a:outerShdw blurRad="38100" dist="38100" dir="2700000" algn="tl">
                  <a:srgbClr val="000000">
                    <a:alpha val="43137"/>
                  </a:srgbClr>
                </a:outerShdw>
              </a:effectLst>
              <a:latin typeface="+mj-lt"/>
              <a:ea typeface="+mj-ea"/>
              <a:cs typeface="+mj-cs"/>
            </a:endParaRPr>
          </a:p>
        </p:txBody>
      </p:sp>
    </p:spTree>
    <p:extLst>
      <p:ext uri="{BB962C8B-B14F-4D97-AF65-F5344CB8AC3E}">
        <p14:creationId xmlns:p14="http://schemas.microsoft.com/office/powerpoint/2010/main" val="3095880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A18E33-54DF-B7B0-A0BE-242DAB1B07DF}"/>
            </a:ext>
          </a:extLst>
        </p:cNvPr>
        <p:cNvGrpSpPr/>
        <p:nvPr/>
      </p:nvGrpSpPr>
      <p:grpSpPr>
        <a:xfrm>
          <a:off x="0" y="0"/>
          <a:ext cx="0" cy="0"/>
          <a:chOff x="0" y="0"/>
          <a:chExt cx="0" cy="0"/>
        </a:xfrm>
      </p:grpSpPr>
      <p:pic>
        <p:nvPicPr>
          <p:cNvPr id="2" name="Picture 1" descr="A landscape with mountains and trees&#10;&#10;Description automatically generated">
            <a:extLst>
              <a:ext uri="{FF2B5EF4-FFF2-40B4-BE49-F238E27FC236}">
                <a16:creationId xmlns:a16="http://schemas.microsoft.com/office/drawing/2014/main" id="{AC3BCFC7-BF5C-C6D0-FCAC-F37B6159C36D}"/>
              </a:ext>
            </a:extLst>
          </p:cNvPr>
          <p:cNvPicPr>
            <a:picLocks noChangeAspect="1"/>
          </p:cNvPicPr>
          <p:nvPr/>
        </p:nvPicPr>
        <p:blipFill>
          <a:blip r:embed="rId3"/>
          <a:srcRect l="16566" t="-2" r="69088"/>
          <a:stretch/>
        </p:blipFill>
        <p:spPr>
          <a:xfrm>
            <a:off x="0" y="0"/>
            <a:ext cx="1948249" cy="6858000"/>
          </a:xfrm>
          <a:prstGeom prst="rect">
            <a:avLst/>
          </a:prstGeom>
        </p:spPr>
      </p:pic>
      <p:sp>
        <p:nvSpPr>
          <p:cNvPr id="3" name="TextBox 2">
            <a:extLst>
              <a:ext uri="{FF2B5EF4-FFF2-40B4-BE49-F238E27FC236}">
                <a16:creationId xmlns:a16="http://schemas.microsoft.com/office/drawing/2014/main" id="{31E9611A-EC48-39F5-68F3-AE99DD08130A}"/>
              </a:ext>
            </a:extLst>
          </p:cNvPr>
          <p:cNvSpPr txBox="1"/>
          <p:nvPr/>
        </p:nvSpPr>
        <p:spPr>
          <a:xfrm>
            <a:off x="2262388" y="79584"/>
            <a:ext cx="9768248" cy="1615827"/>
          </a:xfrm>
          <a:prstGeom prst="rect">
            <a:avLst/>
          </a:prstGeom>
          <a:noFill/>
        </p:spPr>
        <p:txBody>
          <a:bodyPr wrap="square" rtlCol="0">
            <a:spAutoFit/>
          </a:bodyPr>
          <a:lstStyle/>
          <a:p>
            <a:endParaRPr lang="en-US" sz="100" b="1" i="1" dirty="0">
              <a:solidFill>
                <a:srgbClr val="3A4788"/>
              </a:solidFill>
            </a:endParaRPr>
          </a:p>
          <a:p>
            <a:r>
              <a:rPr lang="en-US" sz="6600" b="1" dirty="0">
                <a:solidFill>
                  <a:srgbClr val="3A4788"/>
                </a:solidFill>
                <a:effectLst>
                  <a:outerShdw blurRad="38100" dist="38100" dir="2700000" algn="tl">
                    <a:srgbClr val="000000">
                      <a:alpha val="43137"/>
                    </a:srgbClr>
                  </a:outerShdw>
                </a:effectLst>
                <a:hlinkClick r:id="rId4"/>
              </a:rPr>
              <a:t> www.anchorpoints.org</a:t>
            </a:r>
            <a:endParaRPr lang="en-US" sz="6600" b="1" dirty="0">
              <a:solidFill>
                <a:srgbClr val="3A4788"/>
              </a:solidFill>
              <a:effectLst>
                <a:outerShdw blurRad="38100" dist="38100" dir="2700000" algn="tl">
                  <a:srgbClr val="000000">
                    <a:alpha val="43137"/>
                  </a:srgbClr>
                </a:outerShdw>
              </a:effectLst>
            </a:endParaRPr>
          </a:p>
          <a:p>
            <a:r>
              <a:rPr lang="en-US" sz="3200" dirty="0">
                <a:solidFill>
                  <a:srgbClr val="3A4788"/>
                </a:solidFill>
                <a:effectLst>
                  <a:outerShdw blurRad="38100" dist="38100" dir="2700000" algn="tl">
                    <a:srgbClr val="000000">
                      <a:alpha val="43137"/>
                    </a:srgbClr>
                  </a:outerShdw>
                </a:effectLst>
              </a:rPr>
              <a:t>    Access Biblical meditations set to music for free!</a:t>
            </a:r>
          </a:p>
        </p:txBody>
      </p:sp>
      <p:pic>
        <p:nvPicPr>
          <p:cNvPr id="5" name="Picture 4">
            <a:extLst>
              <a:ext uri="{FF2B5EF4-FFF2-40B4-BE49-F238E27FC236}">
                <a16:creationId xmlns:a16="http://schemas.microsoft.com/office/drawing/2014/main" id="{65942D20-9B0D-5121-58CD-79A6856FE52B}"/>
              </a:ext>
            </a:extLst>
          </p:cNvPr>
          <p:cNvPicPr>
            <a:picLocks noChangeAspect="1"/>
          </p:cNvPicPr>
          <p:nvPr/>
        </p:nvPicPr>
        <p:blipFill>
          <a:blip r:embed="rId5"/>
          <a:stretch>
            <a:fillRect/>
          </a:stretch>
        </p:blipFill>
        <p:spPr>
          <a:xfrm>
            <a:off x="2097741" y="1766047"/>
            <a:ext cx="9932895" cy="5091953"/>
          </a:xfrm>
          <a:prstGeom prst="rect">
            <a:avLst/>
          </a:prstGeom>
        </p:spPr>
      </p:pic>
      <p:sp>
        <p:nvSpPr>
          <p:cNvPr id="4" name="Rectangle 3">
            <a:extLst>
              <a:ext uri="{FF2B5EF4-FFF2-40B4-BE49-F238E27FC236}">
                <a16:creationId xmlns:a16="http://schemas.microsoft.com/office/drawing/2014/main" id="{873163ED-28EC-D3D7-F904-F563029EDAB3}"/>
              </a:ext>
            </a:extLst>
          </p:cNvPr>
          <p:cNvSpPr/>
          <p:nvPr/>
        </p:nvSpPr>
        <p:spPr>
          <a:xfrm>
            <a:off x="8995954" y="3831771"/>
            <a:ext cx="2699657" cy="2211978"/>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ln w="22225">
                  <a:solidFill>
                    <a:schemeClr val="accent2"/>
                  </a:solidFill>
                  <a:prstDash val="solid"/>
                </a:ln>
                <a:solidFill>
                  <a:schemeClr val="accent2">
                    <a:lumMod val="40000"/>
                    <a:lumOff val="60000"/>
                  </a:schemeClr>
                </a:solidFill>
              </a:rPr>
              <a:t>QR Code</a:t>
            </a:r>
          </a:p>
        </p:txBody>
      </p:sp>
      <p:pic>
        <p:nvPicPr>
          <p:cNvPr id="7" name="Graphic 6">
            <a:extLst>
              <a:ext uri="{FF2B5EF4-FFF2-40B4-BE49-F238E27FC236}">
                <a16:creationId xmlns:a16="http://schemas.microsoft.com/office/drawing/2014/main" id="{4CE234E7-E00D-D323-9BAE-A2BD6CA508E9}"/>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917032" y="3097104"/>
            <a:ext cx="2857500" cy="2857500"/>
          </a:xfrm>
          <a:prstGeom prst="rect">
            <a:avLst/>
          </a:prstGeom>
        </p:spPr>
      </p:pic>
    </p:spTree>
    <p:extLst>
      <p:ext uri="{BB962C8B-B14F-4D97-AF65-F5344CB8AC3E}">
        <p14:creationId xmlns:p14="http://schemas.microsoft.com/office/powerpoint/2010/main" val="192296239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40CEE4-35B2-CF6D-A3A0-3494B9AAA801}"/>
            </a:ext>
          </a:extLst>
        </p:cNvPr>
        <p:cNvGrpSpPr/>
        <p:nvPr/>
      </p:nvGrpSpPr>
      <p:grpSpPr>
        <a:xfrm>
          <a:off x="0" y="0"/>
          <a:ext cx="0" cy="0"/>
          <a:chOff x="0" y="0"/>
          <a:chExt cx="0" cy="0"/>
        </a:xfrm>
      </p:grpSpPr>
      <p:pic>
        <p:nvPicPr>
          <p:cNvPr id="2" name="Picture 1" descr="A landscape with mountains and trees&#10;&#10;Description automatically generated">
            <a:extLst>
              <a:ext uri="{FF2B5EF4-FFF2-40B4-BE49-F238E27FC236}">
                <a16:creationId xmlns:a16="http://schemas.microsoft.com/office/drawing/2014/main" id="{0FFC0B63-BEDE-9874-2A94-5DDA2D19FB73}"/>
              </a:ext>
            </a:extLst>
          </p:cNvPr>
          <p:cNvPicPr>
            <a:picLocks noChangeAspect="1"/>
          </p:cNvPicPr>
          <p:nvPr/>
        </p:nvPicPr>
        <p:blipFill>
          <a:blip r:embed="rId3"/>
          <a:srcRect l="16566" t="-2" r="69088"/>
          <a:stretch/>
        </p:blipFill>
        <p:spPr>
          <a:xfrm>
            <a:off x="0" y="0"/>
            <a:ext cx="1948249" cy="6858000"/>
          </a:xfrm>
          <a:prstGeom prst="rect">
            <a:avLst/>
          </a:prstGeom>
        </p:spPr>
      </p:pic>
      <p:sp>
        <p:nvSpPr>
          <p:cNvPr id="3" name="TextBox 2">
            <a:extLst>
              <a:ext uri="{FF2B5EF4-FFF2-40B4-BE49-F238E27FC236}">
                <a16:creationId xmlns:a16="http://schemas.microsoft.com/office/drawing/2014/main" id="{1303E77F-50AC-3A55-194A-EA952E557290}"/>
              </a:ext>
            </a:extLst>
          </p:cNvPr>
          <p:cNvSpPr txBox="1"/>
          <p:nvPr/>
        </p:nvSpPr>
        <p:spPr>
          <a:xfrm>
            <a:off x="2235910" y="141683"/>
            <a:ext cx="9768248" cy="1077218"/>
          </a:xfrm>
          <a:prstGeom prst="rect">
            <a:avLst/>
          </a:prstGeom>
          <a:noFill/>
        </p:spPr>
        <p:txBody>
          <a:bodyPr wrap="square" rtlCol="0">
            <a:spAutoFit/>
          </a:bodyPr>
          <a:lstStyle/>
          <a:p>
            <a:endParaRPr lang="en-US" sz="4400" b="1" dirty="0">
              <a:solidFill>
                <a:srgbClr val="3A4788"/>
              </a:solidFill>
              <a:effectLst>
                <a:outerShdw blurRad="38100" dist="38100" dir="2700000" algn="tl">
                  <a:srgbClr val="000000">
                    <a:alpha val="43137"/>
                  </a:srgbClr>
                </a:outerShdw>
              </a:effectLst>
            </a:endParaRPr>
          </a:p>
          <a:p>
            <a:pPr marL="342900" indent="-342900">
              <a:buFont typeface="Arial" panose="020B0604020202020204" pitchFamily="34" charset="0"/>
              <a:buChar char="•"/>
            </a:pPr>
            <a:endParaRPr lang="en-US" sz="2000" b="1" i="1" dirty="0">
              <a:solidFill>
                <a:srgbClr val="3A4788"/>
              </a:solidFill>
            </a:endParaRPr>
          </a:p>
        </p:txBody>
      </p:sp>
      <p:sp>
        <p:nvSpPr>
          <p:cNvPr id="4" name="Title 1">
            <a:extLst>
              <a:ext uri="{FF2B5EF4-FFF2-40B4-BE49-F238E27FC236}">
                <a16:creationId xmlns:a16="http://schemas.microsoft.com/office/drawing/2014/main" id="{4F462B33-D598-93A2-B5AE-5E20B362C391}"/>
              </a:ext>
            </a:extLst>
          </p:cNvPr>
          <p:cNvSpPr txBox="1">
            <a:spLocks/>
          </p:cNvSpPr>
          <p:nvPr/>
        </p:nvSpPr>
        <p:spPr>
          <a:xfrm>
            <a:off x="2312894" y="141683"/>
            <a:ext cx="9090211" cy="634481"/>
          </a:xfrm>
          <a:prstGeom prst="rect">
            <a:avLst/>
          </a:prstGeom>
        </p:spPr>
        <p:txBody>
          <a:bodyPr vert="horz" lIns="91440" tIns="45720" rIns="91440" bIns="45720" rtlCol="0" anchor="t" anchorCtr="0">
            <a:noAutofit/>
          </a:bodyPr>
          <a:lstStyle>
            <a:lvl1pPr algn="ctr" defTabSz="914400" rtl="0" eaLnBrk="1" latinLnBrk="0" hangingPunct="1">
              <a:lnSpc>
                <a:spcPct val="90000"/>
              </a:lnSpc>
              <a:spcBef>
                <a:spcPct val="0"/>
              </a:spcBef>
              <a:buNone/>
              <a:defRPr sz="6000" b="1" kern="1200">
                <a:solidFill>
                  <a:schemeClr val="accent2"/>
                </a:solidFill>
                <a:latin typeface="+mn-lt"/>
                <a:ea typeface="+mj-ea"/>
                <a:cs typeface="+mj-cs"/>
              </a:defRPr>
            </a:lvl1pPr>
          </a:lstStyle>
          <a:p>
            <a:pPr algn="l"/>
            <a:r>
              <a:rPr lang="en-US" sz="4800" dirty="0"/>
              <a:t>Resources: Secondary Trauma</a:t>
            </a:r>
          </a:p>
        </p:txBody>
      </p:sp>
      <p:sp>
        <p:nvSpPr>
          <p:cNvPr id="6" name="Text Placeholder 2">
            <a:extLst>
              <a:ext uri="{FF2B5EF4-FFF2-40B4-BE49-F238E27FC236}">
                <a16:creationId xmlns:a16="http://schemas.microsoft.com/office/drawing/2014/main" id="{D684470F-CF57-DE84-98A8-ED7FB8C31298}"/>
              </a:ext>
            </a:extLst>
          </p:cNvPr>
          <p:cNvSpPr txBox="1">
            <a:spLocks/>
          </p:cNvSpPr>
          <p:nvPr/>
        </p:nvSpPr>
        <p:spPr>
          <a:xfrm>
            <a:off x="2312894" y="776164"/>
            <a:ext cx="9691264" cy="2883114"/>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accent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accent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accent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15000"/>
              </a:lnSpc>
            </a:pPr>
            <a:r>
              <a:rPr lang="en-US" sz="2000" kern="100" dirty="0">
                <a:latin typeface="Calibri" panose="020F0502020204030204" pitchFamily="34" charset="0"/>
                <a:ea typeface="Calibri" panose="020F0502020204030204" pitchFamily="34" charset="0"/>
                <a:cs typeface="Times New Roman" panose="02020603050405020304" pitchFamily="18" charset="0"/>
              </a:rPr>
              <a:t>McFarlane, Alexander, and Bessel van der Kolk. “Trauma and It’s Challenge to Society” (pp 	24-46) in </a:t>
            </a:r>
            <a:r>
              <a:rPr lang="en-US" sz="2000" i="1" kern="100" dirty="0">
                <a:latin typeface="Calibri" panose="020F0502020204030204" pitchFamily="34" charset="0"/>
                <a:ea typeface="Calibri" panose="020F0502020204030204" pitchFamily="34" charset="0"/>
                <a:cs typeface="Times New Roman" panose="02020603050405020304" pitchFamily="18" charset="0"/>
              </a:rPr>
              <a:t>Traumatic Stress: The Effects of Overwhelming Experience on Mind, Body, 	and Society, </a:t>
            </a:r>
            <a:r>
              <a:rPr lang="en-US" sz="2000" kern="100" dirty="0">
                <a:latin typeface="Calibri" panose="020F0502020204030204" pitchFamily="34" charset="0"/>
                <a:ea typeface="Calibri" panose="020F0502020204030204" pitchFamily="34" charset="0"/>
                <a:cs typeface="Times New Roman" panose="02020603050405020304" pitchFamily="18" charset="0"/>
              </a:rPr>
              <a:t>New York, NY: Guildford Press, 1996</a:t>
            </a:r>
            <a:r>
              <a:rPr lang="en-US" sz="2000" i="1" kern="100" dirty="0">
                <a:latin typeface="Calibri" panose="020F0502020204030204" pitchFamily="34" charset="0"/>
                <a:ea typeface="Calibri" panose="020F0502020204030204" pitchFamily="34" charset="0"/>
                <a:cs typeface="Times New Roman" panose="02020603050405020304" pitchFamily="18" charset="0"/>
              </a:rPr>
              <a:t>.</a:t>
            </a:r>
            <a:endParaRPr lang="en-US" sz="2000" kern="100" dirty="0">
              <a:latin typeface="Calibri" panose="020F0502020204030204" pitchFamily="34" charset="0"/>
              <a:ea typeface="Calibri" panose="020F0502020204030204" pitchFamily="34" charset="0"/>
              <a:cs typeface="Times New Roman" panose="02020603050405020304" pitchFamily="18" charset="0"/>
            </a:endParaRPr>
          </a:p>
          <a:p>
            <a:pPr algn="l">
              <a:lnSpc>
                <a:spcPct val="115000"/>
              </a:lnSpc>
            </a:pPr>
            <a:r>
              <a:rPr lang="en-US" sz="2000" kern="100" dirty="0">
                <a:latin typeface="Calibri" panose="020F0502020204030204" pitchFamily="34" charset="0"/>
                <a:ea typeface="Calibri" panose="020F0502020204030204" pitchFamily="34" charset="0"/>
                <a:cs typeface="Times New Roman" panose="02020603050405020304" pitchFamily="18" charset="0"/>
              </a:rPr>
              <a:t>Pearlman, Laurie Anne, and Karen Saakvitne. </a:t>
            </a:r>
            <a:r>
              <a:rPr lang="en-US" sz="2000" i="1" kern="100" dirty="0">
                <a:latin typeface="Calibri" panose="020F0502020204030204" pitchFamily="34" charset="0"/>
                <a:ea typeface="Calibri" panose="020F0502020204030204" pitchFamily="34" charset="0"/>
                <a:cs typeface="Times New Roman" panose="02020603050405020304" pitchFamily="18" charset="0"/>
              </a:rPr>
              <a:t>Trauma and the Therapist: 	Countertransference and Vicarious Traumatization in Psychotherapy with Incest 	Survivors. </a:t>
            </a:r>
            <a:r>
              <a:rPr lang="en-US" sz="2000" kern="100" dirty="0">
                <a:latin typeface="Calibri" panose="020F0502020204030204" pitchFamily="34" charset="0"/>
                <a:ea typeface="Calibri" panose="020F0502020204030204" pitchFamily="34" charset="0"/>
                <a:cs typeface="Times New Roman" panose="02020603050405020304" pitchFamily="18" charset="0"/>
              </a:rPr>
              <a:t>New York, NY: W. W. Norton, 1995.</a:t>
            </a:r>
          </a:p>
          <a:p>
            <a:pPr algn="l">
              <a:lnSpc>
                <a:spcPct val="115000"/>
              </a:lnSpc>
            </a:pPr>
            <a:r>
              <a:rPr lang="en-US" sz="2000" kern="100" dirty="0">
                <a:latin typeface="Calibri" panose="020F0502020204030204" pitchFamily="34" charset="0"/>
                <a:ea typeface="Calibri" panose="020F0502020204030204" pitchFamily="34" charset="0"/>
                <a:cs typeface="Times New Roman" panose="02020603050405020304" pitchFamily="18" charset="0"/>
              </a:rPr>
              <a:t>Rothschild, Babette, and Marjorie Rand. </a:t>
            </a:r>
            <a:r>
              <a:rPr lang="en-US" sz="2000" i="1" kern="100" dirty="0">
                <a:latin typeface="Calibri" panose="020F0502020204030204" pitchFamily="34" charset="0"/>
                <a:ea typeface="Calibri" panose="020F0502020204030204" pitchFamily="34" charset="0"/>
                <a:cs typeface="Times New Roman" panose="02020603050405020304" pitchFamily="18" charset="0"/>
              </a:rPr>
              <a:t>Help For the Helper: The Psychophysiology of 	Compassion Fatigue and Vicarious Trauma. </a:t>
            </a:r>
            <a:r>
              <a:rPr lang="en-US" sz="2000" kern="100" dirty="0">
                <a:latin typeface="Calibri" panose="020F0502020204030204" pitchFamily="34" charset="0"/>
                <a:ea typeface="Calibri" panose="020F0502020204030204" pitchFamily="34" charset="0"/>
                <a:cs typeface="Times New Roman" panose="02020603050405020304" pitchFamily="18" charset="0"/>
              </a:rPr>
              <a:t>New York, NY: W. W. Norton, 2006.</a:t>
            </a:r>
          </a:p>
          <a:p>
            <a:pPr algn="l">
              <a:lnSpc>
                <a:spcPct val="115000"/>
              </a:lnSpc>
            </a:pPr>
            <a:r>
              <a:rPr lang="en-US" sz="2000" kern="100" dirty="0">
                <a:latin typeface="Calibri" panose="020F0502020204030204" pitchFamily="34" charset="0"/>
                <a:ea typeface="Calibri" panose="020F0502020204030204" pitchFamily="34" charset="0"/>
                <a:cs typeface="Times New Roman" panose="02020603050405020304" pitchFamily="18" charset="0"/>
              </a:rPr>
              <a:t>Saakvitne, Karen W., and Laurie Anne Pearlman. </a:t>
            </a:r>
            <a:r>
              <a:rPr lang="en-US" sz="2000" i="1" kern="100" dirty="0">
                <a:latin typeface="Calibri" panose="020F0502020204030204" pitchFamily="34" charset="0"/>
                <a:ea typeface="Calibri" panose="020F0502020204030204" pitchFamily="34" charset="0"/>
                <a:cs typeface="Times New Roman" panose="02020603050405020304" pitchFamily="18" charset="0"/>
              </a:rPr>
              <a:t>Transforming the Pain: A Workbook of 	Vicarious Traumatization for Helping Professionals Who Work with Traumatized 	Clients.</a:t>
            </a:r>
            <a:r>
              <a:rPr lang="en-US" sz="2000" kern="100" dirty="0">
                <a:latin typeface="Calibri" panose="020F0502020204030204" pitchFamily="34" charset="0"/>
                <a:ea typeface="Calibri" panose="020F0502020204030204" pitchFamily="34" charset="0"/>
                <a:cs typeface="Times New Roman" panose="02020603050405020304" pitchFamily="18" charset="0"/>
              </a:rPr>
              <a:t> New York, NY: W. W. Norton, 1996.</a:t>
            </a:r>
          </a:p>
          <a:p>
            <a:pPr algn="l">
              <a:lnSpc>
                <a:spcPct val="115000"/>
              </a:lnSpc>
            </a:pPr>
            <a:r>
              <a:rPr lang="en-US" sz="2000" kern="100" dirty="0">
                <a:latin typeface="Calibri" panose="020F0502020204030204" pitchFamily="34" charset="0"/>
                <a:ea typeface="Calibri" panose="020F0502020204030204" pitchFamily="34" charset="0"/>
                <a:cs typeface="Times New Roman" panose="02020603050405020304" pitchFamily="18" charset="0"/>
              </a:rPr>
              <a:t>Sawicki, Soraya M. </a:t>
            </a:r>
            <a:r>
              <a:rPr lang="en-US" sz="2000" i="1" kern="100" dirty="0">
                <a:latin typeface="Calibri" panose="020F0502020204030204" pitchFamily="34" charset="0"/>
                <a:ea typeface="Calibri" panose="020F0502020204030204" pitchFamily="34" charset="0"/>
                <a:cs typeface="Times New Roman" panose="02020603050405020304" pitchFamily="18" charset="0"/>
              </a:rPr>
              <a:t>Mental Health Workers’ Vicarious Trauma, Secondary Traumatic Stress, 	and Self Care. </a:t>
            </a:r>
            <a:r>
              <a:rPr lang="en-US" sz="2000" kern="100" dirty="0">
                <a:latin typeface="Calibri" panose="020F0502020204030204" pitchFamily="34" charset="0"/>
                <a:ea typeface="Calibri" panose="020F0502020204030204" pitchFamily="34" charset="0"/>
                <a:cs typeface="Times New Roman" panose="02020603050405020304" pitchFamily="18" charset="0"/>
              </a:rPr>
              <a:t>Richmond VA: DBC Publishing, 2019 (Dissertation Publication)</a:t>
            </a:r>
          </a:p>
          <a:p>
            <a:pPr algn="l">
              <a:lnSpc>
                <a:spcPct val="115000"/>
              </a:lnSpc>
            </a:pPr>
            <a:r>
              <a:rPr lang="en-US" sz="2000" kern="100" dirty="0">
                <a:latin typeface="Calibri" panose="020F0502020204030204" pitchFamily="34" charset="0"/>
                <a:ea typeface="Calibri" panose="020F0502020204030204" pitchFamily="34" charset="0"/>
                <a:cs typeface="Times New Roman" panose="02020603050405020304" pitchFamily="18" charset="0"/>
              </a:rPr>
              <a:t>Steele, William. </a:t>
            </a:r>
            <a:r>
              <a:rPr lang="en-US" sz="2000" i="1" kern="100" dirty="0">
                <a:latin typeface="Calibri" panose="020F0502020204030204" pitchFamily="34" charset="0"/>
                <a:ea typeface="Calibri" panose="020F0502020204030204" pitchFamily="34" charset="0"/>
                <a:cs typeface="Times New Roman" panose="02020603050405020304" pitchFamily="18" charset="0"/>
              </a:rPr>
              <a:t>Reducing Compassion Fatigue, Secondary Traumatic Stress, and Burnout: A 	Trauma Sensitive Workbook. </a:t>
            </a:r>
            <a:r>
              <a:rPr lang="en-US" sz="2000" kern="100" dirty="0">
                <a:latin typeface="Calibri" panose="020F0502020204030204" pitchFamily="34" charset="0"/>
                <a:ea typeface="Calibri" panose="020F0502020204030204" pitchFamily="34" charset="0"/>
                <a:cs typeface="Times New Roman" panose="02020603050405020304" pitchFamily="18" charset="0"/>
              </a:rPr>
              <a:t>New York, NY: Routledge Press, 2020.</a:t>
            </a:r>
          </a:p>
          <a:p>
            <a:pPr algn="l"/>
            <a:endParaRPr lang="en-US" dirty="0">
              <a:solidFill>
                <a:srgbClr val="004F6E"/>
              </a:solidFill>
            </a:endParaRPr>
          </a:p>
        </p:txBody>
      </p:sp>
    </p:spTree>
    <p:extLst>
      <p:ext uri="{BB962C8B-B14F-4D97-AF65-F5344CB8AC3E}">
        <p14:creationId xmlns:p14="http://schemas.microsoft.com/office/powerpoint/2010/main" val="111932553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5477F8-4A21-C973-FBAD-E4FDEE30FAFF}"/>
            </a:ext>
          </a:extLst>
        </p:cNvPr>
        <p:cNvGrpSpPr/>
        <p:nvPr/>
      </p:nvGrpSpPr>
      <p:grpSpPr>
        <a:xfrm>
          <a:off x="0" y="0"/>
          <a:ext cx="0" cy="0"/>
          <a:chOff x="0" y="0"/>
          <a:chExt cx="0" cy="0"/>
        </a:xfrm>
      </p:grpSpPr>
      <p:pic>
        <p:nvPicPr>
          <p:cNvPr id="2" name="Picture 1" descr="A landscape with mountains and trees&#10;&#10;Description automatically generated">
            <a:extLst>
              <a:ext uri="{FF2B5EF4-FFF2-40B4-BE49-F238E27FC236}">
                <a16:creationId xmlns:a16="http://schemas.microsoft.com/office/drawing/2014/main" id="{8D44426E-739C-09F1-2EB1-CDC8B944EE6E}"/>
              </a:ext>
            </a:extLst>
          </p:cNvPr>
          <p:cNvPicPr>
            <a:picLocks noChangeAspect="1"/>
          </p:cNvPicPr>
          <p:nvPr/>
        </p:nvPicPr>
        <p:blipFill>
          <a:blip r:embed="rId3"/>
          <a:srcRect l="16566" t="-2" r="69088"/>
          <a:stretch/>
        </p:blipFill>
        <p:spPr>
          <a:xfrm>
            <a:off x="0" y="0"/>
            <a:ext cx="1948249" cy="6858000"/>
          </a:xfrm>
          <a:prstGeom prst="rect">
            <a:avLst/>
          </a:prstGeom>
        </p:spPr>
      </p:pic>
      <p:sp>
        <p:nvSpPr>
          <p:cNvPr id="3" name="TextBox 2">
            <a:extLst>
              <a:ext uri="{FF2B5EF4-FFF2-40B4-BE49-F238E27FC236}">
                <a16:creationId xmlns:a16="http://schemas.microsoft.com/office/drawing/2014/main" id="{F24CA824-9FBE-752F-7E96-F0002E5C5060}"/>
              </a:ext>
            </a:extLst>
          </p:cNvPr>
          <p:cNvSpPr txBox="1"/>
          <p:nvPr/>
        </p:nvSpPr>
        <p:spPr>
          <a:xfrm>
            <a:off x="2226945" y="-36584"/>
            <a:ext cx="9768248" cy="1077218"/>
          </a:xfrm>
          <a:prstGeom prst="rect">
            <a:avLst/>
          </a:prstGeom>
          <a:noFill/>
        </p:spPr>
        <p:txBody>
          <a:bodyPr wrap="square" rtlCol="0">
            <a:spAutoFit/>
          </a:bodyPr>
          <a:lstStyle/>
          <a:p>
            <a:endParaRPr lang="en-US" sz="4400" b="1" dirty="0">
              <a:solidFill>
                <a:srgbClr val="3A4788"/>
              </a:solidFill>
              <a:effectLst>
                <a:outerShdw blurRad="38100" dist="38100" dir="2700000" algn="tl">
                  <a:srgbClr val="000000">
                    <a:alpha val="43137"/>
                  </a:srgbClr>
                </a:outerShdw>
              </a:effectLst>
            </a:endParaRPr>
          </a:p>
          <a:p>
            <a:pPr marL="342900" indent="-342900">
              <a:buFont typeface="Arial" panose="020B0604020202020204" pitchFamily="34" charset="0"/>
              <a:buChar char="•"/>
            </a:pPr>
            <a:endParaRPr lang="en-US" sz="2000" b="1" i="1" dirty="0">
              <a:solidFill>
                <a:srgbClr val="3A4788"/>
              </a:solidFill>
            </a:endParaRPr>
          </a:p>
        </p:txBody>
      </p:sp>
      <p:sp>
        <p:nvSpPr>
          <p:cNvPr id="4" name="Title 1">
            <a:extLst>
              <a:ext uri="{FF2B5EF4-FFF2-40B4-BE49-F238E27FC236}">
                <a16:creationId xmlns:a16="http://schemas.microsoft.com/office/drawing/2014/main" id="{22CA7D27-43CA-9670-ACCD-DD01A70F35FC}"/>
              </a:ext>
            </a:extLst>
          </p:cNvPr>
          <p:cNvSpPr txBox="1">
            <a:spLocks/>
          </p:cNvSpPr>
          <p:nvPr/>
        </p:nvSpPr>
        <p:spPr>
          <a:xfrm>
            <a:off x="2226945" y="184784"/>
            <a:ext cx="9090211" cy="634481"/>
          </a:xfrm>
          <a:prstGeom prst="rect">
            <a:avLst/>
          </a:prstGeom>
        </p:spPr>
        <p:txBody>
          <a:bodyPr vert="horz" lIns="91440" tIns="45720" rIns="91440" bIns="45720" rtlCol="0" anchor="t" anchorCtr="0">
            <a:noAutofit/>
          </a:bodyPr>
          <a:lstStyle>
            <a:lvl1pPr algn="ctr" defTabSz="914400" rtl="0" eaLnBrk="1" latinLnBrk="0" hangingPunct="1">
              <a:lnSpc>
                <a:spcPct val="90000"/>
              </a:lnSpc>
              <a:spcBef>
                <a:spcPct val="0"/>
              </a:spcBef>
              <a:buNone/>
              <a:defRPr sz="6000" b="1" kern="1200">
                <a:solidFill>
                  <a:schemeClr val="accent2"/>
                </a:solidFill>
                <a:latin typeface="+mn-lt"/>
                <a:ea typeface="+mj-ea"/>
                <a:cs typeface="+mj-cs"/>
              </a:defRPr>
            </a:lvl1pPr>
          </a:lstStyle>
          <a:p>
            <a:pPr algn="l"/>
            <a:r>
              <a:rPr lang="en-US" sz="4000" dirty="0"/>
              <a:t>Resources: Organizational Culture</a:t>
            </a:r>
          </a:p>
        </p:txBody>
      </p:sp>
      <p:sp>
        <p:nvSpPr>
          <p:cNvPr id="5" name="Text Placeholder 2">
            <a:extLst>
              <a:ext uri="{FF2B5EF4-FFF2-40B4-BE49-F238E27FC236}">
                <a16:creationId xmlns:a16="http://schemas.microsoft.com/office/drawing/2014/main" id="{9D9BC38B-DDA5-0AE8-843C-BB51568C97EB}"/>
              </a:ext>
            </a:extLst>
          </p:cNvPr>
          <p:cNvSpPr txBox="1">
            <a:spLocks/>
          </p:cNvSpPr>
          <p:nvPr/>
        </p:nvSpPr>
        <p:spPr>
          <a:xfrm>
            <a:off x="2130112" y="981357"/>
            <a:ext cx="9635067" cy="521666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accent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accent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accent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algn="l">
              <a:lnSpc>
                <a:spcPct val="115000"/>
              </a:lnSpc>
              <a:spcAft>
                <a:spcPts val="800"/>
              </a:spcAft>
            </a:pPr>
            <a:r>
              <a:rPr lang="en-US" sz="2000" kern="100" dirty="0">
                <a:latin typeface="Calibri" panose="020F0502020204030204" pitchFamily="34" charset="0"/>
                <a:ea typeface="Calibri" panose="020F0502020204030204" pitchFamily="34" charset="0"/>
                <a:cs typeface="Times New Roman" panose="02020603050405020304" pitchFamily="18" charset="0"/>
              </a:rPr>
              <a:t>Baha, Mehmet. </a:t>
            </a:r>
            <a:r>
              <a:rPr lang="en-US" sz="2000" i="1" kern="100" dirty="0">
                <a:latin typeface="Calibri" panose="020F0502020204030204" pitchFamily="34" charset="0"/>
                <a:ea typeface="Calibri" panose="020F0502020204030204" pitchFamily="34" charset="0"/>
                <a:cs typeface="Times New Roman" panose="02020603050405020304" pitchFamily="18" charset="0"/>
              </a:rPr>
              <a:t>Creating Psychological Safety at Work: The Essential Guide to Boosting 	Team Performance. </a:t>
            </a:r>
            <a:r>
              <a:rPr lang="en-US" sz="2000" kern="100" dirty="0">
                <a:latin typeface="Calibri" panose="020F0502020204030204" pitchFamily="34" charset="0"/>
                <a:ea typeface="Calibri" panose="020F0502020204030204" pitchFamily="34" charset="0"/>
                <a:cs typeface="Times New Roman" panose="02020603050405020304" pitchFamily="18" charset="0"/>
              </a:rPr>
              <a:t>Monee, IL: Solution Folder Publishing, 2024.</a:t>
            </a:r>
          </a:p>
          <a:p>
            <a:pPr marL="457200" algn="l">
              <a:lnSpc>
                <a:spcPct val="115000"/>
              </a:lnSpc>
              <a:spcAft>
                <a:spcPts val="800"/>
              </a:spcAft>
            </a:pPr>
            <a:r>
              <a:rPr lang="en-US" sz="2000" kern="100" dirty="0">
                <a:latin typeface="Calibri" panose="020F0502020204030204" pitchFamily="34" charset="0"/>
                <a:ea typeface="Calibri" panose="020F0502020204030204" pitchFamily="34" charset="0"/>
                <a:cs typeface="Times New Roman" panose="02020603050405020304" pitchFamily="18" charset="0"/>
              </a:rPr>
              <a:t>Chapman, Gary, and Paul White. </a:t>
            </a:r>
            <a:r>
              <a:rPr lang="en-US" sz="2000" i="1" kern="100" dirty="0">
                <a:latin typeface="Calibri" panose="020F0502020204030204" pitchFamily="34" charset="0"/>
                <a:ea typeface="Calibri" panose="020F0502020204030204" pitchFamily="34" charset="0"/>
                <a:cs typeface="Times New Roman" panose="02020603050405020304" pitchFamily="18" charset="0"/>
              </a:rPr>
              <a:t>The Five Languages of Appreciation in the Workplace: 	Empowering Organizations by Encouraging People. </a:t>
            </a:r>
            <a:r>
              <a:rPr lang="en-US" sz="2000" kern="100" dirty="0">
                <a:latin typeface="Calibri" panose="020F0502020204030204" pitchFamily="34" charset="0"/>
                <a:ea typeface="Calibri" panose="020F0502020204030204" pitchFamily="34" charset="0"/>
                <a:cs typeface="Times New Roman" panose="02020603050405020304" pitchFamily="18" charset="0"/>
              </a:rPr>
              <a:t>Chicago, IL: Northfield 	Publishers, 2019.</a:t>
            </a:r>
          </a:p>
          <a:p>
            <a:pPr marL="457200" algn="l">
              <a:lnSpc>
                <a:spcPct val="115000"/>
              </a:lnSpc>
              <a:spcAft>
                <a:spcPts val="800"/>
              </a:spcAft>
            </a:pPr>
            <a:r>
              <a:rPr lang="en-US" sz="2000" kern="100" dirty="0">
                <a:latin typeface="Calibri" panose="020F0502020204030204" pitchFamily="34" charset="0"/>
                <a:ea typeface="Calibri" panose="020F0502020204030204" pitchFamily="34" charset="0"/>
                <a:cs typeface="Times New Roman" panose="02020603050405020304" pitchFamily="18" charset="0"/>
              </a:rPr>
              <a:t>Edmundson, Amy. </a:t>
            </a:r>
            <a:r>
              <a:rPr lang="en-US" sz="2000" i="1" kern="100" dirty="0">
                <a:latin typeface="Calibri" panose="020F0502020204030204" pitchFamily="34" charset="0"/>
                <a:ea typeface="Calibri" panose="020F0502020204030204" pitchFamily="34" charset="0"/>
                <a:cs typeface="Times New Roman" panose="02020603050405020304" pitchFamily="18" charset="0"/>
              </a:rPr>
              <a:t>The Fearless Organization: Creating Psychological Safety in the 	Workplace for Learning, Innovation, and Growth. </a:t>
            </a:r>
            <a:r>
              <a:rPr lang="en-US" sz="2000" kern="100" dirty="0">
                <a:latin typeface="Calibri" panose="020F0502020204030204" pitchFamily="34" charset="0"/>
                <a:ea typeface="Calibri" panose="020F0502020204030204" pitchFamily="34" charset="0"/>
                <a:cs typeface="Times New Roman" panose="02020603050405020304" pitchFamily="18" charset="0"/>
              </a:rPr>
              <a:t>Hoboken, NJ: Wiley and Sons, 	2019. </a:t>
            </a:r>
          </a:p>
          <a:p>
            <a:pPr marL="457200" algn="l">
              <a:lnSpc>
                <a:spcPct val="115000"/>
              </a:lnSpc>
              <a:spcAft>
                <a:spcPts val="800"/>
              </a:spcAft>
            </a:pPr>
            <a:r>
              <a:rPr lang="en-US" sz="2000" kern="100" dirty="0">
                <a:latin typeface="Calibri" panose="020F0502020204030204" pitchFamily="34" charset="0"/>
                <a:ea typeface="Calibri" panose="020F0502020204030204" pitchFamily="34" charset="0"/>
                <a:cs typeface="Times New Roman" panose="02020603050405020304" pitchFamily="18" charset="0"/>
              </a:rPr>
              <a:t>Howard, Kerry. </a:t>
            </a:r>
            <a:r>
              <a:rPr lang="en-US" sz="2000" i="1" kern="100" dirty="0">
                <a:latin typeface="Calibri" panose="020F0502020204030204" pitchFamily="34" charset="0"/>
                <a:ea typeface="Calibri" panose="020F0502020204030204" pitchFamily="34" charset="0"/>
                <a:cs typeface="Times New Roman" panose="02020603050405020304" pitchFamily="18" charset="0"/>
              </a:rPr>
              <a:t>How to Heal a Workplace: Tackle Trauma, Foster Psychological Safety, 	and Boost Happiness at Work.</a:t>
            </a:r>
            <a:r>
              <a:rPr lang="en-US" sz="2000" kern="100" dirty="0">
                <a:latin typeface="Calibri" panose="020F0502020204030204" pitchFamily="34" charset="0"/>
                <a:ea typeface="Calibri" panose="020F0502020204030204" pitchFamily="34" charset="0"/>
                <a:cs typeface="Times New Roman" panose="02020603050405020304" pitchFamily="18" charset="0"/>
              </a:rPr>
              <a:t> Melbourne, Australia: John Wiley and Sons, 2023.</a:t>
            </a:r>
          </a:p>
          <a:p>
            <a:pPr marL="457200" algn="l">
              <a:lnSpc>
                <a:spcPct val="115000"/>
              </a:lnSpc>
              <a:spcAft>
                <a:spcPts val="800"/>
              </a:spcAft>
            </a:pPr>
            <a:r>
              <a:rPr lang="en-US" sz="2000" kern="100" dirty="0">
                <a:latin typeface="Calibri" panose="020F0502020204030204" pitchFamily="34" charset="0"/>
                <a:ea typeface="Calibri" panose="020F0502020204030204" pitchFamily="34" charset="0"/>
                <a:cs typeface="Times New Roman" panose="02020603050405020304" pitchFamily="18" charset="0"/>
              </a:rPr>
              <a:t>Radecki, Dan, Leoni Hull, Jennifer McCusker, and Christopher Ancona. </a:t>
            </a:r>
            <a:r>
              <a:rPr lang="en-US" sz="2000" i="1" kern="100" dirty="0">
                <a:latin typeface="Calibri" panose="020F0502020204030204" pitchFamily="34" charset="0"/>
                <a:ea typeface="Calibri" panose="020F0502020204030204" pitchFamily="34" charset="0"/>
                <a:cs typeface="Times New Roman" panose="02020603050405020304" pitchFamily="18" charset="0"/>
              </a:rPr>
              <a:t>Psychological 	Safety: The Key to Happy, High-Performing People and Teams. </a:t>
            </a:r>
            <a:r>
              <a:rPr lang="en-US" sz="2000" kern="100" dirty="0">
                <a:latin typeface="Calibri" panose="020F0502020204030204" pitchFamily="34" charset="0"/>
                <a:ea typeface="Calibri" panose="020F0502020204030204" pitchFamily="34" charset="0"/>
                <a:cs typeface="Times New Roman" panose="02020603050405020304" pitchFamily="18" charset="0"/>
              </a:rPr>
              <a:t>Monee, IL: Red Hill 	Publishing, 2021.</a:t>
            </a:r>
          </a:p>
          <a:p>
            <a:pPr algn="l"/>
            <a:endParaRPr lang="en-US" dirty="0">
              <a:solidFill>
                <a:srgbClr val="004F6E"/>
              </a:solidFill>
            </a:endParaRPr>
          </a:p>
        </p:txBody>
      </p:sp>
    </p:spTree>
    <p:extLst>
      <p:ext uri="{BB962C8B-B14F-4D97-AF65-F5344CB8AC3E}">
        <p14:creationId xmlns:p14="http://schemas.microsoft.com/office/powerpoint/2010/main" val="357779936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C917BC-D8AC-0071-4C6D-435E2C8A89C7}"/>
            </a:ext>
          </a:extLst>
        </p:cNvPr>
        <p:cNvGrpSpPr/>
        <p:nvPr/>
      </p:nvGrpSpPr>
      <p:grpSpPr>
        <a:xfrm>
          <a:off x="0" y="0"/>
          <a:ext cx="0" cy="0"/>
          <a:chOff x="0" y="0"/>
          <a:chExt cx="0" cy="0"/>
        </a:xfrm>
      </p:grpSpPr>
      <p:pic>
        <p:nvPicPr>
          <p:cNvPr id="2" name="Picture 1" descr="A landscape with mountains and trees&#10;&#10;Description automatically generated">
            <a:extLst>
              <a:ext uri="{FF2B5EF4-FFF2-40B4-BE49-F238E27FC236}">
                <a16:creationId xmlns:a16="http://schemas.microsoft.com/office/drawing/2014/main" id="{F33C33D8-F66C-03D9-A3DC-308CD2624B90}"/>
              </a:ext>
            </a:extLst>
          </p:cNvPr>
          <p:cNvPicPr>
            <a:picLocks noChangeAspect="1"/>
          </p:cNvPicPr>
          <p:nvPr/>
        </p:nvPicPr>
        <p:blipFill>
          <a:blip r:embed="rId3"/>
          <a:srcRect l="16566" t="-2" r="69088"/>
          <a:stretch/>
        </p:blipFill>
        <p:spPr>
          <a:xfrm>
            <a:off x="0" y="0"/>
            <a:ext cx="1948249" cy="6858000"/>
          </a:xfrm>
          <a:prstGeom prst="rect">
            <a:avLst/>
          </a:prstGeom>
        </p:spPr>
      </p:pic>
      <p:sp>
        <p:nvSpPr>
          <p:cNvPr id="3" name="TextBox 2">
            <a:extLst>
              <a:ext uri="{FF2B5EF4-FFF2-40B4-BE49-F238E27FC236}">
                <a16:creationId xmlns:a16="http://schemas.microsoft.com/office/drawing/2014/main" id="{937DF419-E811-3E66-4C88-62F79D12557A}"/>
              </a:ext>
            </a:extLst>
          </p:cNvPr>
          <p:cNvSpPr txBox="1"/>
          <p:nvPr/>
        </p:nvSpPr>
        <p:spPr>
          <a:xfrm>
            <a:off x="2235910" y="141683"/>
            <a:ext cx="9768248" cy="1077218"/>
          </a:xfrm>
          <a:prstGeom prst="rect">
            <a:avLst/>
          </a:prstGeom>
          <a:noFill/>
        </p:spPr>
        <p:txBody>
          <a:bodyPr wrap="square" rtlCol="0">
            <a:spAutoFit/>
          </a:bodyPr>
          <a:lstStyle/>
          <a:p>
            <a:endParaRPr lang="en-US" sz="4400" b="1" dirty="0">
              <a:solidFill>
                <a:srgbClr val="3A4788"/>
              </a:solidFill>
              <a:effectLst>
                <a:outerShdw blurRad="38100" dist="38100" dir="2700000" algn="tl">
                  <a:srgbClr val="000000">
                    <a:alpha val="43137"/>
                  </a:srgbClr>
                </a:outerShdw>
              </a:effectLst>
            </a:endParaRPr>
          </a:p>
          <a:p>
            <a:pPr marL="342900" indent="-342900">
              <a:buFont typeface="Arial" panose="020B0604020202020204" pitchFamily="34" charset="0"/>
              <a:buChar char="•"/>
            </a:pPr>
            <a:endParaRPr lang="en-US" sz="2000" b="1" i="1" dirty="0">
              <a:solidFill>
                <a:srgbClr val="3A4788"/>
              </a:solidFill>
            </a:endParaRPr>
          </a:p>
        </p:txBody>
      </p:sp>
      <p:sp>
        <p:nvSpPr>
          <p:cNvPr id="4" name="Title 1">
            <a:extLst>
              <a:ext uri="{FF2B5EF4-FFF2-40B4-BE49-F238E27FC236}">
                <a16:creationId xmlns:a16="http://schemas.microsoft.com/office/drawing/2014/main" id="{017C8B34-33E5-473F-299F-468F0F8AEDD0}"/>
              </a:ext>
            </a:extLst>
          </p:cNvPr>
          <p:cNvSpPr txBox="1">
            <a:spLocks/>
          </p:cNvSpPr>
          <p:nvPr/>
        </p:nvSpPr>
        <p:spPr>
          <a:xfrm>
            <a:off x="2235910" y="276074"/>
            <a:ext cx="9090211" cy="634481"/>
          </a:xfrm>
          <a:prstGeom prst="rect">
            <a:avLst/>
          </a:prstGeom>
        </p:spPr>
        <p:txBody>
          <a:bodyPr vert="horz" lIns="91440" tIns="45720" rIns="91440" bIns="45720" rtlCol="0" anchor="t" anchorCtr="0">
            <a:noAutofit/>
          </a:bodyPr>
          <a:lstStyle>
            <a:lvl1pPr algn="ctr" defTabSz="914400" rtl="0" eaLnBrk="1" latinLnBrk="0" hangingPunct="1">
              <a:lnSpc>
                <a:spcPct val="90000"/>
              </a:lnSpc>
              <a:spcBef>
                <a:spcPct val="0"/>
              </a:spcBef>
              <a:buNone/>
              <a:defRPr sz="6000" b="1" kern="1200">
                <a:solidFill>
                  <a:schemeClr val="accent2"/>
                </a:solidFill>
                <a:latin typeface="+mn-lt"/>
                <a:ea typeface="+mj-ea"/>
                <a:cs typeface="+mj-cs"/>
              </a:defRPr>
            </a:lvl1pPr>
          </a:lstStyle>
          <a:p>
            <a:pPr algn="l"/>
            <a:r>
              <a:rPr lang="en-US" sz="4000" dirty="0"/>
              <a:t>Resources: Trauma Treatment Theory</a:t>
            </a:r>
          </a:p>
        </p:txBody>
      </p:sp>
      <p:sp>
        <p:nvSpPr>
          <p:cNvPr id="6" name="Text Placeholder 2">
            <a:extLst>
              <a:ext uri="{FF2B5EF4-FFF2-40B4-BE49-F238E27FC236}">
                <a16:creationId xmlns:a16="http://schemas.microsoft.com/office/drawing/2014/main" id="{FCE8132E-9DCF-EF8F-EA28-C994EDE26DCC}"/>
              </a:ext>
            </a:extLst>
          </p:cNvPr>
          <p:cNvSpPr txBox="1">
            <a:spLocks/>
          </p:cNvSpPr>
          <p:nvPr/>
        </p:nvSpPr>
        <p:spPr>
          <a:xfrm>
            <a:off x="2312894" y="1044945"/>
            <a:ext cx="9635067" cy="293266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accent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accent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accent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15000"/>
              </a:lnSpc>
            </a:pPr>
            <a:r>
              <a:rPr lang="en-US" sz="2000" kern="100" dirty="0">
                <a:latin typeface="Calibri" panose="020F0502020204030204" pitchFamily="34" charset="0"/>
                <a:ea typeface="Calibri" panose="020F0502020204030204" pitchFamily="34" charset="0"/>
                <a:cs typeface="Times New Roman" panose="02020603050405020304" pitchFamily="18" charset="0"/>
              </a:rPr>
              <a:t>Gingrich, Heather Davediuk. </a:t>
            </a:r>
            <a:r>
              <a:rPr lang="en-US" sz="2000" i="1" kern="100" dirty="0">
                <a:latin typeface="Calibri" panose="020F0502020204030204" pitchFamily="34" charset="0"/>
                <a:ea typeface="Calibri" panose="020F0502020204030204" pitchFamily="34" charset="0"/>
                <a:cs typeface="Times New Roman" panose="02020603050405020304" pitchFamily="18" charset="0"/>
              </a:rPr>
              <a:t>Restoring the Shattered Self: A Christian Counselor’s Guide to      	Complex Trauma. </a:t>
            </a:r>
            <a:r>
              <a:rPr lang="en-US" sz="2000" kern="100" dirty="0">
                <a:latin typeface="Calibri" panose="020F0502020204030204" pitchFamily="34" charset="0"/>
                <a:ea typeface="Calibri" panose="020F0502020204030204" pitchFamily="34" charset="0"/>
                <a:cs typeface="Times New Roman" panose="02020603050405020304" pitchFamily="18" charset="0"/>
              </a:rPr>
              <a:t>Downer’s Grove, IL: Intervarsity Press, 2020. </a:t>
            </a:r>
          </a:p>
          <a:p>
            <a:pPr algn="l">
              <a:lnSpc>
                <a:spcPct val="115000"/>
              </a:lnSpc>
            </a:pPr>
            <a:r>
              <a:rPr lang="en-US" sz="2000" kern="100" dirty="0">
                <a:latin typeface="Calibri" panose="020F0502020204030204" pitchFamily="34" charset="0"/>
                <a:ea typeface="Calibri" panose="020F0502020204030204" pitchFamily="34" charset="0"/>
                <a:cs typeface="Times New Roman" panose="02020603050405020304" pitchFamily="18" charset="0"/>
              </a:rPr>
              <a:t>Gingrich, Heather Davediuk, Fred C. Gingrich (editors). </a:t>
            </a:r>
            <a:r>
              <a:rPr lang="en-US" sz="2000" i="1" kern="100" dirty="0">
                <a:latin typeface="Calibri" panose="020F0502020204030204" pitchFamily="34" charset="0"/>
                <a:ea typeface="Calibri" panose="020F0502020204030204" pitchFamily="34" charset="0"/>
                <a:cs typeface="Times New Roman" panose="02020603050405020304" pitchFamily="18" charset="0"/>
              </a:rPr>
              <a:t>Treating Trauma in Christian 	Counseling. </a:t>
            </a:r>
            <a:r>
              <a:rPr lang="en-US" sz="2000" kern="100" dirty="0">
                <a:latin typeface="Calibri" panose="020F0502020204030204" pitchFamily="34" charset="0"/>
                <a:ea typeface="Calibri" panose="020F0502020204030204" pitchFamily="34" charset="0"/>
                <a:cs typeface="Times New Roman" panose="02020603050405020304" pitchFamily="18" charset="0"/>
              </a:rPr>
              <a:t>Downer’s Grove, IL: Intervarsity Press, 2017.</a:t>
            </a:r>
          </a:p>
          <a:p>
            <a:pPr algn="l">
              <a:lnSpc>
                <a:spcPct val="115000"/>
              </a:lnSpc>
            </a:pPr>
            <a:r>
              <a:rPr lang="en-US" sz="2000" kern="100" dirty="0">
                <a:latin typeface="Calibri" panose="020F0502020204030204" pitchFamily="34" charset="0"/>
                <a:ea typeface="Calibri" panose="020F0502020204030204" pitchFamily="34" charset="0"/>
                <a:cs typeface="Times New Roman" panose="02020603050405020304" pitchFamily="18" charset="0"/>
              </a:rPr>
              <a:t>Herman, Judith. </a:t>
            </a:r>
            <a:r>
              <a:rPr lang="en-US" sz="2000" i="1" kern="100" dirty="0">
                <a:latin typeface="Calibri" panose="020F0502020204030204" pitchFamily="34" charset="0"/>
                <a:ea typeface="Calibri" panose="020F0502020204030204" pitchFamily="34" charset="0"/>
                <a:cs typeface="Times New Roman" panose="02020603050405020304" pitchFamily="18" charset="0"/>
              </a:rPr>
              <a:t>Trauma and Recovery: The Aftermath of Violence. </a:t>
            </a:r>
            <a:r>
              <a:rPr lang="en-US" sz="2000" kern="100" dirty="0">
                <a:latin typeface="Calibri" panose="020F0502020204030204" pitchFamily="34" charset="0"/>
                <a:ea typeface="Calibri" panose="020F0502020204030204" pitchFamily="34" charset="0"/>
                <a:cs typeface="Times New Roman" panose="02020603050405020304" pitchFamily="18" charset="0"/>
              </a:rPr>
              <a:t>New York, NY: Basic 	Books, 2022. (Trauma treatment theory/counseling)</a:t>
            </a:r>
          </a:p>
          <a:p>
            <a:pPr algn="l">
              <a:lnSpc>
                <a:spcPct val="115000"/>
              </a:lnSpc>
            </a:pPr>
            <a:r>
              <a:rPr lang="en-US" sz="2000" kern="100" dirty="0">
                <a:latin typeface="Calibri" panose="020F0502020204030204" pitchFamily="34" charset="0"/>
                <a:ea typeface="Calibri" panose="020F0502020204030204" pitchFamily="34" charset="0"/>
                <a:cs typeface="Times New Roman" panose="02020603050405020304" pitchFamily="18" charset="0"/>
              </a:rPr>
              <a:t>Levine, Peter A. </a:t>
            </a:r>
            <a:r>
              <a:rPr lang="en-US" sz="2000" i="1" kern="100" dirty="0">
                <a:latin typeface="Calibri" panose="020F0502020204030204" pitchFamily="34" charset="0"/>
                <a:ea typeface="Calibri" panose="020F0502020204030204" pitchFamily="34" charset="0"/>
                <a:cs typeface="Times New Roman" panose="02020603050405020304" pitchFamily="18" charset="0"/>
              </a:rPr>
              <a:t>Waking the Tiger: Healing Trauma.</a:t>
            </a:r>
            <a:r>
              <a:rPr lang="en-US" sz="2000" kern="100" dirty="0">
                <a:latin typeface="Calibri" panose="020F0502020204030204" pitchFamily="34" charset="0"/>
                <a:ea typeface="Calibri" panose="020F0502020204030204" pitchFamily="34" charset="0"/>
                <a:cs typeface="Times New Roman" panose="02020603050405020304" pitchFamily="18" charset="0"/>
              </a:rPr>
              <a:t> Berkeley, CA: North Atlantic Books, 	1997. </a:t>
            </a:r>
          </a:p>
          <a:p>
            <a:pPr algn="l">
              <a:lnSpc>
                <a:spcPct val="115000"/>
              </a:lnSpc>
              <a:spcAft>
                <a:spcPts val="800"/>
              </a:spcAft>
            </a:pPr>
            <a:r>
              <a:rPr lang="en-US" sz="2000" kern="100" dirty="0">
                <a:latin typeface="Calibri" panose="020F0502020204030204" pitchFamily="34" charset="0"/>
                <a:ea typeface="Calibri" panose="020F0502020204030204" pitchFamily="34" charset="0"/>
                <a:cs typeface="Times New Roman" panose="02020603050405020304" pitchFamily="18" charset="0"/>
              </a:rPr>
              <a:t>Rothschild, Babbette. </a:t>
            </a:r>
            <a:r>
              <a:rPr lang="en-US" sz="2000" i="1" kern="100" dirty="0">
                <a:latin typeface="Calibri" panose="020F0502020204030204" pitchFamily="34" charset="0"/>
                <a:ea typeface="Calibri" panose="020F0502020204030204" pitchFamily="34" charset="0"/>
                <a:cs typeface="Times New Roman" panose="02020603050405020304" pitchFamily="18" charset="0"/>
              </a:rPr>
              <a:t>The Body Remembers: The Psychophysiology of Trauma and Trauma 	Treatment. </a:t>
            </a:r>
            <a:r>
              <a:rPr lang="en-US" sz="2000" kern="100" dirty="0">
                <a:latin typeface="Calibri" panose="020F0502020204030204" pitchFamily="34" charset="0"/>
                <a:ea typeface="Calibri" panose="020F0502020204030204" pitchFamily="34" charset="0"/>
                <a:cs typeface="Times New Roman" panose="02020603050405020304" pitchFamily="18" charset="0"/>
              </a:rPr>
              <a:t>New York, NY: W. W. Norton &amp; Company, 2000. </a:t>
            </a:r>
          </a:p>
          <a:p>
            <a:pPr algn="l"/>
            <a:r>
              <a:rPr lang="en-US" sz="2000" dirty="0">
                <a:solidFill>
                  <a:srgbClr val="7030A0"/>
                </a:solidFill>
                <a:latin typeface="Calibri" panose="020F0502020204030204" pitchFamily="34" charset="0"/>
                <a:ea typeface="Calibri" panose="020F0502020204030204" pitchFamily="34" charset="0"/>
                <a:cs typeface="Times New Roman" panose="02020603050405020304" pitchFamily="18" charset="0"/>
              </a:rPr>
              <a:t>_____. </a:t>
            </a:r>
            <a:r>
              <a:rPr lang="en-US" sz="2000" i="1" dirty="0">
                <a:solidFill>
                  <a:srgbClr val="3A4788"/>
                </a:solidFill>
                <a:latin typeface="Calibri" panose="020F0502020204030204" pitchFamily="34" charset="0"/>
                <a:ea typeface="Calibri" panose="020F0502020204030204" pitchFamily="34" charset="0"/>
                <a:cs typeface="Times New Roman" panose="02020603050405020304" pitchFamily="18" charset="0"/>
              </a:rPr>
              <a:t>Revolutionizing Trauma Treatment: Stabilization, Safety, &amp; Nervous System Balance. 	</a:t>
            </a:r>
            <a:r>
              <a:rPr lang="en-US" sz="2000" dirty="0">
                <a:solidFill>
                  <a:srgbClr val="3A4788"/>
                </a:solidFill>
                <a:latin typeface="Calibri" panose="020F0502020204030204" pitchFamily="34" charset="0"/>
                <a:ea typeface="Calibri" panose="020F0502020204030204" pitchFamily="34" charset="0"/>
                <a:cs typeface="Times New Roman" panose="02020603050405020304" pitchFamily="18" charset="0"/>
              </a:rPr>
              <a:t>New York, NY: W. W. Norton, 2021</a:t>
            </a:r>
          </a:p>
          <a:p>
            <a:pPr algn="l"/>
            <a:r>
              <a:rPr lang="en-US" sz="2000" dirty="0">
                <a:solidFill>
                  <a:srgbClr val="3A4788"/>
                </a:solidFill>
                <a:latin typeface="Calibri" panose="020F0502020204030204" pitchFamily="34" charset="0"/>
                <a:ea typeface="Calibri" panose="020F0502020204030204" pitchFamily="34" charset="0"/>
                <a:cs typeface="Times New Roman" panose="02020603050405020304" pitchFamily="18" charset="0"/>
              </a:rPr>
              <a:t>van der Kolk, Bessel. </a:t>
            </a:r>
            <a:r>
              <a:rPr lang="en-US" sz="2000" i="1" dirty="0">
                <a:solidFill>
                  <a:srgbClr val="3A4788"/>
                </a:solidFill>
                <a:latin typeface="Calibri" panose="020F0502020204030204" pitchFamily="34" charset="0"/>
                <a:ea typeface="Calibri" panose="020F0502020204030204" pitchFamily="34" charset="0"/>
                <a:cs typeface="Times New Roman" panose="02020603050405020304" pitchFamily="18" charset="0"/>
              </a:rPr>
              <a:t>The Body Keeps the Score: Brain, Mind, and Body in the Healing of 	Trauma</a:t>
            </a:r>
            <a:r>
              <a:rPr lang="en-US" sz="2000" dirty="0">
                <a:solidFill>
                  <a:srgbClr val="3A4788"/>
                </a:solidFill>
                <a:latin typeface="Calibri" panose="020F0502020204030204" pitchFamily="34" charset="0"/>
                <a:ea typeface="Calibri" panose="020F0502020204030204" pitchFamily="34" charset="0"/>
                <a:cs typeface="Times New Roman" panose="02020603050405020304" pitchFamily="18" charset="0"/>
              </a:rPr>
              <a:t>. New York, NY: Penguin, 2014.</a:t>
            </a:r>
          </a:p>
        </p:txBody>
      </p:sp>
    </p:spTree>
    <p:extLst>
      <p:ext uri="{BB962C8B-B14F-4D97-AF65-F5344CB8AC3E}">
        <p14:creationId xmlns:p14="http://schemas.microsoft.com/office/powerpoint/2010/main" val="124906645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E064EC-D6D3-8AF0-757D-A00AF5E8D0C5}"/>
            </a:ext>
          </a:extLst>
        </p:cNvPr>
        <p:cNvGrpSpPr/>
        <p:nvPr/>
      </p:nvGrpSpPr>
      <p:grpSpPr>
        <a:xfrm>
          <a:off x="0" y="0"/>
          <a:ext cx="0" cy="0"/>
          <a:chOff x="0" y="0"/>
          <a:chExt cx="0" cy="0"/>
        </a:xfrm>
      </p:grpSpPr>
      <p:pic>
        <p:nvPicPr>
          <p:cNvPr id="2" name="Picture 1" descr="A landscape with mountains and trees&#10;&#10;Description automatically generated">
            <a:extLst>
              <a:ext uri="{FF2B5EF4-FFF2-40B4-BE49-F238E27FC236}">
                <a16:creationId xmlns:a16="http://schemas.microsoft.com/office/drawing/2014/main" id="{4633F8A5-18E2-C87C-7C18-86CE895A762A}"/>
              </a:ext>
            </a:extLst>
          </p:cNvPr>
          <p:cNvPicPr>
            <a:picLocks noChangeAspect="1"/>
          </p:cNvPicPr>
          <p:nvPr/>
        </p:nvPicPr>
        <p:blipFill>
          <a:blip r:embed="rId3"/>
          <a:srcRect l="16566" t="-2" r="69088"/>
          <a:stretch/>
        </p:blipFill>
        <p:spPr>
          <a:xfrm>
            <a:off x="0" y="0"/>
            <a:ext cx="1948249" cy="6858000"/>
          </a:xfrm>
          <a:prstGeom prst="rect">
            <a:avLst/>
          </a:prstGeom>
        </p:spPr>
      </p:pic>
      <p:sp>
        <p:nvSpPr>
          <p:cNvPr id="3" name="TextBox 2">
            <a:extLst>
              <a:ext uri="{FF2B5EF4-FFF2-40B4-BE49-F238E27FC236}">
                <a16:creationId xmlns:a16="http://schemas.microsoft.com/office/drawing/2014/main" id="{7FE4F088-B823-29FF-24FE-B44C3D8D6C51}"/>
              </a:ext>
            </a:extLst>
          </p:cNvPr>
          <p:cNvSpPr txBox="1"/>
          <p:nvPr/>
        </p:nvSpPr>
        <p:spPr>
          <a:xfrm>
            <a:off x="2235910" y="141683"/>
            <a:ext cx="9768248" cy="1077218"/>
          </a:xfrm>
          <a:prstGeom prst="rect">
            <a:avLst/>
          </a:prstGeom>
          <a:noFill/>
        </p:spPr>
        <p:txBody>
          <a:bodyPr wrap="square" rtlCol="0">
            <a:spAutoFit/>
          </a:bodyPr>
          <a:lstStyle/>
          <a:p>
            <a:endParaRPr lang="en-US" sz="4400" b="1" dirty="0">
              <a:solidFill>
                <a:srgbClr val="3A4788"/>
              </a:solidFill>
              <a:effectLst>
                <a:outerShdw blurRad="38100" dist="38100" dir="2700000" algn="tl">
                  <a:srgbClr val="000000">
                    <a:alpha val="43137"/>
                  </a:srgbClr>
                </a:outerShdw>
              </a:effectLst>
            </a:endParaRPr>
          </a:p>
          <a:p>
            <a:pPr marL="342900" indent="-342900">
              <a:buFont typeface="Arial" panose="020B0604020202020204" pitchFamily="34" charset="0"/>
              <a:buChar char="•"/>
            </a:pPr>
            <a:endParaRPr lang="en-US" sz="2000" b="1" i="1" dirty="0">
              <a:solidFill>
                <a:srgbClr val="3A4788"/>
              </a:solidFill>
            </a:endParaRPr>
          </a:p>
        </p:txBody>
      </p:sp>
      <p:sp>
        <p:nvSpPr>
          <p:cNvPr id="4" name="Title 1">
            <a:extLst>
              <a:ext uri="{FF2B5EF4-FFF2-40B4-BE49-F238E27FC236}">
                <a16:creationId xmlns:a16="http://schemas.microsoft.com/office/drawing/2014/main" id="{93B72B81-D990-9907-FAA6-54F7C58E094D}"/>
              </a:ext>
            </a:extLst>
          </p:cNvPr>
          <p:cNvSpPr txBox="1">
            <a:spLocks/>
          </p:cNvSpPr>
          <p:nvPr/>
        </p:nvSpPr>
        <p:spPr>
          <a:xfrm>
            <a:off x="2312894" y="383869"/>
            <a:ext cx="9090211" cy="634481"/>
          </a:xfrm>
          <a:prstGeom prst="rect">
            <a:avLst/>
          </a:prstGeom>
        </p:spPr>
        <p:txBody>
          <a:bodyPr vert="horz" lIns="91440" tIns="45720" rIns="91440" bIns="45720" rtlCol="0" anchor="t" anchorCtr="0">
            <a:noAutofit/>
          </a:bodyPr>
          <a:lstStyle>
            <a:lvl1pPr algn="ctr" defTabSz="914400" rtl="0" eaLnBrk="1" latinLnBrk="0" hangingPunct="1">
              <a:lnSpc>
                <a:spcPct val="90000"/>
              </a:lnSpc>
              <a:spcBef>
                <a:spcPct val="0"/>
              </a:spcBef>
              <a:buNone/>
              <a:defRPr sz="6000" b="1" kern="1200">
                <a:solidFill>
                  <a:schemeClr val="accent2"/>
                </a:solidFill>
                <a:latin typeface="+mn-lt"/>
                <a:ea typeface="+mj-ea"/>
                <a:cs typeface="+mj-cs"/>
              </a:defRPr>
            </a:lvl1pPr>
          </a:lstStyle>
          <a:p>
            <a:pPr algn="l"/>
            <a:r>
              <a:rPr lang="en-US" sz="4000" dirty="0"/>
              <a:t>Resources: Self Guided Help</a:t>
            </a:r>
          </a:p>
        </p:txBody>
      </p:sp>
      <p:sp>
        <p:nvSpPr>
          <p:cNvPr id="5" name="Text Placeholder 2">
            <a:extLst>
              <a:ext uri="{FF2B5EF4-FFF2-40B4-BE49-F238E27FC236}">
                <a16:creationId xmlns:a16="http://schemas.microsoft.com/office/drawing/2014/main" id="{E343ABC3-02ED-5C5D-572B-D90EEABDCADE}"/>
              </a:ext>
            </a:extLst>
          </p:cNvPr>
          <p:cNvSpPr txBox="1">
            <a:spLocks/>
          </p:cNvSpPr>
          <p:nvPr/>
        </p:nvSpPr>
        <p:spPr>
          <a:xfrm>
            <a:off x="2312894" y="1138348"/>
            <a:ext cx="8902816" cy="369702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accent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accent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accent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15000"/>
              </a:lnSpc>
            </a:pPr>
            <a:r>
              <a:rPr lang="en-US" sz="2000" kern="100" dirty="0">
                <a:latin typeface="Calibri" panose="020F0502020204030204" pitchFamily="34" charset="0"/>
                <a:ea typeface="Calibri" panose="020F0502020204030204" pitchFamily="34" charset="0"/>
                <a:cs typeface="Times New Roman" panose="02020603050405020304" pitchFamily="18" charset="0"/>
              </a:rPr>
              <a:t>Frank, Britt. </a:t>
            </a:r>
            <a:r>
              <a:rPr lang="en-US" sz="2000" i="1" kern="100" dirty="0">
                <a:latin typeface="Calibri" panose="020F0502020204030204" pitchFamily="34" charset="0"/>
                <a:ea typeface="Calibri" panose="020F0502020204030204" pitchFamily="34" charset="0"/>
                <a:cs typeface="Times New Roman" panose="02020603050405020304" pitchFamily="18" charset="0"/>
              </a:rPr>
              <a:t>The Science of Stuck: Breaking Through Inertia to Find Your Path 	Forward.</a:t>
            </a:r>
            <a:r>
              <a:rPr lang="en-US" sz="2000" kern="100" dirty="0">
                <a:latin typeface="Calibri" panose="020F0502020204030204" pitchFamily="34" charset="0"/>
                <a:ea typeface="Calibri" panose="020F0502020204030204" pitchFamily="34" charset="0"/>
                <a:cs typeface="Times New Roman" panose="02020603050405020304" pitchFamily="18" charset="0"/>
              </a:rPr>
              <a:t> New York, NY: Tarcher-Perigree of Penguin Random House, 2022</a:t>
            </a:r>
          </a:p>
          <a:p>
            <a:pPr algn="l">
              <a:lnSpc>
                <a:spcPct val="115000"/>
              </a:lnSpc>
            </a:pPr>
            <a:r>
              <a:rPr lang="en-US" sz="2000" kern="100" dirty="0">
                <a:latin typeface="Calibri" panose="020F0502020204030204" pitchFamily="34" charset="0"/>
                <a:ea typeface="Calibri" panose="020F0502020204030204" pitchFamily="34" charset="0"/>
                <a:cs typeface="Times New Roman" panose="02020603050405020304" pitchFamily="18" charset="0"/>
              </a:rPr>
              <a:t>Gilbert-Elliot, Trudy. </a:t>
            </a:r>
            <a:r>
              <a:rPr lang="en-US" sz="2000" i="1" kern="100" dirty="0">
                <a:latin typeface="Calibri" panose="020F0502020204030204" pitchFamily="34" charset="0"/>
                <a:ea typeface="Calibri" panose="020F0502020204030204" pitchFamily="34" charset="0"/>
                <a:cs typeface="Times New Roman" panose="02020603050405020304" pitchFamily="18" charset="0"/>
              </a:rPr>
              <a:t>Healing Secondary Trauma: Proven Strategies for Caregivers 	and Professionals to Manage Stress, Anxiety, and Compassion Fatigue. 	</a:t>
            </a:r>
            <a:r>
              <a:rPr lang="en-US" sz="2000" kern="100" dirty="0">
                <a:latin typeface="Calibri" panose="020F0502020204030204" pitchFamily="34" charset="0"/>
                <a:ea typeface="Calibri" panose="020F0502020204030204" pitchFamily="34" charset="0"/>
                <a:cs typeface="Times New Roman" panose="02020603050405020304" pitchFamily="18" charset="0"/>
              </a:rPr>
              <a:t>Emeryville, CA: Rock Ridge Press, 2020.</a:t>
            </a:r>
          </a:p>
          <a:p>
            <a:pPr algn="l">
              <a:lnSpc>
                <a:spcPct val="115000"/>
              </a:lnSpc>
            </a:pPr>
            <a:r>
              <a:rPr lang="en-US" sz="2000" kern="100" dirty="0">
                <a:latin typeface="Calibri" panose="020F0502020204030204" pitchFamily="34" charset="0"/>
                <a:ea typeface="Calibri" panose="020F0502020204030204" pitchFamily="34" charset="0"/>
                <a:cs typeface="Times New Roman" panose="02020603050405020304" pitchFamily="18" charset="0"/>
              </a:rPr>
              <a:t>Hiser Bethany Dearborn. </a:t>
            </a:r>
            <a:r>
              <a:rPr lang="en-US" sz="2000" i="1" kern="100" dirty="0">
                <a:latin typeface="Calibri" panose="020F0502020204030204" pitchFamily="34" charset="0"/>
                <a:ea typeface="Calibri" panose="020F0502020204030204" pitchFamily="34" charset="0"/>
                <a:cs typeface="Times New Roman" panose="02020603050405020304" pitchFamily="18" charset="0"/>
              </a:rPr>
              <a:t>From Burned Out to Beloved: Soul Care for Wounded 	Healers. </a:t>
            </a:r>
            <a:r>
              <a:rPr lang="en-US" sz="2000" kern="100" dirty="0">
                <a:latin typeface="Calibri" panose="020F0502020204030204" pitchFamily="34" charset="0"/>
                <a:ea typeface="Calibri" panose="020F0502020204030204" pitchFamily="34" charset="0"/>
                <a:cs typeface="Times New Roman" panose="02020603050405020304" pitchFamily="18" charset="0"/>
              </a:rPr>
              <a:t>Downers Grove, IL: Intervarsity Press, 2020.</a:t>
            </a:r>
          </a:p>
          <a:p>
            <a:pPr algn="l">
              <a:lnSpc>
                <a:spcPct val="115000"/>
              </a:lnSpc>
              <a:spcAft>
                <a:spcPts val="800"/>
              </a:spcAft>
            </a:pPr>
            <a:r>
              <a:rPr lang="en-US" sz="2000" kern="100" dirty="0">
                <a:latin typeface="Calibri" panose="020F0502020204030204" pitchFamily="34" charset="0"/>
                <a:ea typeface="Calibri" panose="020F0502020204030204" pitchFamily="34" charset="0"/>
                <a:cs typeface="Times New Roman" panose="02020603050405020304" pitchFamily="18" charset="0"/>
              </a:rPr>
              <a:t>Jantz, Gregory, and Keith Wall. </a:t>
            </a:r>
            <a:r>
              <a:rPr lang="en-US" sz="2000" i="1" kern="100" dirty="0">
                <a:latin typeface="Calibri" panose="020F0502020204030204" pitchFamily="34" charset="0"/>
                <a:ea typeface="Calibri" panose="020F0502020204030204" pitchFamily="34" charset="0"/>
                <a:cs typeface="Times New Roman" panose="02020603050405020304" pitchFamily="18" charset="0"/>
              </a:rPr>
              <a:t>Triumph Over Trauma: Find Healing and Wholeness 	from Past Pain.</a:t>
            </a:r>
            <a:r>
              <a:rPr lang="en-US" sz="2000" kern="100" dirty="0">
                <a:latin typeface="Calibri" panose="020F0502020204030204" pitchFamily="34" charset="0"/>
                <a:ea typeface="Calibri" panose="020F0502020204030204" pitchFamily="34" charset="0"/>
                <a:cs typeface="Times New Roman" panose="02020603050405020304" pitchFamily="18" charset="0"/>
              </a:rPr>
              <a:t> Grand Rapids, MI: Revell, 2023.</a:t>
            </a:r>
          </a:p>
          <a:p>
            <a:pPr algn="l">
              <a:lnSpc>
                <a:spcPct val="115000"/>
              </a:lnSpc>
              <a:spcAft>
                <a:spcPts val="800"/>
              </a:spcAft>
            </a:pPr>
            <a:r>
              <a:rPr lang="en-US" sz="2000" kern="100" dirty="0">
                <a:latin typeface="Calibri" panose="020F0502020204030204" pitchFamily="34" charset="0"/>
                <a:ea typeface="Calibri" panose="020F0502020204030204" pitchFamily="34" charset="0"/>
                <a:cs typeface="Times New Roman" panose="02020603050405020304" pitchFamily="18" charset="0"/>
              </a:rPr>
              <a:t>Wolynn, Mark. </a:t>
            </a:r>
            <a:r>
              <a:rPr lang="en-US" sz="2000" i="1" kern="100" dirty="0">
                <a:latin typeface="Calibri" panose="020F0502020204030204" pitchFamily="34" charset="0"/>
                <a:ea typeface="Calibri" panose="020F0502020204030204" pitchFamily="34" charset="0"/>
                <a:cs typeface="Times New Roman" panose="02020603050405020304" pitchFamily="18" charset="0"/>
              </a:rPr>
              <a:t>It Didn’t Start With You: How Inherited Family Trauma Shapes Who 	We Are and How to End the Cycle. </a:t>
            </a:r>
            <a:r>
              <a:rPr lang="en-US" sz="2000" kern="100" dirty="0">
                <a:latin typeface="Calibri" panose="020F0502020204030204" pitchFamily="34" charset="0"/>
                <a:ea typeface="Calibri" panose="020F0502020204030204" pitchFamily="34" charset="0"/>
                <a:cs typeface="Times New Roman" panose="02020603050405020304" pitchFamily="18" charset="0"/>
              </a:rPr>
              <a:t>New York, NY: Penguin, 2016.</a:t>
            </a:r>
          </a:p>
          <a:p>
            <a:pPr algn="l">
              <a:lnSpc>
                <a:spcPct val="115000"/>
              </a:lnSpc>
            </a:pPr>
            <a:endParaRPr lang="en-US" dirty="0">
              <a:solidFill>
                <a:srgbClr val="004F6E"/>
              </a:solidFill>
            </a:endParaRPr>
          </a:p>
        </p:txBody>
      </p:sp>
    </p:spTree>
    <p:extLst>
      <p:ext uri="{BB962C8B-B14F-4D97-AF65-F5344CB8AC3E}">
        <p14:creationId xmlns:p14="http://schemas.microsoft.com/office/powerpoint/2010/main" val="138377996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E8F1D3-7D93-5675-0255-01AF808D7C03}"/>
            </a:ext>
          </a:extLst>
        </p:cNvPr>
        <p:cNvGrpSpPr/>
        <p:nvPr/>
      </p:nvGrpSpPr>
      <p:grpSpPr>
        <a:xfrm>
          <a:off x="0" y="0"/>
          <a:ext cx="0" cy="0"/>
          <a:chOff x="0" y="0"/>
          <a:chExt cx="0" cy="0"/>
        </a:xfrm>
      </p:grpSpPr>
      <p:pic>
        <p:nvPicPr>
          <p:cNvPr id="10" name="Picture 9" descr="A landscape with mountains and trees&#10;&#10;Description automatically generated">
            <a:extLst>
              <a:ext uri="{FF2B5EF4-FFF2-40B4-BE49-F238E27FC236}">
                <a16:creationId xmlns:a16="http://schemas.microsoft.com/office/drawing/2014/main" id="{781EFCBB-9E1D-21FD-C655-BC0686BF25D9}"/>
              </a:ext>
            </a:extLst>
          </p:cNvPr>
          <p:cNvPicPr>
            <a:picLocks noChangeAspect="1"/>
          </p:cNvPicPr>
          <p:nvPr/>
        </p:nvPicPr>
        <p:blipFill>
          <a:blip r:embed="rId2"/>
          <a:srcRect l="3177" r="7044" b="-1"/>
          <a:stretch/>
        </p:blipFill>
        <p:spPr>
          <a:xfrm>
            <a:off x="0" y="0"/>
            <a:ext cx="12191980" cy="6857990"/>
          </a:xfrm>
          <a:prstGeom prst="rect">
            <a:avLst/>
          </a:prstGeom>
        </p:spPr>
      </p:pic>
      <p:pic>
        <p:nvPicPr>
          <p:cNvPr id="2" name="Picture 1">
            <a:extLst>
              <a:ext uri="{FF2B5EF4-FFF2-40B4-BE49-F238E27FC236}">
                <a16:creationId xmlns:a16="http://schemas.microsoft.com/office/drawing/2014/main" id="{A0DDC4F8-1919-A73E-A96D-0D5C5F00D213}"/>
              </a:ext>
            </a:extLst>
          </p:cNvPr>
          <p:cNvPicPr>
            <a:picLocks noChangeAspect="1"/>
          </p:cNvPicPr>
          <p:nvPr/>
        </p:nvPicPr>
        <p:blipFill>
          <a:blip r:embed="rId3"/>
          <a:stretch>
            <a:fillRect/>
          </a:stretch>
        </p:blipFill>
        <p:spPr>
          <a:xfrm>
            <a:off x="7223423" y="714921"/>
            <a:ext cx="3832429" cy="3832429"/>
          </a:xfrm>
          <a:prstGeom prst="rect">
            <a:avLst/>
          </a:prstGeom>
        </p:spPr>
      </p:pic>
      <p:sp>
        <p:nvSpPr>
          <p:cNvPr id="3" name="Rectangle 2">
            <a:extLst>
              <a:ext uri="{FF2B5EF4-FFF2-40B4-BE49-F238E27FC236}">
                <a16:creationId xmlns:a16="http://schemas.microsoft.com/office/drawing/2014/main" id="{CCA80456-8CDF-90A5-864E-758D4DA4C1BB}"/>
              </a:ext>
            </a:extLst>
          </p:cNvPr>
          <p:cNvSpPr/>
          <p:nvPr/>
        </p:nvSpPr>
        <p:spPr>
          <a:xfrm>
            <a:off x="878540" y="5199529"/>
            <a:ext cx="10748671" cy="788894"/>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600" b="1" i="1" dirty="0">
                <a:solidFill>
                  <a:schemeClr val="accent1"/>
                </a:solidFill>
                <a:effectLst>
                  <a:outerShdw blurRad="38100" dist="38100" dir="2700000" algn="tl">
                    <a:srgbClr val="000000">
                      <a:alpha val="43137"/>
                    </a:srgbClr>
                  </a:outerShdw>
                </a:effectLst>
              </a:rPr>
              <a:t>Contact me: philip.garvin@cityunionmission.org</a:t>
            </a:r>
            <a:endParaRPr lang="en-US" sz="3600" b="1" i="1" dirty="0">
              <a:solidFill>
                <a:schemeClr val="accent1"/>
              </a:solidFill>
            </a:endParaRPr>
          </a:p>
        </p:txBody>
      </p:sp>
      <p:pic>
        <p:nvPicPr>
          <p:cNvPr id="5" name="Picture 4">
            <a:extLst>
              <a:ext uri="{FF2B5EF4-FFF2-40B4-BE49-F238E27FC236}">
                <a16:creationId xmlns:a16="http://schemas.microsoft.com/office/drawing/2014/main" id="{7CE7C1FD-31BE-8ABC-9DBE-60A3BEC67B6E}"/>
              </a:ext>
            </a:extLst>
          </p:cNvPr>
          <p:cNvPicPr>
            <a:picLocks noChangeAspect="1"/>
          </p:cNvPicPr>
          <p:nvPr/>
        </p:nvPicPr>
        <p:blipFill>
          <a:blip r:embed="rId4"/>
          <a:srcRect l="4913" r="9502"/>
          <a:stretch/>
        </p:blipFill>
        <p:spPr>
          <a:xfrm>
            <a:off x="1380565" y="1013012"/>
            <a:ext cx="4258236" cy="3316950"/>
          </a:xfrm>
          <a:prstGeom prst="rect">
            <a:avLst/>
          </a:prstGeom>
          <a:ln w="2286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22747509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964DAF72-BA7F-7E8F-F2D7-5652FA9B524E}"/>
            </a:ext>
          </a:extLst>
        </p:cNvPr>
        <p:cNvGrpSpPr/>
        <p:nvPr/>
      </p:nvGrpSpPr>
      <p:grpSpPr>
        <a:xfrm>
          <a:off x="0" y="0"/>
          <a:ext cx="0" cy="0"/>
          <a:chOff x="0" y="0"/>
          <a:chExt cx="0" cy="0"/>
        </a:xfrm>
      </p:grpSpPr>
      <p:pic>
        <p:nvPicPr>
          <p:cNvPr id="2" name="Picture 1" descr="A landscape with mountains and trees&#10;&#10;Description automatically generated">
            <a:extLst>
              <a:ext uri="{FF2B5EF4-FFF2-40B4-BE49-F238E27FC236}">
                <a16:creationId xmlns:a16="http://schemas.microsoft.com/office/drawing/2014/main" id="{73A47DD3-6929-433D-F7AF-DE9C85975DB2}"/>
              </a:ext>
            </a:extLst>
          </p:cNvPr>
          <p:cNvPicPr>
            <a:picLocks noChangeAspect="1"/>
          </p:cNvPicPr>
          <p:nvPr/>
        </p:nvPicPr>
        <p:blipFill>
          <a:blip r:embed="rId2"/>
          <a:srcRect l="63476" t="-1" r="22178" b="-1"/>
          <a:stretch/>
        </p:blipFill>
        <p:spPr>
          <a:xfrm>
            <a:off x="0" y="0"/>
            <a:ext cx="1948249" cy="6858000"/>
          </a:xfrm>
          <a:prstGeom prst="rect">
            <a:avLst/>
          </a:prstGeom>
        </p:spPr>
      </p:pic>
      <p:sp>
        <p:nvSpPr>
          <p:cNvPr id="3" name="TextBox 2">
            <a:extLst>
              <a:ext uri="{FF2B5EF4-FFF2-40B4-BE49-F238E27FC236}">
                <a16:creationId xmlns:a16="http://schemas.microsoft.com/office/drawing/2014/main" id="{F1F918DF-0F1C-172E-C90B-41E496E99BEA}"/>
              </a:ext>
            </a:extLst>
          </p:cNvPr>
          <p:cNvSpPr txBox="1"/>
          <p:nvPr/>
        </p:nvSpPr>
        <p:spPr>
          <a:xfrm>
            <a:off x="2187388" y="169254"/>
            <a:ext cx="9619129" cy="6678751"/>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dirty="0">
                <a:ln>
                  <a:noFill/>
                </a:ln>
                <a:solidFill>
                  <a:srgbClr val="EF574D"/>
                </a:solidFill>
                <a:effectLst>
                  <a:outerShdw blurRad="38100" dist="38100" dir="2700000" algn="tl">
                    <a:srgbClr val="000000">
                      <a:alpha val="43137"/>
                    </a:srgbClr>
                  </a:outerShdw>
                </a:effectLst>
                <a:uLnTx/>
                <a:uFillTx/>
                <a:latin typeface="Aptos" panose="02110004020202020204"/>
                <a:ea typeface="+mn-ea"/>
                <a:cs typeface="+mn-cs"/>
              </a:rPr>
              <a:t>Disclosures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000" dirty="0">
              <a:solidFill>
                <a:srgbClr val="004F6E"/>
              </a:solidFill>
              <a:effectLst>
                <a:outerShdw blurRad="38100" dist="38100" dir="2700000" algn="tl">
                  <a:srgbClr val="000000">
                    <a:alpha val="43137"/>
                  </a:srgbClr>
                </a:outerShdw>
              </a:effectLst>
              <a:latin typeface="+mn-lt"/>
            </a:endParaRPr>
          </a:p>
          <a:p>
            <a:pPr marL="457200" indent="-457200">
              <a:buFont typeface="Arial" panose="020B0604020202020204" pitchFamily="34" charset="0"/>
              <a:buChar char="•"/>
            </a:pPr>
            <a:r>
              <a:rPr lang="en-US" sz="2800" dirty="0">
                <a:solidFill>
                  <a:srgbClr val="004F6E"/>
                </a:solidFill>
                <a:effectLst>
                  <a:outerShdw blurRad="38100" dist="38100" dir="2700000" algn="tl">
                    <a:srgbClr val="000000">
                      <a:alpha val="43137"/>
                    </a:srgbClr>
                  </a:outerShdw>
                </a:effectLst>
              </a:rPr>
              <a:t>The subject of trauma and examples of trauma material will be addressed in this seminar. At some point you may realize that you are experiencing an unexpected emergence of your own traumatic memories. It is entirely appropriate to take steps to attend to your own wellness.</a:t>
            </a:r>
          </a:p>
          <a:p>
            <a:pPr marL="457200" indent="-457200">
              <a:buFont typeface="Arial" panose="020B0604020202020204" pitchFamily="34" charset="0"/>
              <a:buChar char="•"/>
            </a:pPr>
            <a:r>
              <a:rPr lang="en-US" sz="2800" dirty="0">
                <a:solidFill>
                  <a:srgbClr val="004F6E"/>
                </a:solidFill>
                <a:effectLst>
                  <a:outerShdw blurRad="38100" dist="38100" dir="2700000" algn="tl">
                    <a:srgbClr val="000000">
                      <a:alpha val="43137"/>
                    </a:srgbClr>
                  </a:outerShdw>
                </a:effectLst>
              </a:rPr>
              <a:t>No potential conflict of interests have been identified related to resources discussed in this seminar.</a:t>
            </a:r>
          </a:p>
          <a:p>
            <a:pPr marL="457200" indent="-457200">
              <a:buFont typeface="Arial" panose="020B0604020202020204" pitchFamily="34" charset="0"/>
              <a:buChar char="•"/>
            </a:pPr>
            <a:r>
              <a:rPr lang="en-US" sz="2800" dirty="0">
                <a:solidFill>
                  <a:srgbClr val="004F6E"/>
                </a:solidFill>
                <a:effectLst>
                  <a:outerShdw blurRad="38100" dist="38100" dir="2700000" algn="tl">
                    <a:srgbClr val="000000">
                      <a:alpha val="43137"/>
                    </a:srgbClr>
                  </a:outerShdw>
                </a:effectLst>
                <a:latin typeface="+mn-lt"/>
              </a:rPr>
              <a:t>I adhere to an </a:t>
            </a:r>
            <a:r>
              <a:rPr lang="en-US" sz="2800" b="1" dirty="0">
                <a:solidFill>
                  <a:srgbClr val="004F6E"/>
                </a:solidFill>
                <a:effectLst>
                  <a:outerShdw blurRad="38100" dist="38100" dir="2700000" algn="tl">
                    <a:srgbClr val="000000">
                      <a:alpha val="43137"/>
                    </a:srgbClr>
                  </a:outerShdw>
                </a:effectLst>
                <a:latin typeface="+mn-lt"/>
              </a:rPr>
              <a:t>Integrationist</a:t>
            </a:r>
            <a:r>
              <a:rPr lang="en-US" sz="2800" dirty="0">
                <a:solidFill>
                  <a:srgbClr val="004F6E"/>
                </a:solidFill>
                <a:effectLst>
                  <a:outerShdw blurRad="38100" dist="38100" dir="2700000" algn="tl">
                    <a:srgbClr val="000000">
                      <a:alpha val="43137"/>
                    </a:srgbClr>
                  </a:outerShdw>
                </a:effectLst>
                <a:latin typeface="+mn-lt"/>
              </a:rPr>
              <a:t> approach to counseling,  which means I able to hono</a:t>
            </a:r>
            <a:r>
              <a:rPr lang="en-US" sz="2800" dirty="0">
                <a:solidFill>
                  <a:srgbClr val="004F6E"/>
                </a:solidFill>
                <a:effectLst>
                  <a:outerShdw blurRad="38100" dist="38100" dir="2700000" algn="tl">
                    <a:srgbClr val="000000">
                      <a:alpha val="43137"/>
                    </a:srgbClr>
                  </a:outerShdw>
                </a:effectLst>
              </a:rPr>
              <a:t>r </a:t>
            </a:r>
            <a:r>
              <a:rPr lang="en-US" sz="2800" dirty="0">
                <a:solidFill>
                  <a:srgbClr val="004F6E"/>
                </a:solidFill>
                <a:effectLst>
                  <a:outerShdw blurRad="38100" dist="38100" dir="2700000" algn="tl">
                    <a:srgbClr val="000000">
                      <a:alpha val="43137"/>
                    </a:srgbClr>
                  </a:outerShdw>
                </a:effectLst>
                <a:latin typeface="+mn-lt"/>
              </a:rPr>
              <a:t>the truth of Scripture </a:t>
            </a:r>
            <a:r>
              <a:rPr lang="en-US" sz="2800" b="1" dirty="0">
                <a:solidFill>
                  <a:srgbClr val="004F6E"/>
                </a:solidFill>
                <a:effectLst>
                  <a:outerShdw blurRad="38100" dist="38100" dir="2700000" algn="tl">
                    <a:srgbClr val="000000">
                      <a:alpha val="43137"/>
                    </a:srgbClr>
                  </a:outerShdw>
                </a:effectLst>
                <a:latin typeface="+mn-lt"/>
              </a:rPr>
              <a:t>and</a:t>
            </a:r>
            <a:r>
              <a:rPr lang="en-US" sz="2800" dirty="0">
                <a:solidFill>
                  <a:srgbClr val="004F6E"/>
                </a:solidFill>
                <a:effectLst>
                  <a:outerShdw blurRad="38100" dist="38100" dir="2700000" algn="tl">
                    <a:srgbClr val="000000">
                      <a:alpha val="43137"/>
                    </a:srgbClr>
                  </a:outerShdw>
                </a:effectLst>
                <a:latin typeface="+mn-lt"/>
              </a:rPr>
              <a:t> the aggregate body of behavior science data that is dependable and reliable for the task of understanding trauma and secondary traumatic stress.  </a:t>
            </a:r>
            <a:r>
              <a:rPr lang="en-US" sz="2800" dirty="0">
                <a:solidFill>
                  <a:srgbClr val="004F6E"/>
                </a:solidFill>
                <a:effectLst>
                  <a:outerShdw blurRad="38100" dist="38100" dir="2700000" algn="tl">
                    <a:srgbClr val="000000">
                      <a:alpha val="43137"/>
                    </a:srgbClr>
                  </a:outerShdw>
                </a:effectLst>
              </a:rPr>
              <a:t> </a:t>
            </a:r>
            <a:endParaRPr lang="en-US" sz="2800" dirty="0">
              <a:solidFill>
                <a:srgbClr val="004F6E"/>
              </a:solidFill>
              <a:effectLst>
                <a:outerShdw blurRad="38100" dist="38100" dir="2700000" algn="tl">
                  <a:srgbClr val="000000">
                    <a:alpha val="43137"/>
                  </a:srgbClr>
                </a:outerShdw>
              </a:effectLst>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dirty="0">
              <a:ln>
                <a:noFill/>
              </a:ln>
              <a:solidFill>
                <a:srgbClr val="3A4788"/>
              </a:solidFill>
              <a:effectLst>
                <a:outerShdw blurRad="38100" dist="38100" dir="2700000" algn="tl">
                  <a:srgbClr val="000000">
                    <a:alpha val="43137"/>
                  </a:srgbClr>
                </a:outerShdw>
              </a:effectLst>
              <a:uLnTx/>
              <a:uFillTx/>
              <a:latin typeface="Aptos" panose="02110004020202020204"/>
              <a:ea typeface="+mn-ea"/>
              <a:cs typeface="+mn-cs"/>
            </a:endParaRPr>
          </a:p>
        </p:txBody>
      </p:sp>
    </p:spTree>
    <p:extLst>
      <p:ext uri="{BB962C8B-B14F-4D97-AF65-F5344CB8AC3E}">
        <p14:creationId xmlns:p14="http://schemas.microsoft.com/office/powerpoint/2010/main" val="200006157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240179-8C97-8190-AAAB-B070030045DA}"/>
            </a:ext>
          </a:extLst>
        </p:cNvPr>
        <p:cNvGrpSpPr/>
        <p:nvPr/>
      </p:nvGrpSpPr>
      <p:grpSpPr>
        <a:xfrm>
          <a:off x="0" y="0"/>
          <a:ext cx="0" cy="0"/>
          <a:chOff x="0" y="0"/>
          <a:chExt cx="0" cy="0"/>
        </a:xfrm>
      </p:grpSpPr>
      <p:sp>
        <p:nvSpPr>
          <p:cNvPr id="8" name="Rectangle 7">
            <a:extLst>
              <a:ext uri="{FF2B5EF4-FFF2-40B4-BE49-F238E27FC236}">
                <a16:creationId xmlns:a16="http://schemas.microsoft.com/office/drawing/2014/main" id="{E6D4043A-FC6B-F8C8-C1A8-0B8626D14BD4}"/>
              </a:ext>
            </a:extLst>
          </p:cNvPr>
          <p:cNvSpPr/>
          <p:nvPr/>
        </p:nvSpPr>
        <p:spPr>
          <a:xfrm>
            <a:off x="-9727" y="3200400"/>
            <a:ext cx="7208196" cy="36576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Box 1">
            <a:extLst>
              <a:ext uri="{FF2B5EF4-FFF2-40B4-BE49-F238E27FC236}">
                <a16:creationId xmlns:a16="http://schemas.microsoft.com/office/drawing/2014/main" id="{DCF42463-E15A-BA5F-E5B3-0CA075B3E7D8}"/>
              </a:ext>
            </a:extLst>
          </p:cNvPr>
          <p:cNvSpPr txBox="1"/>
          <p:nvPr/>
        </p:nvSpPr>
        <p:spPr>
          <a:xfrm>
            <a:off x="321016" y="4346382"/>
            <a:ext cx="7876686" cy="1754326"/>
          </a:xfrm>
          <a:prstGeom prst="rect">
            <a:avLst/>
          </a:prstGeom>
          <a:solidFill>
            <a:schemeClr val="bg1"/>
          </a:solid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5400" b="1" i="1" u="none" strike="noStrike" kern="1200" cap="none" spc="0" normalizeH="0" baseline="0" noProof="0" dirty="0">
                <a:ln>
                  <a:noFill/>
                </a:ln>
                <a:solidFill>
                  <a:srgbClr val="F0533F"/>
                </a:solidFill>
                <a:effectLst/>
                <a:uLnTx/>
                <a:uFillTx/>
                <a:latin typeface="Calibri" panose="020F0502020204030204"/>
              </a:rPr>
              <a:t>Don’t forget to download the              </a:t>
            </a:r>
            <a:r>
              <a:rPr kumimoji="0" lang="en-US" sz="5400" b="1" i="1" u="none" strike="noStrike" kern="1200" cap="none" spc="0" normalizeH="0" noProof="0" dirty="0">
                <a:ln>
                  <a:noFill/>
                </a:ln>
                <a:solidFill>
                  <a:srgbClr val="F0533F"/>
                </a:solidFill>
                <a:effectLst/>
                <a:uLnTx/>
                <a:uFillTx/>
                <a:latin typeface="Calibri" panose="020F0502020204030204"/>
              </a:rPr>
              <a:t>app!</a:t>
            </a:r>
            <a:endParaRPr kumimoji="0" lang="en-US" sz="5400" b="1" i="1" u="none" strike="noStrike" kern="1200" cap="none" spc="0" normalizeH="0" baseline="0" noProof="0" dirty="0">
              <a:ln>
                <a:noFill/>
              </a:ln>
              <a:solidFill>
                <a:srgbClr val="F0533F"/>
              </a:solidFill>
              <a:effectLst/>
              <a:uLnTx/>
              <a:uFillTx/>
              <a:latin typeface="Calibri" panose="020F0502020204030204"/>
            </a:endParaRPr>
          </a:p>
        </p:txBody>
      </p:sp>
      <p:pic>
        <p:nvPicPr>
          <p:cNvPr id="3" name="Picture 2">
            <a:extLst>
              <a:ext uri="{FF2B5EF4-FFF2-40B4-BE49-F238E27FC236}">
                <a16:creationId xmlns:a16="http://schemas.microsoft.com/office/drawing/2014/main" id="{6471DB9B-E96B-57F2-6A5A-CC0384DF1788}"/>
              </a:ext>
            </a:extLst>
          </p:cNvPr>
          <p:cNvPicPr>
            <a:picLocks noChangeAspect="1"/>
          </p:cNvPicPr>
          <p:nvPr/>
        </p:nvPicPr>
        <p:blipFill rotWithShape="1">
          <a:blip r:embed="rId2"/>
          <a:srcRect l="9530" t="11602" r="10053" b="67057"/>
          <a:stretch/>
        </p:blipFill>
        <p:spPr>
          <a:xfrm>
            <a:off x="1488557" y="5225043"/>
            <a:ext cx="1796903" cy="848521"/>
          </a:xfrm>
          <a:prstGeom prst="rect">
            <a:avLst/>
          </a:prstGeom>
          <a:ln>
            <a:noFill/>
          </a:ln>
          <a:effectLst>
            <a:outerShdw blurRad="292100" dist="139700" dir="2700000" algn="tl" rotWithShape="0">
              <a:srgbClr val="333333">
                <a:alpha val="65000"/>
              </a:srgbClr>
            </a:outerShdw>
          </a:effectLst>
        </p:spPr>
      </p:pic>
      <p:pic>
        <p:nvPicPr>
          <p:cNvPr id="4" name="Picture 3">
            <a:extLst>
              <a:ext uri="{FF2B5EF4-FFF2-40B4-BE49-F238E27FC236}">
                <a16:creationId xmlns:a16="http://schemas.microsoft.com/office/drawing/2014/main" id="{A88B8D63-85A9-DDC5-71C3-4E8D8F623BD4}"/>
              </a:ext>
            </a:extLst>
          </p:cNvPr>
          <p:cNvPicPr>
            <a:picLocks noChangeAspect="1"/>
          </p:cNvPicPr>
          <p:nvPr/>
        </p:nvPicPr>
        <p:blipFill>
          <a:blip r:embed="rId3"/>
          <a:srcRect b="11111"/>
          <a:stretch/>
        </p:blipFill>
        <p:spPr>
          <a:xfrm>
            <a:off x="-1" y="-1"/>
            <a:ext cx="12201571" cy="3756455"/>
          </a:xfrm>
          <a:prstGeom prst="rect">
            <a:avLst/>
          </a:prstGeom>
        </p:spPr>
      </p:pic>
      <p:pic>
        <p:nvPicPr>
          <p:cNvPr id="7" name="Picture 6" descr="A black background with a black square&#10;&#10;Description automatically generated with medium confidence">
            <a:extLst>
              <a:ext uri="{FF2B5EF4-FFF2-40B4-BE49-F238E27FC236}">
                <a16:creationId xmlns:a16="http://schemas.microsoft.com/office/drawing/2014/main" id="{5AF5EFBC-8A3E-AEEF-A68D-DA5639BB592F}"/>
              </a:ext>
            </a:extLst>
          </p:cNvPr>
          <p:cNvPicPr>
            <a:picLocks noChangeAspect="1"/>
          </p:cNvPicPr>
          <p:nvPr/>
        </p:nvPicPr>
        <p:blipFill>
          <a:blip r:embed="rId4"/>
          <a:stretch>
            <a:fillRect/>
          </a:stretch>
        </p:blipFill>
        <p:spPr>
          <a:xfrm>
            <a:off x="8878186" y="3588295"/>
            <a:ext cx="3179579" cy="3179579"/>
          </a:xfrm>
          <a:prstGeom prst="rect">
            <a:avLst/>
          </a:prstGeom>
        </p:spPr>
      </p:pic>
    </p:spTree>
    <p:extLst>
      <p:ext uri="{BB962C8B-B14F-4D97-AF65-F5344CB8AC3E}">
        <p14:creationId xmlns:p14="http://schemas.microsoft.com/office/powerpoint/2010/main" val="6575711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20E642-85FD-2BB6-13B6-D1477645296C}"/>
            </a:ext>
          </a:extLst>
        </p:cNvPr>
        <p:cNvGrpSpPr/>
        <p:nvPr/>
      </p:nvGrpSpPr>
      <p:grpSpPr>
        <a:xfrm>
          <a:off x="0" y="0"/>
          <a:ext cx="0" cy="0"/>
          <a:chOff x="0" y="0"/>
          <a:chExt cx="0" cy="0"/>
        </a:xfrm>
      </p:grpSpPr>
      <p:pic>
        <p:nvPicPr>
          <p:cNvPr id="10" name="Picture 9" descr="A landscape with mountains and trees&#10;&#10;Description automatically generated">
            <a:extLst>
              <a:ext uri="{FF2B5EF4-FFF2-40B4-BE49-F238E27FC236}">
                <a16:creationId xmlns:a16="http://schemas.microsoft.com/office/drawing/2014/main" id="{4A560D76-ABE7-3D73-0F12-2A3324100F89}"/>
              </a:ext>
            </a:extLst>
          </p:cNvPr>
          <p:cNvPicPr>
            <a:picLocks noChangeAspect="1"/>
          </p:cNvPicPr>
          <p:nvPr/>
        </p:nvPicPr>
        <p:blipFill>
          <a:blip r:embed="rId2"/>
          <a:srcRect l="3177" r="7044" b="-1"/>
          <a:stretch/>
        </p:blipFill>
        <p:spPr>
          <a:xfrm>
            <a:off x="0" y="0"/>
            <a:ext cx="12191980" cy="6857990"/>
          </a:xfrm>
          <a:prstGeom prst="rect">
            <a:avLst/>
          </a:prstGeom>
        </p:spPr>
      </p:pic>
      <p:sp>
        <p:nvSpPr>
          <p:cNvPr id="2" name="Rectangle 1">
            <a:extLst>
              <a:ext uri="{FF2B5EF4-FFF2-40B4-BE49-F238E27FC236}">
                <a16:creationId xmlns:a16="http://schemas.microsoft.com/office/drawing/2014/main" id="{3D13986E-25CD-FBF6-E3F8-39949B7ED5FF}"/>
              </a:ext>
            </a:extLst>
          </p:cNvPr>
          <p:cNvSpPr/>
          <p:nvPr/>
        </p:nvSpPr>
        <p:spPr>
          <a:xfrm>
            <a:off x="793365" y="559909"/>
            <a:ext cx="10605247" cy="2174493"/>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2D3E7410-6FEE-7373-8F92-1652871533FC}"/>
              </a:ext>
            </a:extLst>
          </p:cNvPr>
          <p:cNvSpPr txBox="1"/>
          <p:nvPr/>
        </p:nvSpPr>
        <p:spPr>
          <a:xfrm>
            <a:off x="158989" y="1396144"/>
            <a:ext cx="11698963" cy="744836"/>
          </a:xfrm>
          <a:prstGeom prst="rect">
            <a:avLst/>
          </a:prstGeom>
        </p:spPr>
        <p:txBody>
          <a:bodyPr vert="horz" lIns="91440" tIns="45720" rIns="91440" bIns="45720" rtlCol="0" anchor="ctr">
            <a:noAutofit/>
          </a:bodyPr>
          <a:lstStyle/>
          <a:p>
            <a:pPr algn="ctr">
              <a:lnSpc>
                <a:spcPct val="90000"/>
              </a:lnSpc>
              <a:spcBef>
                <a:spcPct val="0"/>
              </a:spcBef>
              <a:spcAft>
                <a:spcPts val="600"/>
              </a:spcAft>
            </a:pPr>
            <a:r>
              <a:rPr lang="en-US" sz="8000" b="1" dirty="0">
                <a:solidFill>
                  <a:schemeClr val="accent1"/>
                </a:solidFill>
                <a:effectLst>
                  <a:outerShdw blurRad="38100" dist="38100" dir="2700000" algn="tl">
                    <a:srgbClr val="000000">
                      <a:alpha val="43137"/>
                    </a:srgbClr>
                  </a:outerShdw>
                </a:effectLst>
                <a:latin typeface="+mj-lt"/>
                <a:ea typeface="+mj-ea"/>
                <a:cs typeface="+mj-cs"/>
              </a:rPr>
              <a:t>Let’s Start with Calm:</a:t>
            </a:r>
          </a:p>
          <a:p>
            <a:pPr algn="ctr">
              <a:lnSpc>
                <a:spcPct val="90000"/>
              </a:lnSpc>
              <a:spcBef>
                <a:spcPct val="0"/>
              </a:spcBef>
              <a:spcAft>
                <a:spcPts val="600"/>
              </a:spcAft>
            </a:pPr>
            <a:r>
              <a:rPr lang="en-US" sz="8000" b="1" dirty="0">
                <a:solidFill>
                  <a:schemeClr val="accent1"/>
                </a:solidFill>
                <a:effectLst>
                  <a:outerShdw blurRad="38100" dist="38100" dir="2700000" algn="tl">
                    <a:srgbClr val="000000">
                      <a:alpha val="43137"/>
                    </a:srgbClr>
                  </a:outerShdw>
                </a:effectLst>
                <a:latin typeface="+mj-lt"/>
                <a:ea typeface="+mj-ea"/>
                <a:cs typeface="+mj-cs"/>
              </a:rPr>
              <a:t>Biblical Mindfulness</a:t>
            </a:r>
            <a:endParaRPr lang="en-US" sz="8000" dirty="0">
              <a:solidFill>
                <a:schemeClr val="accent1"/>
              </a:solidFill>
              <a:effectLst>
                <a:outerShdw blurRad="38100" dist="38100" dir="2700000" algn="tl">
                  <a:srgbClr val="000000">
                    <a:alpha val="43137"/>
                  </a:srgbClr>
                </a:outerShdw>
              </a:effectLst>
              <a:latin typeface="+mj-lt"/>
              <a:ea typeface="+mj-ea"/>
              <a:cs typeface="+mj-cs"/>
            </a:endParaRPr>
          </a:p>
        </p:txBody>
      </p:sp>
      <p:pic>
        <p:nvPicPr>
          <p:cNvPr id="4" name="Picture 3">
            <a:extLst>
              <a:ext uri="{FF2B5EF4-FFF2-40B4-BE49-F238E27FC236}">
                <a16:creationId xmlns:a16="http://schemas.microsoft.com/office/drawing/2014/main" id="{763CBC0D-A8D3-A240-0DF9-63DA73D9457B}"/>
              </a:ext>
            </a:extLst>
          </p:cNvPr>
          <p:cNvPicPr>
            <a:picLocks noChangeAspect="1"/>
          </p:cNvPicPr>
          <p:nvPr/>
        </p:nvPicPr>
        <p:blipFill>
          <a:blip r:embed="rId3"/>
          <a:srcRect t="45945"/>
          <a:stretch/>
        </p:blipFill>
        <p:spPr>
          <a:xfrm>
            <a:off x="3872753" y="3346778"/>
            <a:ext cx="4271436" cy="3034578"/>
          </a:xfrm>
          <a:prstGeom prst="rect">
            <a:avLst/>
          </a:prstGeom>
          <a:ln w="2286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8177169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6E1780-32F7-676D-BD27-A09D6DAFE514}"/>
            </a:ext>
          </a:extLst>
        </p:cNvPr>
        <p:cNvGrpSpPr/>
        <p:nvPr/>
      </p:nvGrpSpPr>
      <p:grpSpPr>
        <a:xfrm>
          <a:off x="0" y="0"/>
          <a:ext cx="0" cy="0"/>
          <a:chOff x="0" y="0"/>
          <a:chExt cx="0" cy="0"/>
        </a:xfrm>
      </p:grpSpPr>
      <p:sp>
        <p:nvSpPr>
          <p:cNvPr id="4" name="Speech Bubble: Rectangle 3">
            <a:extLst>
              <a:ext uri="{FF2B5EF4-FFF2-40B4-BE49-F238E27FC236}">
                <a16:creationId xmlns:a16="http://schemas.microsoft.com/office/drawing/2014/main" id="{5A92B65F-DEB4-9B9E-DEE6-3D499906A02C}"/>
              </a:ext>
            </a:extLst>
          </p:cNvPr>
          <p:cNvSpPr/>
          <p:nvPr/>
        </p:nvSpPr>
        <p:spPr>
          <a:xfrm>
            <a:off x="2191086" y="2079812"/>
            <a:ext cx="8808607" cy="4001668"/>
          </a:xfrm>
          <a:prstGeom prst="wedgeRectCallout">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descr="A landscape with mountains and trees&#10;&#10;Description automatically generated">
            <a:extLst>
              <a:ext uri="{FF2B5EF4-FFF2-40B4-BE49-F238E27FC236}">
                <a16:creationId xmlns:a16="http://schemas.microsoft.com/office/drawing/2014/main" id="{07F5655B-1E7A-6F41-EEED-238A91A25720}"/>
              </a:ext>
            </a:extLst>
          </p:cNvPr>
          <p:cNvPicPr>
            <a:picLocks noChangeAspect="1"/>
          </p:cNvPicPr>
          <p:nvPr/>
        </p:nvPicPr>
        <p:blipFill>
          <a:blip r:embed="rId3"/>
          <a:srcRect l="16566" t="-2" r="69088"/>
          <a:stretch/>
        </p:blipFill>
        <p:spPr>
          <a:xfrm>
            <a:off x="0" y="0"/>
            <a:ext cx="1948249" cy="6858000"/>
          </a:xfrm>
          <a:prstGeom prst="rect">
            <a:avLst/>
          </a:prstGeom>
        </p:spPr>
      </p:pic>
      <p:sp>
        <p:nvSpPr>
          <p:cNvPr id="3" name="TextBox 2">
            <a:extLst>
              <a:ext uri="{FF2B5EF4-FFF2-40B4-BE49-F238E27FC236}">
                <a16:creationId xmlns:a16="http://schemas.microsoft.com/office/drawing/2014/main" id="{1D32CFBC-BFA2-8315-1F8E-10E2DA78E811}"/>
              </a:ext>
            </a:extLst>
          </p:cNvPr>
          <p:cNvSpPr txBox="1"/>
          <p:nvPr/>
        </p:nvSpPr>
        <p:spPr>
          <a:xfrm>
            <a:off x="2191087" y="356836"/>
            <a:ext cx="9768248" cy="5724644"/>
          </a:xfrm>
          <a:prstGeom prst="rect">
            <a:avLst/>
          </a:prstGeom>
          <a:noFill/>
        </p:spPr>
        <p:txBody>
          <a:bodyPr wrap="square" rtlCol="0">
            <a:spAutoFit/>
          </a:bodyPr>
          <a:lstStyle/>
          <a:p>
            <a:r>
              <a:rPr lang="en-US" sz="5400" b="1" dirty="0">
                <a:solidFill>
                  <a:srgbClr val="3A4788"/>
                </a:solidFill>
                <a:effectLst>
                  <a:outerShdw blurRad="38100" dist="38100" dir="2700000" algn="tl">
                    <a:srgbClr val="000000">
                      <a:alpha val="43137"/>
                    </a:srgbClr>
                  </a:outerShdw>
                </a:effectLst>
              </a:rPr>
              <a:t>Biblical Mindfulness Practice</a:t>
            </a:r>
          </a:p>
          <a:p>
            <a:r>
              <a:rPr lang="en-US" sz="2800" b="1" dirty="0">
                <a:solidFill>
                  <a:srgbClr val="3A4788"/>
                </a:solidFill>
                <a:effectLst>
                  <a:outerShdw blurRad="38100" dist="38100" dir="2700000" algn="tl">
                    <a:srgbClr val="000000">
                      <a:alpha val="43137"/>
                    </a:srgbClr>
                  </a:outerShdw>
                </a:effectLst>
              </a:rPr>
              <a:t>(Mind, body and Truth and cleanse of trauma)</a:t>
            </a:r>
            <a:endParaRPr lang="en-US" sz="2400" b="1" dirty="0">
              <a:solidFill>
                <a:srgbClr val="3A4788"/>
              </a:solidFill>
              <a:effectLst>
                <a:outerShdw blurRad="38100" dist="38100" dir="2700000" algn="tl">
                  <a:srgbClr val="000000">
                    <a:alpha val="43137"/>
                  </a:srgbClr>
                </a:outerShdw>
              </a:effectLst>
            </a:endParaRPr>
          </a:p>
          <a:p>
            <a:endParaRPr lang="en-US" sz="3200" b="1" dirty="0">
              <a:solidFill>
                <a:srgbClr val="3A4788"/>
              </a:solidFill>
            </a:endParaRPr>
          </a:p>
          <a:p>
            <a:r>
              <a:rPr lang="en-US" sz="5000" b="1" u="sng" dirty="0">
                <a:solidFill>
                  <a:srgbClr val="3A4788"/>
                </a:solidFill>
                <a:effectLst>
                  <a:outerShdw blurRad="38100" dist="38100" dir="2700000" algn="tl">
                    <a:srgbClr val="000000">
                      <a:alpha val="43137"/>
                    </a:srgbClr>
                  </a:outerShdw>
                </a:effectLst>
              </a:rPr>
              <a:t>I</a:t>
            </a:r>
            <a:r>
              <a:rPr lang="en-US" sz="5000" b="1" dirty="0">
                <a:solidFill>
                  <a:srgbClr val="3A4788"/>
                </a:solidFill>
                <a:effectLst>
                  <a:outerShdw blurRad="38100" dist="38100" dir="2700000" algn="tl">
                    <a:srgbClr val="000000">
                      <a:alpha val="43137"/>
                    </a:srgbClr>
                  </a:outerShdw>
                </a:effectLst>
              </a:rPr>
              <a:t>             </a:t>
            </a:r>
            <a:r>
              <a:rPr lang="en-US" sz="5000" b="1" u="sng" dirty="0">
                <a:solidFill>
                  <a:srgbClr val="3A4788"/>
                </a:solidFill>
                <a:effectLst>
                  <a:outerShdw blurRad="38100" dist="38100" dir="2700000" algn="tl">
                    <a:srgbClr val="000000">
                      <a:alpha val="43137"/>
                    </a:srgbClr>
                  </a:outerShdw>
                </a:effectLst>
              </a:rPr>
              <a:t>c</a:t>
            </a:r>
            <a:r>
              <a:rPr lang="en-US" sz="5000" b="1" dirty="0">
                <a:solidFill>
                  <a:srgbClr val="3A4788"/>
                </a:solidFill>
                <a:effectLst>
                  <a:outerShdw blurRad="38100" dist="38100" dir="2700000" algn="tl">
                    <a:srgbClr val="000000">
                      <a:alpha val="43137"/>
                    </a:srgbClr>
                  </a:outerShdw>
                </a:effectLst>
              </a:rPr>
              <a:t>an           </a:t>
            </a:r>
            <a:r>
              <a:rPr lang="en-US" sz="5000" b="1" u="sng" dirty="0">
                <a:solidFill>
                  <a:srgbClr val="3A4788"/>
                </a:solidFill>
                <a:effectLst>
                  <a:outerShdw blurRad="38100" dist="38100" dir="2700000" algn="tl">
                    <a:srgbClr val="000000">
                      <a:alpha val="43137"/>
                    </a:srgbClr>
                  </a:outerShdw>
                </a:effectLst>
              </a:rPr>
              <a:t>d</a:t>
            </a:r>
            <a:r>
              <a:rPr lang="en-US" sz="5000" b="1" dirty="0">
                <a:solidFill>
                  <a:srgbClr val="3A4788"/>
                </a:solidFill>
                <a:effectLst>
                  <a:outerShdw blurRad="38100" dist="38100" dir="2700000" algn="tl">
                    <a:srgbClr val="000000">
                      <a:alpha val="43137"/>
                    </a:srgbClr>
                  </a:outerShdw>
                </a:effectLst>
              </a:rPr>
              <a:t>o             __  </a:t>
            </a:r>
          </a:p>
          <a:p>
            <a:r>
              <a:rPr lang="en-US" sz="5000" b="1" u="sng" dirty="0">
                <a:solidFill>
                  <a:srgbClr val="3A4788"/>
                </a:solidFill>
                <a:effectLst>
                  <a:outerShdw blurRad="38100" dist="38100" dir="2700000" algn="tl">
                    <a:srgbClr val="000000">
                      <a:alpha val="43137"/>
                    </a:srgbClr>
                  </a:outerShdw>
                </a:effectLst>
              </a:rPr>
              <a:t>A</a:t>
            </a:r>
            <a:r>
              <a:rPr lang="en-US" sz="5000" b="1" dirty="0">
                <a:solidFill>
                  <a:srgbClr val="3A4788"/>
                </a:solidFill>
                <a:effectLst>
                  <a:outerShdw blurRad="38100" dist="38100" dir="2700000" algn="tl">
                    <a:srgbClr val="000000">
                      <a:alpha val="43137"/>
                    </a:srgbClr>
                  </a:outerShdw>
                </a:effectLst>
              </a:rPr>
              <a:t>ll         </a:t>
            </a:r>
            <a:r>
              <a:rPr lang="en-US" sz="5000" b="1" u="sng" dirty="0">
                <a:solidFill>
                  <a:srgbClr val="3A4788"/>
                </a:solidFill>
                <a:effectLst>
                  <a:outerShdw blurRad="38100" dist="38100" dir="2700000" algn="tl">
                    <a:srgbClr val="000000">
                      <a:alpha val="43137"/>
                    </a:srgbClr>
                  </a:outerShdw>
                </a:effectLst>
              </a:rPr>
              <a:t>t</a:t>
            </a:r>
            <a:r>
              <a:rPr lang="en-US" sz="5000" b="1" dirty="0">
                <a:solidFill>
                  <a:srgbClr val="3A4788"/>
                </a:solidFill>
                <a:effectLst>
                  <a:outerShdw blurRad="38100" dist="38100" dir="2700000" algn="tl">
                    <a:srgbClr val="000000">
                      <a:alpha val="43137"/>
                    </a:srgbClr>
                  </a:outerShdw>
                </a:effectLst>
              </a:rPr>
              <a:t>hings     </a:t>
            </a:r>
            <a:r>
              <a:rPr lang="en-US" sz="5000" b="1" u="sng" dirty="0">
                <a:solidFill>
                  <a:srgbClr val="3A4788"/>
                </a:solidFill>
                <a:effectLst>
                  <a:outerShdw blurRad="38100" dist="38100" dir="2700000" algn="tl">
                    <a:srgbClr val="000000">
                      <a:alpha val="43137"/>
                    </a:srgbClr>
                  </a:outerShdw>
                </a:effectLst>
              </a:rPr>
              <a:t>th</a:t>
            </a:r>
            <a:r>
              <a:rPr lang="en-US" sz="5000" b="1" dirty="0">
                <a:solidFill>
                  <a:srgbClr val="3A4788"/>
                </a:solidFill>
                <a:effectLst>
                  <a:outerShdw blurRad="38100" dist="38100" dir="2700000" algn="tl">
                    <a:srgbClr val="000000">
                      <a:alpha val="43137"/>
                    </a:srgbClr>
                  </a:outerShdw>
                </a:effectLst>
              </a:rPr>
              <a:t>rough __</a:t>
            </a:r>
          </a:p>
          <a:p>
            <a:r>
              <a:rPr lang="en-US" sz="5000" b="1" u="sng" dirty="0">
                <a:solidFill>
                  <a:srgbClr val="3A4788"/>
                </a:solidFill>
                <a:effectLst>
                  <a:outerShdw blurRad="38100" dist="38100" dir="2700000" algn="tl">
                    <a:srgbClr val="000000">
                      <a:alpha val="43137"/>
                    </a:srgbClr>
                  </a:outerShdw>
                </a:effectLst>
              </a:rPr>
              <a:t>J</a:t>
            </a:r>
            <a:r>
              <a:rPr lang="en-US" sz="5000" b="1" dirty="0">
                <a:solidFill>
                  <a:srgbClr val="3A4788"/>
                </a:solidFill>
                <a:effectLst>
                  <a:outerShdw blurRad="38100" dist="38100" dir="2700000" algn="tl">
                    <a:srgbClr val="000000">
                      <a:alpha val="43137"/>
                    </a:srgbClr>
                  </a:outerShdw>
                </a:effectLst>
              </a:rPr>
              <a:t>e          </a:t>
            </a:r>
            <a:r>
              <a:rPr lang="en-US" sz="5000" b="1" u="sng" dirty="0">
                <a:solidFill>
                  <a:srgbClr val="3A4788"/>
                </a:solidFill>
                <a:effectLst>
                  <a:outerShdw blurRad="38100" dist="38100" dir="2700000" algn="tl">
                    <a:srgbClr val="000000">
                      <a:alpha val="43137"/>
                    </a:srgbClr>
                  </a:outerShdw>
                </a:effectLst>
              </a:rPr>
              <a:t>s</a:t>
            </a:r>
            <a:r>
              <a:rPr lang="en-US" sz="5000" b="1" dirty="0">
                <a:solidFill>
                  <a:srgbClr val="3A4788"/>
                </a:solidFill>
                <a:effectLst>
                  <a:outerShdw blurRad="38100" dist="38100" dir="2700000" algn="tl">
                    <a:srgbClr val="000000">
                      <a:alpha val="43137"/>
                    </a:srgbClr>
                  </a:outerShdw>
                </a:effectLst>
              </a:rPr>
              <a:t>us           </a:t>
            </a:r>
            <a:r>
              <a:rPr lang="en-US" sz="5000" b="1" u="sng" dirty="0">
                <a:solidFill>
                  <a:srgbClr val="3A4788"/>
                </a:solidFill>
                <a:effectLst>
                  <a:outerShdw blurRad="38100" dist="38100" dir="2700000" algn="tl">
                    <a:srgbClr val="000000">
                      <a:alpha val="43137"/>
                    </a:srgbClr>
                  </a:outerShdw>
                </a:effectLst>
              </a:rPr>
              <a:t>C</a:t>
            </a:r>
            <a:r>
              <a:rPr lang="en-US" sz="5000" b="1" dirty="0">
                <a:solidFill>
                  <a:srgbClr val="3A4788"/>
                </a:solidFill>
                <a:effectLst>
                  <a:outerShdw blurRad="38100" dist="38100" dir="2700000" algn="tl">
                    <a:srgbClr val="000000">
                      <a:alpha val="43137"/>
                    </a:srgbClr>
                  </a:outerShdw>
                </a:effectLst>
              </a:rPr>
              <a:t>hrist    </a:t>
            </a:r>
            <a:r>
              <a:rPr lang="en-US" sz="5000" b="1" u="sng" dirty="0">
                <a:solidFill>
                  <a:srgbClr val="3A4788"/>
                </a:solidFill>
                <a:effectLst>
                  <a:outerShdw blurRad="38100" dist="38100" dir="2700000" algn="tl">
                    <a:srgbClr val="000000">
                      <a:alpha val="43137"/>
                    </a:srgbClr>
                  </a:outerShdw>
                </a:effectLst>
              </a:rPr>
              <a:t>w</a:t>
            </a:r>
            <a:r>
              <a:rPr lang="en-US" sz="5000" b="1" dirty="0">
                <a:solidFill>
                  <a:srgbClr val="3A4788"/>
                </a:solidFill>
                <a:effectLst>
                  <a:outerShdw blurRad="38100" dist="38100" dir="2700000" algn="tl">
                    <a:srgbClr val="000000">
                      <a:alpha val="43137"/>
                    </a:srgbClr>
                  </a:outerShdw>
                </a:effectLst>
              </a:rPr>
              <a:t>ho</a:t>
            </a:r>
          </a:p>
          <a:p>
            <a:r>
              <a:rPr lang="en-US" sz="5000" b="1" u="sng" dirty="0">
                <a:solidFill>
                  <a:srgbClr val="3A4788"/>
                </a:solidFill>
                <a:effectLst>
                  <a:outerShdw blurRad="38100" dist="38100" dir="2700000" algn="tl">
                    <a:srgbClr val="000000">
                      <a:alpha val="43137"/>
                    </a:srgbClr>
                  </a:outerShdw>
                </a:effectLst>
              </a:rPr>
              <a:t>S</a:t>
            </a:r>
            <a:r>
              <a:rPr lang="en-US" sz="5000" b="1" dirty="0">
                <a:solidFill>
                  <a:srgbClr val="3A4788"/>
                </a:solidFill>
                <a:effectLst>
                  <a:outerShdw blurRad="38100" dist="38100" dir="2700000" algn="tl">
                    <a:srgbClr val="000000">
                      <a:alpha val="43137"/>
                    </a:srgbClr>
                  </a:outerShdw>
                </a:effectLst>
              </a:rPr>
              <a:t>treng</a:t>
            </a:r>
            <a:r>
              <a:rPr lang="en-US" sz="5000" b="1" u="sng" dirty="0">
                <a:solidFill>
                  <a:srgbClr val="3A4788"/>
                </a:solidFill>
                <a:effectLst>
                  <a:outerShdw blurRad="38100" dist="38100" dir="2700000" algn="tl">
                    <a:srgbClr val="000000">
                      <a:alpha val="43137"/>
                    </a:srgbClr>
                  </a:outerShdw>
                </a:effectLst>
              </a:rPr>
              <a:t>th</a:t>
            </a:r>
            <a:r>
              <a:rPr lang="en-US" sz="5000" b="1" dirty="0">
                <a:solidFill>
                  <a:srgbClr val="3A4788"/>
                </a:solidFill>
                <a:effectLst>
                  <a:outerShdw blurRad="38100" dist="38100" dir="2700000" algn="tl">
                    <a:srgbClr val="000000">
                      <a:alpha val="43137"/>
                    </a:srgbClr>
                  </a:outerShdw>
                </a:effectLst>
              </a:rPr>
              <a:t>ens      </a:t>
            </a:r>
            <a:r>
              <a:rPr lang="en-US" sz="5000" b="1" u="sng" dirty="0">
                <a:solidFill>
                  <a:srgbClr val="3A4788"/>
                </a:solidFill>
                <a:effectLst>
                  <a:outerShdw blurRad="38100" dist="38100" dir="2700000" algn="tl">
                    <a:srgbClr val="000000">
                      <a:alpha val="43137"/>
                    </a:srgbClr>
                  </a:outerShdw>
                </a:effectLst>
              </a:rPr>
              <a:t>m</a:t>
            </a:r>
            <a:r>
              <a:rPr lang="en-US" sz="5000" b="1" dirty="0">
                <a:solidFill>
                  <a:srgbClr val="3A4788"/>
                </a:solidFill>
                <a:effectLst>
                  <a:outerShdw blurRad="38100" dist="38100" dir="2700000" algn="tl">
                    <a:srgbClr val="000000">
                      <a:alpha val="43137"/>
                    </a:srgbClr>
                  </a:outerShdw>
                </a:effectLst>
              </a:rPr>
              <a:t>e            __  </a:t>
            </a:r>
          </a:p>
          <a:p>
            <a:endParaRPr lang="en-US" sz="2000" b="1" i="1" dirty="0">
              <a:solidFill>
                <a:srgbClr val="3A4788"/>
              </a:solidFill>
              <a:effectLst>
                <a:outerShdw blurRad="38100" dist="38100" dir="2700000" algn="tl">
                  <a:srgbClr val="000000">
                    <a:alpha val="43137"/>
                  </a:srgbClr>
                </a:outerShdw>
              </a:effectLst>
            </a:endParaRPr>
          </a:p>
          <a:p>
            <a:r>
              <a:rPr lang="en-US" sz="3200" b="1" i="1" dirty="0">
                <a:solidFill>
                  <a:srgbClr val="3A4788"/>
                </a:solidFill>
                <a:effectLst>
                  <a:outerShdw blurRad="38100" dist="38100" dir="2700000" algn="tl">
                    <a:srgbClr val="000000">
                      <a:alpha val="43137"/>
                    </a:srgbClr>
                  </a:outerShdw>
                </a:effectLst>
              </a:rPr>
              <a:t>Philippians 4:13</a:t>
            </a:r>
          </a:p>
        </p:txBody>
      </p:sp>
    </p:spTree>
    <p:extLst>
      <p:ext uri="{BB962C8B-B14F-4D97-AF65-F5344CB8AC3E}">
        <p14:creationId xmlns:p14="http://schemas.microsoft.com/office/powerpoint/2010/main" val="10789457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240ED7-B273-A8F2-B9D0-696196F60F33}"/>
            </a:ext>
          </a:extLst>
        </p:cNvPr>
        <p:cNvGrpSpPr/>
        <p:nvPr/>
      </p:nvGrpSpPr>
      <p:grpSpPr>
        <a:xfrm>
          <a:off x="0" y="0"/>
          <a:ext cx="0" cy="0"/>
          <a:chOff x="0" y="0"/>
          <a:chExt cx="0" cy="0"/>
        </a:xfrm>
      </p:grpSpPr>
      <p:pic>
        <p:nvPicPr>
          <p:cNvPr id="10" name="Picture 9" descr="A landscape with mountains and trees&#10;&#10;Description automatically generated">
            <a:extLst>
              <a:ext uri="{FF2B5EF4-FFF2-40B4-BE49-F238E27FC236}">
                <a16:creationId xmlns:a16="http://schemas.microsoft.com/office/drawing/2014/main" id="{65C231A6-322D-30CD-8F92-3C8120038998}"/>
              </a:ext>
            </a:extLst>
          </p:cNvPr>
          <p:cNvPicPr>
            <a:picLocks noChangeAspect="1"/>
          </p:cNvPicPr>
          <p:nvPr/>
        </p:nvPicPr>
        <p:blipFill>
          <a:blip r:embed="rId2"/>
          <a:srcRect l="3177" r="7044" b="-1"/>
          <a:stretch/>
        </p:blipFill>
        <p:spPr>
          <a:xfrm>
            <a:off x="0" y="0"/>
            <a:ext cx="12191980" cy="6857990"/>
          </a:xfrm>
          <a:prstGeom prst="rect">
            <a:avLst/>
          </a:prstGeom>
        </p:spPr>
      </p:pic>
      <p:sp>
        <p:nvSpPr>
          <p:cNvPr id="2" name="Rectangle 1">
            <a:extLst>
              <a:ext uri="{FF2B5EF4-FFF2-40B4-BE49-F238E27FC236}">
                <a16:creationId xmlns:a16="http://schemas.microsoft.com/office/drawing/2014/main" id="{D5A1CF9C-4709-328F-B184-C2254D7AA440}"/>
              </a:ext>
            </a:extLst>
          </p:cNvPr>
          <p:cNvSpPr/>
          <p:nvPr/>
        </p:nvSpPr>
        <p:spPr>
          <a:xfrm>
            <a:off x="1918437" y="1649940"/>
            <a:ext cx="8355106" cy="1344706"/>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6B1E1793-344F-A80B-50E1-C21F9F465A72}"/>
              </a:ext>
            </a:extLst>
          </p:cNvPr>
          <p:cNvSpPr txBox="1"/>
          <p:nvPr/>
        </p:nvSpPr>
        <p:spPr>
          <a:xfrm>
            <a:off x="358589" y="2091944"/>
            <a:ext cx="11698963" cy="744836"/>
          </a:xfrm>
          <a:prstGeom prst="rect">
            <a:avLst/>
          </a:prstGeom>
        </p:spPr>
        <p:txBody>
          <a:bodyPr vert="horz" lIns="91440" tIns="45720" rIns="91440" bIns="45720" rtlCol="0" anchor="ctr">
            <a:noAutofit/>
          </a:bodyPr>
          <a:lstStyle/>
          <a:p>
            <a:pPr algn="ctr">
              <a:lnSpc>
                <a:spcPct val="90000"/>
              </a:lnSpc>
              <a:spcBef>
                <a:spcPct val="0"/>
              </a:spcBef>
              <a:spcAft>
                <a:spcPts val="600"/>
              </a:spcAft>
            </a:pPr>
            <a:r>
              <a:rPr lang="en-US" sz="8000" b="1" dirty="0">
                <a:solidFill>
                  <a:schemeClr val="accent1"/>
                </a:solidFill>
                <a:effectLst>
                  <a:outerShdw blurRad="38100" dist="38100" dir="2700000" algn="tl">
                    <a:srgbClr val="000000">
                      <a:alpha val="43137"/>
                    </a:srgbClr>
                  </a:outerShdw>
                </a:effectLst>
                <a:latin typeface="+mj-lt"/>
                <a:ea typeface="+mj-ea"/>
                <a:cs typeface="+mj-cs"/>
              </a:rPr>
              <a:t>Who is the room?</a:t>
            </a:r>
            <a:endParaRPr lang="en-US" sz="8000" dirty="0">
              <a:solidFill>
                <a:schemeClr val="accent1"/>
              </a:solidFill>
              <a:effectLst>
                <a:outerShdw blurRad="38100" dist="38100" dir="2700000" algn="tl">
                  <a:srgbClr val="000000">
                    <a:alpha val="43137"/>
                  </a:srgbClr>
                </a:outerShdw>
              </a:effectLst>
              <a:latin typeface="+mj-lt"/>
              <a:ea typeface="+mj-ea"/>
              <a:cs typeface="+mj-cs"/>
            </a:endParaRPr>
          </a:p>
        </p:txBody>
      </p:sp>
      <p:pic>
        <p:nvPicPr>
          <p:cNvPr id="4" name="Picture 3">
            <a:extLst>
              <a:ext uri="{FF2B5EF4-FFF2-40B4-BE49-F238E27FC236}">
                <a16:creationId xmlns:a16="http://schemas.microsoft.com/office/drawing/2014/main" id="{C9BC9264-E18C-BDCB-12C3-FFCB2C0C44AF}"/>
              </a:ext>
            </a:extLst>
          </p:cNvPr>
          <p:cNvPicPr>
            <a:picLocks noChangeAspect="1"/>
          </p:cNvPicPr>
          <p:nvPr/>
        </p:nvPicPr>
        <p:blipFill>
          <a:blip r:embed="rId3"/>
          <a:stretch>
            <a:fillRect/>
          </a:stretch>
        </p:blipFill>
        <p:spPr>
          <a:xfrm>
            <a:off x="3966943" y="3426474"/>
            <a:ext cx="4012055" cy="2669840"/>
          </a:xfrm>
          <a:prstGeom prst="rect">
            <a:avLst/>
          </a:prstGeom>
          <a:ln w="2286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20350464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410A0256-107B-6675-C0DC-22077638E1AB}"/>
            </a:ext>
          </a:extLst>
        </p:cNvPr>
        <p:cNvGrpSpPr/>
        <p:nvPr/>
      </p:nvGrpSpPr>
      <p:grpSpPr>
        <a:xfrm>
          <a:off x="0" y="0"/>
          <a:ext cx="0" cy="0"/>
          <a:chOff x="0" y="0"/>
          <a:chExt cx="0" cy="0"/>
        </a:xfrm>
      </p:grpSpPr>
      <p:pic>
        <p:nvPicPr>
          <p:cNvPr id="10" name="Picture 9" descr="A landscape with mountains and trees&#10;&#10;Description automatically generated">
            <a:extLst>
              <a:ext uri="{FF2B5EF4-FFF2-40B4-BE49-F238E27FC236}">
                <a16:creationId xmlns:a16="http://schemas.microsoft.com/office/drawing/2014/main" id="{1D281F1B-F533-EB19-DA72-56A1BF95BB70}"/>
              </a:ext>
            </a:extLst>
          </p:cNvPr>
          <p:cNvPicPr>
            <a:picLocks noChangeAspect="1"/>
          </p:cNvPicPr>
          <p:nvPr/>
        </p:nvPicPr>
        <p:blipFill>
          <a:blip r:embed="rId2"/>
          <a:srcRect l="3177" r="7044" b="-1"/>
          <a:stretch/>
        </p:blipFill>
        <p:spPr>
          <a:xfrm>
            <a:off x="0" y="10"/>
            <a:ext cx="12191980" cy="6857990"/>
          </a:xfrm>
          <a:prstGeom prst="rect">
            <a:avLst/>
          </a:prstGeom>
        </p:spPr>
      </p:pic>
      <p:sp>
        <p:nvSpPr>
          <p:cNvPr id="49" name="Rectangle 48">
            <a:extLst>
              <a:ext uri="{FF2B5EF4-FFF2-40B4-BE49-F238E27FC236}">
                <a16:creationId xmlns:a16="http://schemas.microsoft.com/office/drawing/2014/main" id="{37C89E4B-3C9F-44B9-8B86-D9E3D112D8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320142"/>
            <a:ext cx="12192000" cy="736551"/>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0" name="Straight Connector 49">
            <a:extLst>
              <a:ext uri="{FF2B5EF4-FFF2-40B4-BE49-F238E27FC236}">
                <a16:creationId xmlns:a16="http://schemas.microsoft.com/office/drawing/2014/main" id="{AA2EAA10-076F-46BD-8F0F-B9A2FB77A85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5241983"/>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A76A7899-9D52-2273-162F-BF0A1750BA62}"/>
              </a:ext>
            </a:extLst>
          </p:cNvPr>
          <p:cNvSpPr/>
          <p:nvPr/>
        </p:nvSpPr>
        <p:spPr>
          <a:xfrm>
            <a:off x="-20" y="4894728"/>
            <a:ext cx="12192000" cy="1240123"/>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8" name="Straight Connector 47">
            <a:extLst>
              <a:ext uri="{FF2B5EF4-FFF2-40B4-BE49-F238E27FC236}">
                <a16:creationId xmlns:a16="http://schemas.microsoft.com/office/drawing/2014/main" id="{D891E407-403B-4764-86C9-33A56D3BCA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34852"/>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705E4C26-9117-766C-2155-58E5F19B6748}"/>
              </a:ext>
            </a:extLst>
          </p:cNvPr>
          <p:cNvSpPr txBox="1"/>
          <p:nvPr/>
        </p:nvSpPr>
        <p:spPr>
          <a:xfrm>
            <a:off x="268921" y="5163826"/>
            <a:ext cx="11654118" cy="812150"/>
          </a:xfrm>
          <a:prstGeom prst="rect">
            <a:avLst/>
          </a:prstGeom>
        </p:spPr>
        <p:txBody>
          <a:bodyPr vert="horz" lIns="91440" tIns="45720" rIns="91440" bIns="45720" rtlCol="0" anchor="ctr">
            <a:noAutofit/>
          </a:bodyPr>
          <a:lstStyle/>
          <a:p>
            <a:pPr algn="ctr">
              <a:lnSpc>
                <a:spcPct val="90000"/>
              </a:lnSpc>
              <a:spcBef>
                <a:spcPct val="0"/>
              </a:spcBef>
              <a:spcAft>
                <a:spcPts val="600"/>
              </a:spcAft>
            </a:pPr>
            <a:r>
              <a:rPr lang="en-US" sz="6000" b="1" dirty="0">
                <a:solidFill>
                  <a:schemeClr val="accent1"/>
                </a:solidFill>
                <a:effectLst>
                  <a:outerShdw blurRad="38100" dist="38100" dir="2700000" algn="tl">
                    <a:srgbClr val="000000">
                      <a:alpha val="43137"/>
                    </a:srgbClr>
                  </a:outerShdw>
                </a:effectLst>
                <a:latin typeface="+mj-lt"/>
                <a:ea typeface="+mj-ea"/>
                <a:cs typeface="+mj-cs"/>
              </a:rPr>
              <a:t>I. Key Terminology and Concepts</a:t>
            </a:r>
            <a:endParaRPr lang="en-US" sz="6000" dirty="0">
              <a:solidFill>
                <a:schemeClr val="accent1"/>
              </a:solidFill>
              <a:effectLst>
                <a:outerShdw blurRad="38100" dist="38100" dir="2700000" algn="tl">
                  <a:srgbClr val="000000">
                    <a:alpha val="43137"/>
                  </a:srgbClr>
                </a:outerShdw>
              </a:effectLst>
              <a:latin typeface="+mj-lt"/>
              <a:ea typeface="+mj-ea"/>
              <a:cs typeface="+mj-cs"/>
            </a:endParaRPr>
          </a:p>
        </p:txBody>
      </p:sp>
      <p:pic>
        <p:nvPicPr>
          <p:cNvPr id="4" name="Picture 3">
            <a:extLst>
              <a:ext uri="{FF2B5EF4-FFF2-40B4-BE49-F238E27FC236}">
                <a16:creationId xmlns:a16="http://schemas.microsoft.com/office/drawing/2014/main" id="{FB7E6463-CA38-0F14-47AA-948580B90E4E}"/>
              </a:ext>
            </a:extLst>
          </p:cNvPr>
          <p:cNvPicPr>
            <a:picLocks noChangeAspect="1"/>
          </p:cNvPicPr>
          <p:nvPr/>
        </p:nvPicPr>
        <p:blipFill>
          <a:blip r:embed="rId3"/>
          <a:stretch>
            <a:fillRect/>
          </a:stretch>
        </p:blipFill>
        <p:spPr>
          <a:xfrm>
            <a:off x="762000" y="1830545"/>
            <a:ext cx="4849905" cy="2688291"/>
          </a:xfrm>
          <a:prstGeom prst="rect">
            <a:avLst/>
          </a:prstGeom>
          <a:ln w="228600" cap="sq" cmpd="thickThin">
            <a:solidFill>
              <a:srgbClr val="000000"/>
            </a:solidFill>
            <a:prstDash val="solid"/>
            <a:miter lim="800000"/>
          </a:ln>
          <a:effectLst>
            <a:innerShdw blurRad="76200">
              <a:srgbClr val="000000"/>
            </a:innerShdw>
          </a:effectLst>
        </p:spPr>
      </p:pic>
      <p:pic>
        <p:nvPicPr>
          <p:cNvPr id="6" name="Picture 5">
            <a:extLst>
              <a:ext uri="{FF2B5EF4-FFF2-40B4-BE49-F238E27FC236}">
                <a16:creationId xmlns:a16="http://schemas.microsoft.com/office/drawing/2014/main" id="{0B1DFFB8-28A0-4FEB-B922-16970D665407}"/>
              </a:ext>
            </a:extLst>
          </p:cNvPr>
          <p:cNvPicPr>
            <a:picLocks noChangeAspect="1"/>
          </p:cNvPicPr>
          <p:nvPr/>
        </p:nvPicPr>
        <p:blipFill>
          <a:blip r:embed="rId4"/>
          <a:stretch>
            <a:fillRect/>
          </a:stretch>
        </p:blipFill>
        <p:spPr>
          <a:xfrm>
            <a:off x="6275294" y="1830544"/>
            <a:ext cx="5041517" cy="2688291"/>
          </a:xfrm>
          <a:prstGeom prst="rect">
            <a:avLst/>
          </a:prstGeom>
          <a:ln w="2286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17388707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grpId="0" nodeType="clickEffect">
                                  <p:stCondLst>
                                    <p:cond delay="0"/>
                                  </p:stCondLst>
                                  <p:childTnLst>
                                    <p:animEffect transition="out" filter="fade">
                                      <p:cBhvr>
                                        <p:cTn id="6" dur="500" tmFilter="0, 0; .2, .5; .8, .5; 1, 0"/>
                                        <p:tgtEl>
                                          <p:spTgt spid="11"/>
                                        </p:tgtEl>
                                      </p:cBhvr>
                                    </p:animEffect>
                                    <p:animScale>
                                      <p:cBhvr>
                                        <p:cTn id="7" dur="250" autoRev="1" fill="hold"/>
                                        <p:tgtEl>
                                          <p:spTgt spid="1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theme/theme1.xml><?xml version="1.0" encoding="utf-8"?>
<a:theme xmlns:a="http://schemas.openxmlformats.org/drawingml/2006/main" name="Office Theme">
  <a:themeElements>
    <a:clrScheme name="2025">
      <a:dk1>
        <a:srgbClr val="000000"/>
      </a:dk1>
      <a:lt1>
        <a:srgbClr val="FFFFFF"/>
      </a:lt1>
      <a:dk2>
        <a:srgbClr val="0E2841"/>
      </a:dk2>
      <a:lt2>
        <a:srgbClr val="E8E8E8"/>
      </a:lt2>
      <a:accent1>
        <a:srgbClr val="3A4782"/>
      </a:accent1>
      <a:accent2>
        <a:srgbClr val="F05332"/>
      </a:accent2>
      <a:accent3>
        <a:srgbClr val="00ABAB"/>
      </a:accent3>
      <a:accent4>
        <a:srgbClr val="93434D"/>
      </a:accent4>
      <a:accent5>
        <a:srgbClr val="EF574D"/>
      </a:accent5>
      <a:accent6>
        <a:srgbClr val="56A4B8"/>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32941</TotalTime>
  <Words>3848</Words>
  <Application>Microsoft Office PowerPoint</Application>
  <PresentationFormat>Widescreen</PresentationFormat>
  <Paragraphs>411</Paragraphs>
  <Slides>50</Slides>
  <Notes>35</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50</vt:i4>
      </vt:variant>
    </vt:vector>
  </HeadingPairs>
  <TitlesOfParts>
    <vt:vector size="54" baseType="lpstr">
      <vt:lpstr>Aptos</vt: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Bethany Wininger</dc:creator>
  <cp:lastModifiedBy>Philip.Garvin</cp:lastModifiedBy>
  <cp:revision>129</cp:revision>
  <cp:lastPrinted>2025-05-23T17:42:34Z</cp:lastPrinted>
  <dcterms:created xsi:type="dcterms:W3CDTF">2025-01-20T22:57:17Z</dcterms:created>
  <dcterms:modified xsi:type="dcterms:W3CDTF">2025-05-23T17:52:16Z</dcterms:modified>
</cp:coreProperties>
</file>