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303" r:id="rId4"/>
    <p:sldId id="259" r:id="rId5"/>
    <p:sldId id="301" r:id="rId6"/>
    <p:sldId id="311" r:id="rId7"/>
    <p:sldId id="302" r:id="rId8"/>
    <p:sldId id="313" r:id="rId9"/>
    <p:sldId id="312" r:id="rId10"/>
    <p:sldId id="314" r:id="rId11"/>
    <p:sldId id="261" r:id="rId12"/>
    <p:sldId id="305" r:id="rId13"/>
    <p:sldId id="304" r:id="rId14"/>
    <p:sldId id="315" r:id="rId15"/>
    <p:sldId id="316" r:id="rId16"/>
    <p:sldId id="307" r:id="rId17"/>
    <p:sldId id="308" r:id="rId18"/>
    <p:sldId id="309" r:id="rId19"/>
    <p:sldId id="317" r:id="rId20"/>
    <p:sldId id="260" r:id="rId21"/>
    <p:sldId id="318" r:id="rId22"/>
    <p:sldId id="319" r:id="rId23"/>
    <p:sldId id="299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4788"/>
    <a:srgbClr val="027DA7"/>
    <a:srgbClr val="F0533F"/>
    <a:srgbClr val="00A1AB"/>
    <a:srgbClr val="043A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6F1BF9-B122-F426-41ED-D2C873032353}" v="1" dt="2025-05-02T15:16:06.7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37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rie Arnold" userId="S::carnold@cherrystreetmission.org::87d1bf3a-32bd-4991-be04-e889ed596c51" providerId="AD" clId="Web-{796F1BF9-B122-F426-41ED-D2C873032353}"/>
    <pc:docChg chg="delSld">
      <pc:chgData name="Carrie Arnold" userId="S::carnold@cherrystreetmission.org::87d1bf3a-32bd-4991-be04-e889ed596c51" providerId="AD" clId="Web-{796F1BF9-B122-F426-41ED-D2C873032353}" dt="2025-05-02T15:16:06.709" v="0"/>
      <pc:docMkLst>
        <pc:docMk/>
      </pc:docMkLst>
      <pc:sldChg chg="del">
        <pc:chgData name="Carrie Arnold" userId="S::carnold@cherrystreetmission.org::87d1bf3a-32bd-4991-be04-e889ed596c51" providerId="AD" clId="Web-{796F1BF9-B122-F426-41ED-D2C873032353}" dt="2025-05-02T15:16:06.709" v="0"/>
        <pc:sldMkLst>
          <pc:docMk/>
          <pc:sldMk cId="2978387434" sldId="310"/>
        </pc:sldMkLst>
      </pc:sldChg>
    </pc:docChg>
  </pc:docChgLst>
  <pc:docChgLst>
    <pc:chgData name="Ann Ebbert" userId="62ba7a0b-636a-48dd-9c13-360ba692a99f" providerId="ADAL" clId="{21C7E4E8-0987-4443-9698-5117E70850DC}"/>
    <pc:docChg chg="modSld">
      <pc:chgData name="Ann Ebbert" userId="62ba7a0b-636a-48dd-9c13-360ba692a99f" providerId="ADAL" clId="{21C7E4E8-0987-4443-9698-5117E70850DC}" dt="2025-05-01T19:48:31.447" v="81" actId="1076"/>
      <pc:docMkLst>
        <pc:docMk/>
      </pc:docMkLst>
      <pc:sldChg chg="modSp mod">
        <pc:chgData name="Ann Ebbert" userId="62ba7a0b-636a-48dd-9c13-360ba692a99f" providerId="ADAL" clId="{21C7E4E8-0987-4443-9698-5117E70850DC}" dt="2025-05-01T19:47:38.498" v="78" actId="1076"/>
        <pc:sldMkLst>
          <pc:docMk/>
          <pc:sldMk cId="3975439722" sldId="260"/>
        </pc:sldMkLst>
        <pc:spChg chg="mod">
          <ac:chgData name="Ann Ebbert" userId="62ba7a0b-636a-48dd-9c13-360ba692a99f" providerId="ADAL" clId="{21C7E4E8-0987-4443-9698-5117E70850DC}" dt="2025-05-01T19:47:38.498" v="78" actId="1076"/>
          <ac:spMkLst>
            <pc:docMk/>
            <pc:sldMk cId="3975439722" sldId="260"/>
            <ac:spMk id="3" creationId="{C42C4840-90C9-2440-47A3-425D3D74A1AB}"/>
          </ac:spMkLst>
        </pc:spChg>
      </pc:sldChg>
      <pc:sldChg chg="modSp mod">
        <pc:chgData name="Ann Ebbert" userId="62ba7a0b-636a-48dd-9c13-360ba692a99f" providerId="ADAL" clId="{21C7E4E8-0987-4443-9698-5117E70850DC}" dt="2025-05-01T19:42:45.342" v="5" actId="255"/>
        <pc:sldMkLst>
          <pc:docMk/>
          <pc:sldMk cId="1738870759" sldId="261"/>
        </pc:sldMkLst>
        <pc:spChg chg="mod">
          <ac:chgData name="Ann Ebbert" userId="62ba7a0b-636a-48dd-9c13-360ba692a99f" providerId="ADAL" clId="{21C7E4E8-0987-4443-9698-5117E70850DC}" dt="2025-05-01T19:42:45.342" v="5" actId="255"/>
          <ac:spMkLst>
            <pc:docMk/>
            <pc:sldMk cId="1738870759" sldId="261"/>
            <ac:spMk id="4" creationId="{1B379518-25EF-6E46-AAEA-1E1E23C2E98D}"/>
          </ac:spMkLst>
        </pc:spChg>
      </pc:sldChg>
      <pc:sldChg chg="modSp mod">
        <pc:chgData name="Ann Ebbert" userId="62ba7a0b-636a-48dd-9c13-360ba692a99f" providerId="ADAL" clId="{21C7E4E8-0987-4443-9698-5117E70850DC}" dt="2025-05-01T19:43:18.532" v="7" actId="255"/>
        <pc:sldMkLst>
          <pc:docMk/>
          <pc:sldMk cId="2455588115" sldId="305"/>
        </pc:sldMkLst>
        <pc:spChg chg="mod">
          <ac:chgData name="Ann Ebbert" userId="62ba7a0b-636a-48dd-9c13-360ba692a99f" providerId="ADAL" clId="{21C7E4E8-0987-4443-9698-5117E70850DC}" dt="2025-05-01T19:43:18.532" v="7" actId="255"/>
          <ac:spMkLst>
            <pc:docMk/>
            <pc:sldMk cId="2455588115" sldId="305"/>
            <ac:spMk id="3" creationId="{F516962C-2A0B-C41A-B6F1-31D26BF09A86}"/>
          </ac:spMkLst>
        </pc:spChg>
      </pc:sldChg>
      <pc:sldChg chg="modSp mod">
        <pc:chgData name="Ann Ebbert" userId="62ba7a0b-636a-48dd-9c13-360ba692a99f" providerId="ADAL" clId="{21C7E4E8-0987-4443-9698-5117E70850DC}" dt="2025-05-01T19:43:39.669" v="8" actId="255"/>
        <pc:sldMkLst>
          <pc:docMk/>
          <pc:sldMk cId="3341281456" sldId="307"/>
        </pc:sldMkLst>
        <pc:spChg chg="mod">
          <ac:chgData name="Ann Ebbert" userId="62ba7a0b-636a-48dd-9c13-360ba692a99f" providerId="ADAL" clId="{21C7E4E8-0987-4443-9698-5117E70850DC}" dt="2025-05-01T19:43:39.669" v="8" actId="255"/>
          <ac:spMkLst>
            <pc:docMk/>
            <pc:sldMk cId="3341281456" sldId="307"/>
            <ac:spMk id="4" creationId="{44A2EF6D-F17E-1681-DE1E-88D44464B9B5}"/>
          </ac:spMkLst>
        </pc:spChg>
      </pc:sldChg>
      <pc:sldChg chg="modSp mod">
        <pc:chgData name="Ann Ebbert" userId="62ba7a0b-636a-48dd-9c13-360ba692a99f" providerId="ADAL" clId="{21C7E4E8-0987-4443-9698-5117E70850DC}" dt="2025-05-01T19:46:05.084" v="68" actId="20577"/>
        <pc:sldMkLst>
          <pc:docMk/>
          <pc:sldMk cId="2978387434" sldId="310"/>
        </pc:sldMkLst>
        <pc:spChg chg="mod">
          <ac:chgData name="Ann Ebbert" userId="62ba7a0b-636a-48dd-9c13-360ba692a99f" providerId="ADAL" clId="{21C7E4E8-0987-4443-9698-5117E70850DC}" dt="2025-05-01T19:46:05.084" v="68" actId="20577"/>
          <ac:spMkLst>
            <pc:docMk/>
            <pc:sldMk cId="2978387434" sldId="310"/>
            <ac:spMk id="3" creationId="{93CFC6B6-B55D-0C2D-3158-2FEBAA80F581}"/>
          </ac:spMkLst>
        </pc:spChg>
      </pc:sldChg>
      <pc:sldChg chg="modSp mod">
        <pc:chgData name="Ann Ebbert" userId="62ba7a0b-636a-48dd-9c13-360ba692a99f" providerId="ADAL" clId="{21C7E4E8-0987-4443-9698-5117E70850DC}" dt="2025-05-01T19:48:31.447" v="81" actId="1076"/>
        <pc:sldMkLst>
          <pc:docMk/>
          <pc:sldMk cId="1145297319" sldId="311"/>
        </pc:sldMkLst>
        <pc:picChg chg="mod">
          <ac:chgData name="Ann Ebbert" userId="62ba7a0b-636a-48dd-9c13-360ba692a99f" providerId="ADAL" clId="{21C7E4E8-0987-4443-9698-5117E70850DC}" dt="2025-05-01T19:48:31.447" v="81" actId="1076"/>
          <ac:picMkLst>
            <pc:docMk/>
            <pc:sldMk cId="1145297319" sldId="311"/>
            <ac:picMk id="3" creationId="{EEB06E25-A312-D57D-4BD8-353DB22DF80A}"/>
          </ac:picMkLst>
        </pc:picChg>
        <pc:picChg chg="mod">
          <ac:chgData name="Ann Ebbert" userId="62ba7a0b-636a-48dd-9c13-360ba692a99f" providerId="ADAL" clId="{21C7E4E8-0987-4443-9698-5117E70850DC}" dt="2025-05-01T19:48:17.222" v="79" actId="14100"/>
          <ac:picMkLst>
            <pc:docMk/>
            <pc:sldMk cId="1145297319" sldId="311"/>
            <ac:picMk id="6" creationId="{D6D586C2-4566-AF37-A942-EEADEADB617A}"/>
          </ac:picMkLst>
        </pc:picChg>
      </pc:sldChg>
      <pc:sldChg chg="modSp mod">
        <pc:chgData name="Ann Ebbert" userId="62ba7a0b-636a-48dd-9c13-360ba692a99f" providerId="ADAL" clId="{21C7E4E8-0987-4443-9698-5117E70850DC}" dt="2025-05-01T19:42:22.897" v="4" actId="14100"/>
        <pc:sldMkLst>
          <pc:docMk/>
          <pc:sldMk cId="1549663527" sldId="314"/>
        </pc:sldMkLst>
        <pc:picChg chg="mod modCrop">
          <ac:chgData name="Ann Ebbert" userId="62ba7a0b-636a-48dd-9c13-360ba692a99f" providerId="ADAL" clId="{21C7E4E8-0987-4443-9698-5117E70850DC}" dt="2025-05-01T19:42:22.897" v="4" actId="14100"/>
          <ac:picMkLst>
            <pc:docMk/>
            <pc:sldMk cId="1549663527" sldId="314"/>
            <ac:picMk id="5" creationId="{9D700846-70CA-F1C8-F521-019518D39ABA}"/>
          </ac:picMkLst>
        </pc:picChg>
      </pc:sldChg>
      <pc:sldChg chg="modSp mod">
        <pc:chgData name="Ann Ebbert" userId="62ba7a0b-636a-48dd-9c13-360ba692a99f" providerId="ADAL" clId="{21C7E4E8-0987-4443-9698-5117E70850DC}" dt="2025-05-01T19:46:22.814" v="70" actId="255"/>
        <pc:sldMkLst>
          <pc:docMk/>
          <pc:sldMk cId="4183675869" sldId="317"/>
        </pc:sldMkLst>
        <pc:spChg chg="mod">
          <ac:chgData name="Ann Ebbert" userId="62ba7a0b-636a-48dd-9c13-360ba692a99f" providerId="ADAL" clId="{21C7E4E8-0987-4443-9698-5117E70850DC}" dt="2025-05-01T19:46:22.814" v="70" actId="255"/>
          <ac:spMkLst>
            <pc:docMk/>
            <pc:sldMk cId="4183675869" sldId="317"/>
            <ac:spMk id="4" creationId="{42E1401E-3926-F7A5-439F-01554EC58993}"/>
          </ac:spMkLst>
        </pc:spChg>
      </pc:sldChg>
      <pc:sldChg chg="modSp mod">
        <pc:chgData name="Ann Ebbert" userId="62ba7a0b-636a-48dd-9c13-360ba692a99f" providerId="ADAL" clId="{21C7E4E8-0987-4443-9698-5117E70850DC}" dt="2025-05-01T19:47:04.304" v="75" actId="14100"/>
        <pc:sldMkLst>
          <pc:docMk/>
          <pc:sldMk cId="927072039" sldId="319"/>
        </pc:sldMkLst>
        <pc:picChg chg="mod">
          <ac:chgData name="Ann Ebbert" userId="62ba7a0b-636a-48dd-9c13-360ba692a99f" providerId="ADAL" clId="{21C7E4E8-0987-4443-9698-5117E70850DC}" dt="2025-05-01T19:47:04.304" v="75" actId="14100"/>
          <ac:picMkLst>
            <pc:docMk/>
            <pc:sldMk cId="927072039" sldId="319"/>
            <ac:picMk id="4" creationId="{3ABC501C-61E6-55E8-0018-FA6C3A36EAD4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0A468E-07FA-4AA4-93BF-263169EC59C2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B8AB996-780C-4863-99AA-E09E252DBB8A}">
      <dgm:prSet phldrT="[Text]" phldr="0"/>
      <dgm:spPr/>
      <dgm:t>
        <a:bodyPr/>
        <a:lstStyle/>
        <a:p>
          <a:pPr rtl="0"/>
          <a:r>
            <a:rPr lang="en-US" dirty="0">
              <a:latin typeface="Calibri Light" panose="020F0302020204030204"/>
            </a:rPr>
            <a:t>59% Do Not have a Drivers License</a:t>
          </a:r>
          <a:endParaRPr lang="en-US" dirty="0"/>
        </a:p>
      </dgm:t>
    </dgm:pt>
    <dgm:pt modelId="{1DBFFCC7-6FC6-4935-9F9F-0B224B983D22}" type="parTrans" cxnId="{C0B0046B-C2C4-46F5-9131-FD24CDDAC7FC}">
      <dgm:prSet/>
      <dgm:spPr/>
      <dgm:t>
        <a:bodyPr/>
        <a:lstStyle/>
        <a:p>
          <a:endParaRPr lang="en-US"/>
        </a:p>
      </dgm:t>
    </dgm:pt>
    <dgm:pt modelId="{9113ADAA-B3B4-4005-BD53-A55B4A0BB86A}" type="sibTrans" cxnId="{C0B0046B-C2C4-46F5-9131-FD24CDDAC7FC}">
      <dgm:prSet/>
      <dgm:spPr/>
      <dgm:t>
        <a:bodyPr/>
        <a:lstStyle/>
        <a:p>
          <a:endParaRPr lang="en-US"/>
        </a:p>
      </dgm:t>
    </dgm:pt>
    <dgm:pt modelId="{02348CF0-5072-4B5F-A7A1-D0ABC7B98DA1}">
      <dgm:prSet phldrT="[Text]" phldr="0"/>
      <dgm:spPr/>
      <dgm:t>
        <a:bodyPr/>
        <a:lstStyle/>
        <a:p>
          <a:pPr rtl="0"/>
          <a:r>
            <a:rPr lang="en-US">
              <a:latin typeface="Calibri Light" panose="020F0302020204030204"/>
            </a:rPr>
            <a:t>13% Have no HS Diploma or GED</a:t>
          </a:r>
          <a:endParaRPr lang="en-US"/>
        </a:p>
      </dgm:t>
    </dgm:pt>
    <dgm:pt modelId="{E173E063-0AE1-44A3-B385-89C144F11E07}" type="parTrans" cxnId="{954C9D20-25AC-4DF4-A55D-23B8596C52A6}">
      <dgm:prSet/>
      <dgm:spPr/>
      <dgm:t>
        <a:bodyPr/>
        <a:lstStyle/>
        <a:p>
          <a:endParaRPr lang="en-US"/>
        </a:p>
      </dgm:t>
    </dgm:pt>
    <dgm:pt modelId="{848CFEC0-DD5A-48FB-AE0E-241EE18E7298}" type="sibTrans" cxnId="{954C9D20-25AC-4DF4-A55D-23B8596C52A6}">
      <dgm:prSet/>
      <dgm:spPr/>
      <dgm:t>
        <a:bodyPr/>
        <a:lstStyle/>
        <a:p>
          <a:endParaRPr lang="en-US"/>
        </a:p>
      </dgm:t>
    </dgm:pt>
    <dgm:pt modelId="{37FB623A-C538-4008-9422-01F7DAE9391A}">
      <dgm:prSet phldrT="[Text]" phldr="0"/>
      <dgm:spPr/>
      <dgm:t>
        <a:bodyPr/>
        <a:lstStyle/>
        <a:p>
          <a:pPr rtl="0"/>
          <a:r>
            <a:rPr lang="en-US">
              <a:latin typeface="Calibri Light" panose="020F0302020204030204"/>
            </a:rPr>
            <a:t>Only 35% are living on their own without subsidy</a:t>
          </a:r>
          <a:endParaRPr lang="en-US"/>
        </a:p>
      </dgm:t>
    </dgm:pt>
    <dgm:pt modelId="{6949AB15-0281-45D9-BC7B-1C49BE6DA317}" type="parTrans" cxnId="{73101B6A-5696-4894-B918-CAA35A681D84}">
      <dgm:prSet/>
      <dgm:spPr/>
      <dgm:t>
        <a:bodyPr/>
        <a:lstStyle/>
        <a:p>
          <a:endParaRPr lang="en-US"/>
        </a:p>
      </dgm:t>
    </dgm:pt>
    <dgm:pt modelId="{A55C4BF2-5EDF-4AF5-84C6-5847EF0327B7}" type="sibTrans" cxnId="{73101B6A-5696-4894-B918-CAA35A681D84}">
      <dgm:prSet/>
      <dgm:spPr/>
      <dgm:t>
        <a:bodyPr/>
        <a:lstStyle/>
        <a:p>
          <a:endParaRPr lang="en-US"/>
        </a:p>
      </dgm:t>
    </dgm:pt>
    <dgm:pt modelId="{87E68684-ED0B-4FEF-9A68-AD2BA749FBFF}">
      <dgm:prSet phldrT="[Text]" phldr="0"/>
      <dgm:spPr/>
      <dgm:t>
        <a:bodyPr/>
        <a:lstStyle/>
        <a:p>
          <a:pPr rtl="0"/>
          <a:r>
            <a:rPr lang="en-US">
              <a:latin typeface="Calibri Light" panose="020F0302020204030204"/>
            </a:rPr>
            <a:t>46% rely on public transportation</a:t>
          </a:r>
          <a:endParaRPr lang="en-US"/>
        </a:p>
      </dgm:t>
    </dgm:pt>
    <dgm:pt modelId="{9DBD1A19-E327-4567-AD02-CAF87B697FD5}" type="parTrans" cxnId="{440CD687-3EB6-447B-B24E-7E031040E9C4}">
      <dgm:prSet/>
      <dgm:spPr/>
      <dgm:t>
        <a:bodyPr/>
        <a:lstStyle/>
        <a:p>
          <a:endParaRPr lang="en-US"/>
        </a:p>
      </dgm:t>
    </dgm:pt>
    <dgm:pt modelId="{FCCD9045-35EC-43D6-90C0-74A6FF4285F2}" type="sibTrans" cxnId="{440CD687-3EB6-447B-B24E-7E031040E9C4}">
      <dgm:prSet/>
      <dgm:spPr/>
      <dgm:t>
        <a:bodyPr/>
        <a:lstStyle/>
        <a:p>
          <a:endParaRPr lang="en-US"/>
        </a:p>
      </dgm:t>
    </dgm:pt>
    <dgm:pt modelId="{4D6E7E64-6A07-4E05-919E-914A9E731C65}">
      <dgm:prSet phldrT="[Text]" phldr="0"/>
      <dgm:spPr/>
      <dgm:t>
        <a:bodyPr/>
        <a:lstStyle/>
        <a:p>
          <a:pPr rtl="0"/>
          <a:r>
            <a:rPr lang="en-US">
              <a:latin typeface="Calibri Light" panose="020F0302020204030204"/>
            </a:rPr>
            <a:t>61% have a blemish on their background</a:t>
          </a:r>
          <a:endParaRPr lang="en-US"/>
        </a:p>
      </dgm:t>
    </dgm:pt>
    <dgm:pt modelId="{7DE57386-5ACD-400F-A953-98D7ACA38FF5}" type="parTrans" cxnId="{C7719F79-14F5-4E7D-8BA2-A27ADB716733}">
      <dgm:prSet/>
      <dgm:spPr/>
      <dgm:t>
        <a:bodyPr/>
        <a:lstStyle/>
        <a:p>
          <a:endParaRPr lang="en-US"/>
        </a:p>
      </dgm:t>
    </dgm:pt>
    <dgm:pt modelId="{86691199-29E1-400C-B7CA-FF9B6DC59D74}" type="sibTrans" cxnId="{C7719F79-14F5-4E7D-8BA2-A27ADB716733}">
      <dgm:prSet/>
      <dgm:spPr/>
      <dgm:t>
        <a:bodyPr/>
        <a:lstStyle/>
        <a:p>
          <a:endParaRPr lang="en-US"/>
        </a:p>
      </dgm:t>
    </dgm:pt>
    <dgm:pt modelId="{7F242F6C-FC31-472A-8B46-F8985B005D43}">
      <dgm:prSet phldrT="[Text]" phldr="0"/>
      <dgm:spPr/>
      <dgm:t>
        <a:bodyPr/>
        <a:lstStyle/>
        <a:p>
          <a:r>
            <a:rPr lang="en-US">
              <a:latin typeface="Calibri Light" panose="020F0302020204030204"/>
            </a:rPr>
            <a:t>58% are not employed</a:t>
          </a:r>
          <a:endParaRPr lang="en-US"/>
        </a:p>
      </dgm:t>
    </dgm:pt>
    <dgm:pt modelId="{C2D91343-37D0-4556-B5F8-DD5DC85859BB}" type="parTrans" cxnId="{5D666446-3D24-4A92-9663-572E6D329965}">
      <dgm:prSet/>
      <dgm:spPr/>
      <dgm:t>
        <a:bodyPr/>
        <a:lstStyle/>
        <a:p>
          <a:endParaRPr lang="en-US"/>
        </a:p>
      </dgm:t>
    </dgm:pt>
    <dgm:pt modelId="{64AD341B-73D5-4A3C-8CEB-F878E8485EC4}" type="sibTrans" cxnId="{5D666446-3D24-4A92-9663-572E6D329965}">
      <dgm:prSet/>
      <dgm:spPr/>
      <dgm:t>
        <a:bodyPr/>
        <a:lstStyle/>
        <a:p>
          <a:endParaRPr lang="en-US"/>
        </a:p>
      </dgm:t>
    </dgm:pt>
    <dgm:pt modelId="{EF6A05FE-2E8F-4D6D-9CDC-6250D63DE7CB}">
      <dgm:prSet phldrT="[Text]" phldr="0"/>
      <dgm:spPr/>
      <dgm:t>
        <a:bodyPr/>
        <a:lstStyle/>
        <a:p>
          <a:pPr rtl="0"/>
          <a:r>
            <a:rPr lang="en-US">
              <a:latin typeface="Calibri Light" panose="020F0302020204030204"/>
            </a:rPr>
            <a:t>42% are "ALICE" employed</a:t>
          </a:r>
          <a:endParaRPr lang="en-US"/>
        </a:p>
      </dgm:t>
    </dgm:pt>
    <dgm:pt modelId="{E1D7681C-D86F-4937-AE0D-3AAB5AD865BD}" type="parTrans" cxnId="{04C00A99-5980-4124-A460-D12B61264B50}">
      <dgm:prSet/>
      <dgm:spPr/>
      <dgm:t>
        <a:bodyPr/>
        <a:lstStyle/>
        <a:p>
          <a:endParaRPr lang="en-US"/>
        </a:p>
      </dgm:t>
    </dgm:pt>
    <dgm:pt modelId="{1D260A34-F34F-42D1-8D90-4DBFE0F23E14}" type="sibTrans" cxnId="{04C00A99-5980-4124-A460-D12B61264B50}">
      <dgm:prSet/>
      <dgm:spPr/>
      <dgm:t>
        <a:bodyPr/>
        <a:lstStyle/>
        <a:p>
          <a:endParaRPr lang="en-US"/>
        </a:p>
      </dgm:t>
    </dgm:pt>
    <dgm:pt modelId="{324B3F04-D8A7-416F-A1A9-BDDB62CC0485}">
      <dgm:prSet phldr="0"/>
      <dgm:spPr/>
      <dgm:t>
        <a:bodyPr/>
        <a:lstStyle/>
        <a:p>
          <a:pPr rtl="0"/>
          <a:r>
            <a:rPr lang="en-US">
              <a:latin typeface="Calibri Light" panose="020F0302020204030204"/>
            </a:rPr>
            <a:t>25% are residential guests with Cherry Street</a:t>
          </a:r>
        </a:p>
      </dgm:t>
    </dgm:pt>
    <dgm:pt modelId="{BBA972FF-BC2B-4D6A-9729-CE99E27F944D}" type="parTrans" cxnId="{A3D42E60-E471-4D91-B1A1-4F78862C0ACB}">
      <dgm:prSet/>
      <dgm:spPr/>
    </dgm:pt>
    <dgm:pt modelId="{DDAF6CAA-71E0-4DCA-8FC9-8CC2CAC349B1}" type="sibTrans" cxnId="{A3D42E60-E471-4D91-B1A1-4F78862C0ACB}">
      <dgm:prSet/>
      <dgm:spPr/>
    </dgm:pt>
    <dgm:pt modelId="{C479BF8B-D0A5-4AC8-B2B9-8786DA875DE8}">
      <dgm:prSet phldr="0"/>
      <dgm:spPr/>
      <dgm:t>
        <a:bodyPr/>
        <a:lstStyle/>
        <a:p>
          <a:pPr rtl="0"/>
          <a:r>
            <a:rPr lang="en-US">
              <a:latin typeface="Calibri Light" panose="020F0302020204030204"/>
            </a:rPr>
            <a:t>75% come from the community</a:t>
          </a:r>
        </a:p>
      </dgm:t>
    </dgm:pt>
    <dgm:pt modelId="{C9116420-C526-41E5-9950-7E00F3CCEBEE}" type="parTrans" cxnId="{355D910A-32BB-4151-8EC4-0531F63A912F}">
      <dgm:prSet/>
      <dgm:spPr/>
    </dgm:pt>
    <dgm:pt modelId="{72A55105-363D-4185-8455-82D2BC3D8DE8}" type="sibTrans" cxnId="{355D910A-32BB-4151-8EC4-0531F63A912F}">
      <dgm:prSet/>
      <dgm:spPr/>
    </dgm:pt>
    <dgm:pt modelId="{2B47FD24-35C1-4265-8972-48A6C3E4568A}" type="pres">
      <dgm:prSet presAssocID="{050A468E-07FA-4AA4-93BF-263169EC59C2}" presName="Name0" presStyleCnt="0">
        <dgm:presLayoutVars>
          <dgm:dir/>
          <dgm:resizeHandles/>
        </dgm:presLayoutVars>
      </dgm:prSet>
      <dgm:spPr/>
    </dgm:pt>
    <dgm:pt modelId="{E7C9AC70-9660-47BA-A90D-7BF71A25C59D}" type="pres">
      <dgm:prSet presAssocID="{6B8AB996-780C-4863-99AA-E09E252DBB8A}" presName="compNode" presStyleCnt="0"/>
      <dgm:spPr/>
    </dgm:pt>
    <dgm:pt modelId="{DC644C77-0363-4AE5-8382-41926FAB9E71}" type="pres">
      <dgm:prSet presAssocID="{6B8AB996-780C-4863-99AA-E09E252DBB8A}" presName="dummyConnPt" presStyleCnt="0"/>
      <dgm:spPr/>
    </dgm:pt>
    <dgm:pt modelId="{BB764CE1-3F90-4F72-B096-415DB5ABB3A0}" type="pres">
      <dgm:prSet presAssocID="{6B8AB996-780C-4863-99AA-E09E252DBB8A}" presName="node" presStyleLbl="node1" presStyleIdx="0" presStyleCnt="9">
        <dgm:presLayoutVars>
          <dgm:bulletEnabled val="1"/>
        </dgm:presLayoutVars>
      </dgm:prSet>
      <dgm:spPr/>
    </dgm:pt>
    <dgm:pt modelId="{96FCA938-9A3D-4C26-821C-602618525A7A}" type="pres">
      <dgm:prSet presAssocID="{9113ADAA-B3B4-4005-BD53-A55B4A0BB86A}" presName="sibTrans" presStyleLbl="bgSibTrans2D1" presStyleIdx="0" presStyleCnt="8"/>
      <dgm:spPr/>
    </dgm:pt>
    <dgm:pt modelId="{FFD565FC-7B90-4D31-81D3-B80EF27A418A}" type="pres">
      <dgm:prSet presAssocID="{02348CF0-5072-4B5F-A7A1-D0ABC7B98DA1}" presName="compNode" presStyleCnt="0"/>
      <dgm:spPr/>
    </dgm:pt>
    <dgm:pt modelId="{89A6C1D2-EABC-4F78-91CB-BA84D7736FC1}" type="pres">
      <dgm:prSet presAssocID="{02348CF0-5072-4B5F-A7A1-D0ABC7B98DA1}" presName="dummyConnPt" presStyleCnt="0"/>
      <dgm:spPr/>
    </dgm:pt>
    <dgm:pt modelId="{5EF40BC4-AD8A-4151-8384-EA5247B1BC4C}" type="pres">
      <dgm:prSet presAssocID="{02348CF0-5072-4B5F-A7A1-D0ABC7B98DA1}" presName="node" presStyleLbl="node1" presStyleIdx="1" presStyleCnt="9">
        <dgm:presLayoutVars>
          <dgm:bulletEnabled val="1"/>
        </dgm:presLayoutVars>
      </dgm:prSet>
      <dgm:spPr/>
    </dgm:pt>
    <dgm:pt modelId="{A8D9084B-D184-4F73-82E2-D7C6714ADCE2}" type="pres">
      <dgm:prSet presAssocID="{848CFEC0-DD5A-48FB-AE0E-241EE18E7298}" presName="sibTrans" presStyleLbl="bgSibTrans2D1" presStyleIdx="1" presStyleCnt="8"/>
      <dgm:spPr/>
    </dgm:pt>
    <dgm:pt modelId="{3A88D20C-3A99-4A69-A8FD-03BEF609098F}" type="pres">
      <dgm:prSet presAssocID="{37FB623A-C538-4008-9422-01F7DAE9391A}" presName="compNode" presStyleCnt="0"/>
      <dgm:spPr/>
    </dgm:pt>
    <dgm:pt modelId="{AAF908A5-A76F-4F16-8408-951281A895B9}" type="pres">
      <dgm:prSet presAssocID="{37FB623A-C538-4008-9422-01F7DAE9391A}" presName="dummyConnPt" presStyleCnt="0"/>
      <dgm:spPr/>
    </dgm:pt>
    <dgm:pt modelId="{11F47BBF-38E2-4905-96F0-3FD6135BD28E}" type="pres">
      <dgm:prSet presAssocID="{37FB623A-C538-4008-9422-01F7DAE9391A}" presName="node" presStyleLbl="node1" presStyleIdx="2" presStyleCnt="9">
        <dgm:presLayoutVars>
          <dgm:bulletEnabled val="1"/>
        </dgm:presLayoutVars>
      </dgm:prSet>
      <dgm:spPr/>
    </dgm:pt>
    <dgm:pt modelId="{3741188A-115F-4472-8AFE-266E83B098D8}" type="pres">
      <dgm:prSet presAssocID="{A55C4BF2-5EDF-4AF5-84C6-5847EF0327B7}" presName="sibTrans" presStyleLbl="bgSibTrans2D1" presStyleIdx="2" presStyleCnt="8"/>
      <dgm:spPr/>
    </dgm:pt>
    <dgm:pt modelId="{80888084-B43E-41A5-B0C0-50AFDDA5B498}" type="pres">
      <dgm:prSet presAssocID="{87E68684-ED0B-4FEF-9A68-AD2BA749FBFF}" presName="compNode" presStyleCnt="0"/>
      <dgm:spPr/>
    </dgm:pt>
    <dgm:pt modelId="{476187D7-54ED-43CF-A3A0-CABA99D8FD28}" type="pres">
      <dgm:prSet presAssocID="{87E68684-ED0B-4FEF-9A68-AD2BA749FBFF}" presName="dummyConnPt" presStyleCnt="0"/>
      <dgm:spPr/>
    </dgm:pt>
    <dgm:pt modelId="{70026799-43C2-4EA4-A40B-B8B4E6E54873}" type="pres">
      <dgm:prSet presAssocID="{87E68684-ED0B-4FEF-9A68-AD2BA749FBFF}" presName="node" presStyleLbl="node1" presStyleIdx="3" presStyleCnt="9">
        <dgm:presLayoutVars>
          <dgm:bulletEnabled val="1"/>
        </dgm:presLayoutVars>
      </dgm:prSet>
      <dgm:spPr/>
    </dgm:pt>
    <dgm:pt modelId="{D64AFAC7-2977-4E5D-A145-8A5DADFC4F1F}" type="pres">
      <dgm:prSet presAssocID="{FCCD9045-35EC-43D6-90C0-74A6FF4285F2}" presName="sibTrans" presStyleLbl="bgSibTrans2D1" presStyleIdx="3" presStyleCnt="8"/>
      <dgm:spPr/>
    </dgm:pt>
    <dgm:pt modelId="{45B18040-8848-40F9-872C-3E5551600BB1}" type="pres">
      <dgm:prSet presAssocID="{4D6E7E64-6A07-4E05-919E-914A9E731C65}" presName="compNode" presStyleCnt="0"/>
      <dgm:spPr/>
    </dgm:pt>
    <dgm:pt modelId="{44DF5536-91BC-415D-86A4-9FF927ABB12E}" type="pres">
      <dgm:prSet presAssocID="{4D6E7E64-6A07-4E05-919E-914A9E731C65}" presName="dummyConnPt" presStyleCnt="0"/>
      <dgm:spPr/>
    </dgm:pt>
    <dgm:pt modelId="{0BDB5B66-30E9-44B9-B5B5-2CE9ECA53684}" type="pres">
      <dgm:prSet presAssocID="{4D6E7E64-6A07-4E05-919E-914A9E731C65}" presName="node" presStyleLbl="node1" presStyleIdx="4" presStyleCnt="9">
        <dgm:presLayoutVars>
          <dgm:bulletEnabled val="1"/>
        </dgm:presLayoutVars>
      </dgm:prSet>
      <dgm:spPr/>
    </dgm:pt>
    <dgm:pt modelId="{172DAF00-B9CD-4C0F-8622-283FD2BACC8F}" type="pres">
      <dgm:prSet presAssocID="{86691199-29E1-400C-B7CA-FF9B6DC59D74}" presName="sibTrans" presStyleLbl="bgSibTrans2D1" presStyleIdx="4" presStyleCnt="8"/>
      <dgm:spPr/>
    </dgm:pt>
    <dgm:pt modelId="{899B8BFD-8F92-49AC-9CDB-6A843D40904E}" type="pres">
      <dgm:prSet presAssocID="{324B3F04-D8A7-416F-A1A9-BDDB62CC0485}" presName="compNode" presStyleCnt="0"/>
      <dgm:spPr/>
    </dgm:pt>
    <dgm:pt modelId="{523DA8AE-BED2-4783-A1B7-DE22BA3BBEF0}" type="pres">
      <dgm:prSet presAssocID="{324B3F04-D8A7-416F-A1A9-BDDB62CC0485}" presName="dummyConnPt" presStyleCnt="0"/>
      <dgm:spPr/>
    </dgm:pt>
    <dgm:pt modelId="{AF1A389E-A3D0-4889-B9C0-BF3596D3F111}" type="pres">
      <dgm:prSet presAssocID="{324B3F04-D8A7-416F-A1A9-BDDB62CC0485}" presName="node" presStyleLbl="node1" presStyleIdx="5" presStyleCnt="9">
        <dgm:presLayoutVars>
          <dgm:bulletEnabled val="1"/>
        </dgm:presLayoutVars>
      </dgm:prSet>
      <dgm:spPr/>
    </dgm:pt>
    <dgm:pt modelId="{D890F95E-4DFE-42CB-9205-6DB08BFDA0AA}" type="pres">
      <dgm:prSet presAssocID="{DDAF6CAA-71E0-4DCA-8FC9-8CC2CAC349B1}" presName="sibTrans" presStyleLbl="bgSibTrans2D1" presStyleIdx="5" presStyleCnt="8"/>
      <dgm:spPr/>
    </dgm:pt>
    <dgm:pt modelId="{113C8A9E-3D22-41A0-BF8C-16719F8BED16}" type="pres">
      <dgm:prSet presAssocID="{C479BF8B-D0A5-4AC8-B2B9-8786DA875DE8}" presName="compNode" presStyleCnt="0"/>
      <dgm:spPr/>
    </dgm:pt>
    <dgm:pt modelId="{69B63326-CC94-4F1B-A340-4C0FE809236F}" type="pres">
      <dgm:prSet presAssocID="{C479BF8B-D0A5-4AC8-B2B9-8786DA875DE8}" presName="dummyConnPt" presStyleCnt="0"/>
      <dgm:spPr/>
    </dgm:pt>
    <dgm:pt modelId="{8CC38B6D-EB91-4643-AC58-4BA46B9BC8F9}" type="pres">
      <dgm:prSet presAssocID="{C479BF8B-D0A5-4AC8-B2B9-8786DA875DE8}" presName="node" presStyleLbl="node1" presStyleIdx="6" presStyleCnt="9">
        <dgm:presLayoutVars>
          <dgm:bulletEnabled val="1"/>
        </dgm:presLayoutVars>
      </dgm:prSet>
      <dgm:spPr/>
    </dgm:pt>
    <dgm:pt modelId="{54DC1426-FE04-4CF7-B2E6-C616AAD02198}" type="pres">
      <dgm:prSet presAssocID="{72A55105-363D-4185-8455-82D2BC3D8DE8}" presName="sibTrans" presStyleLbl="bgSibTrans2D1" presStyleIdx="6" presStyleCnt="8"/>
      <dgm:spPr/>
    </dgm:pt>
    <dgm:pt modelId="{4BE244F9-B888-4621-95BE-872CE11373DD}" type="pres">
      <dgm:prSet presAssocID="{7F242F6C-FC31-472A-8B46-F8985B005D43}" presName="compNode" presStyleCnt="0"/>
      <dgm:spPr/>
    </dgm:pt>
    <dgm:pt modelId="{FD2FB097-7DAB-46E2-9B37-C17DC2BD14AE}" type="pres">
      <dgm:prSet presAssocID="{7F242F6C-FC31-472A-8B46-F8985B005D43}" presName="dummyConnPt" presStyleCnt="0"/>
      <dgm:spPr/>
    </dgm:pt>
    <dgm:pt modelId="{4DF16D91-56F0-447C-9718-64BF4E1EF807}" type="pres">
      <dgm:prSet presAssocID="{7F242F6C-FC31-472A-8B46-F8985B005D43}" presName="node" presStyleLbl="node1" presStyleIdx="7" presStyleCnt="9">
        <dgm:presLayoutVars>
          <dgm:bulletEnabled val="1"/>
        </dgm:presLayoutVars>
      </dgm:prSet>
      <dgm:spPr/>
    </dgm:pt>
    <dgm:pt modelId="{CEB18BE1-7F2C-4E0D-8F09-65C0A5E7B01A}" type="pres">
      <dgm:prSet presAssocID="{64AD341B-73D5-4A3C-8CEB-F878E8485EC4}" presName="sibTrans" presStyleLbl="bgSibTrans2D1" presStyleIdx="7" presStyleCnt="8"/>
      <dgm:spPr/>
    </dgm:pt>
    <dgm:pt modelId="{14DBA2C9-590B-4125-A595-0304AB323112}" type="pres">
      <dgm:prSet presAssocID="{EF6A05FE-2E8F-4D6D-9CDC-6250D63DE7CB}" presName="compNode" presStyleCnt="0"/>
      <dgm:spPr/>
    </dgm:pt>
    <dgm:pt modelId="{BC912163-3D6C-4B82-9C42-AF401015EE4E}" type="pres">
      <dgm:prSet presAssocID="{EF6A05FE-2E8F-4D6D-9CDC-6250D63DE7CB}" presName="dummyConnPt" presStyleCnt="0"/>
      <dgm:spPr/>
    </dgm:pt>
    <dgm:pt modelId="{E3646761-47FA-4DF3-BF9F-88016813C3B7}" type="pres">
      <dgm:prSet presAssocID="{EF6A05FE-2E8F-4D6D-9CDC-6250D63DE7CB}" presName="node" presStyleLbl="node1" presStyleIdx="8" presStyleCnt="9">
        <dgm:presLayoutVars>
          <dgm:bulletEnabled val="1"/>
        </dgm:presLayoutVars>
      </dgm:prSet>
      <dgm:spPr/>
    </dgm:pt>
  </dgm:ptLst>
  <dgm:cxnLst>
    <dgm:cxn modelId="{1DE6F703-759F-4E88-8E8E-D2669A4096B7}" type="presOf" srcId="{050A468E-07FA-4AA4-93BF-263169EC59C2}" destId="{2B47FD24-35C1-4265-8972-48A6C3E4568A}" srcOrd="0" destOrd="0" presId="urn:microsoft.com/office/officeart/2005/8/layout/bProcess4"/>
    <dgm:cxn modelId="{E8114C0A-9011-4321-AAC9-0F1FB3C974D8}" type="presOf" srcId="{37FB623A-C538-4008-9422-01F7DAE9391A}" destId="{11F47BBF-38E2-4905-96F0-3FD6135BD28E}" srcOrd="0" destOrd="0" presId="urn:microsoft.com/office/officeart/2005/8/layout/bProcess4"/>
    <dgm:cxn modelId="{355D910A-32BB-4151-8EC4-0531F63A912F}" srcId="{050A468E-07FA-4AA4-93BF-263169EC59C2}" destId="{C479BF8B-D0A5-4AC8-B2B9-8786DA875DE8}" srcOrd="6" destOrd="0" parTransId="{C9116420-C526-41E5-9950-7E00F3CCEBEE}" sibTransId="{72A55105-363D-4185-8455-82D2BC3D8DE8}"/>
    <dgm:cxn modelId="{84FA531B-B3D5-464C-8CB4-00D1C118A381}" type="presOf" srcId="{72A55105-363D-4185-8455-82D2BC3D8DE8}" destId="{54DC1426-FE04-4CF7-B2E6-C616AAD02198}" srcOrd="0" destOrd="0" presId="urn:microsoft.com/office/officeart/2005/8/layout/bProcess4"/>
    <dgm:cxn modelId="{954C9D20-25AC-4DF4-A55D-23B8596C52A6}" srcId="{050A468E-07FA-4AA4-93BF-263169EC59C2}" destId="{02348CF0-5072-4B5F-A7A1-D0ABC7B98DA1}" srcOrd="1" destOrd="0" parTransId="{E173E063-0AE1-44A3-B385-89C144F11E07}" sibTransId="{848CFEC0-DD5A-48FB-AE0E-241EE18E7298}"/>
    <dgm:cxn modelId="{D0959B2E-685E-4ED3-B32A-4C752F28C44A}" type="presOf" srcId="{86691199-29E1-400C-B7CA-FF9B6DC59D74}" destId="{172DAF00-B9CD-4C0F-8622-283FD2BACC8F}" srcOrd="0" destOrd="0" presId="urn:microsoft.com/office/officeart/2005/8/layout/bProcess4"/>
    <dgm:cxn modelId="{8CF4CA3D-42C8-42DC-997C-4AE7E73371F3}" type="presOf" srcId="{324B3F04-D8A7-416F-A1A9-BDDB62CC0485}" destId="{AF1A389E-A3D0-4889-B9C0-BF3596D3F111}" srcOrd="0" destOrd="0" presId="urn:microsoft.com/office/officeart/2005/8/layout/bProcess4"/>
    <dgm:cxn modelId="{7A33DD3D-6297-4C3A-883B-D3B276F2A898}" type="presOf" srcId="{64AD341B-73D5-4A3C-8CEB-F878E8485EC4}" destId="{CEB18BE1-7F2C-4E0D-8F09-65C0A5E7B01A}" srcOrd="0" destOrd="0" presId="urn:microsoft.com/office/officeart/2005/8/layout/bProcess4"/>
    <dgm:cxn modelId="{3917825E-134A-4428-8ED3-D0EE84B85767}" type="presOf" srcId="{848CFEC0-DD5A-48FB-AE0E-241EE18E7298}" destId="{A8D9084B-D184-4F73-82E2-D7C6714ADCE2}" srcOrd="0" destOrd="0" presId="urn:microsoft.com/office/officeart/2005/8/layout/bProcess4"/>
    <dgm:cxn modelId="{A3D42E60-E471-4D91-B1A1-4F78862C0ACB}" srcId="{050A468E-07FA-4AA4-93BF-263169EC59C2}" destId="{324B3F04-D8A7-416F-A1A9-BDDB62CC0485}" srcOrd="5" destOrd="0" parTransId="{BBA972FF-BC2B-4D6A-9729-CE99E27F944D}" sibTransId="{DDAF6CAA-71E0-4DCA-8FC9-8CC2CAC349B1}"/>
    <dgm:cxn modelId="{83164263-EB7A-4F00-B9CA-665B01F0B81A}" type="presOf" srcId="{FCCD9045-35EC-43D6-90C0-74A6FF4285F2}" destId="{D64AFAC7-2977-4E5D-A145-8A5DADFC4F1F}" srcOrd="0" destOrd="0" presId="urn:microsoft.com/office/officeart/2005/8/layout/bProcess4"/>
    <dgm:cxn modelId="{D1BE5F44-94B4-41D4-BB31-6E05A4BFDE80}" type="presOf" srcId="{A55C4BF2-5EDF-4AF5-84C6-5847EF0327B7}" destId="{3741188A-115F-4472-8AFE-266E83B098D8}" srcOrd="0" destOrd="0" presId="urn:microsoft.com/office/officeart/2005/8/layout/bProcess4"/>
    <dgm:cxn modelId="{5D666446-3D24-4A92-9663-572E6D329965}" srcId="{050A468E-07FA-4AA4-93BF-263169EC59C2}" destId="{7F242F6C-FC31-472A-8B46-F8985B005D43}" srcOrd="7" destOrd="0" parTransId="{C2D91343-37D0-4556-B5F8-DD5DC85859BB}" sibTransId="{64AD341B-73D5-4A3C-8CEB-F878E8485EC4}"/>
    <dgm:cxn modelId="{85123048-5716-4198-9350-E5C6FCE599C4}" type="presOf" srcId="{7F242F6C-FC31-472A-8B46-F8985B005D43}" destId="{4DF16D91-56F0-447C-9718-64BF4E1EF807}" srcOrd="0" destOrd="0" presId="urn:microsoft.com/office/officeart/2005/8/layout/bProcess4"/>
    <dgm:cxn modelId="{73101B6A-5696-4894-B918-CAA35A681D84}" srcId="{050A468E-07FA-4AA4-93BF-263169EC59C2}" destId="{37FB623A-C538-4008-9422-01F7DAE9391A}" srcOrd="2" destOrd="0" parTransId="{6949AB15-0281-45D9-BC7B-1C49BE6DA317}" sibTransId="{A55C4BF2-5EDF-4AF5-84C6-5847EF0327B7}"/>
    <dgm:cxn modelId="{C0B0046B-C2C4-46F5-9131-FD24CDDAC7FC}" srcId="{050A468E-07FA-4AA4-93BF-263169EC59C2}" destId="{6B8AB996-780C-4863-99AA-E09E252DBB8A}" srcOrd="0" destOrd="0" parTransId="{1DBFFCC7-6FC6-4935-9F9F-0B224B983D22}" sibTransId="{9113ADAA-B3B4-4005-BD53-A55B4A0BB86A}"/>
    <dgm:cxn modelId="{3FE01773-035E-4BB0-B61A-87B4C28228A5}" type="presOf" srcId="{EF6A05FE-2E8F-4D6D-9CDC-6250D63DE7CB}" destId="{E3646761-47FA-4DF3-BF9F-88016813C3B7}" srcOrd="0" destOrd="0" presId="urn:microsoft.com/office/officeart/2005/8/layout/bProcess4"/>
    <dgm:cxn modelId="{44157677-D1D0-4F39-9F5A-E187A667FB46}" type="presOf" srcId="{02348CF0-5072-4B5F-A7A1-D0ABC7B98DA1}" destId="{5EF40BC4-AD8A-4151-8384-EA5247B1BC4C}" srcOrd="0" destOrd="0" presId="urn:microsoft.com/office/officeart/2005/8/layout/bProcess4"/>
    <dgm:cxn modelId="{C7719F79-14F5-4E7D-8BA2-A27ADB716733}" srcId="{050A468E-07FA-4AA4-93BF-263169EC59C2}" destId="{4D6E7E64-6A07-4E05-919E-914A9E731C65}" srcOrd="4" destOrd="0" parTransId="{7DE57386-5ACD-400F-A953-98D7ACA38FF5}" sibTransId="{86691199-29E1-400C-B7CA-FF9B6DC59D74}"/>
    <dgm:cxn modelId="{016E517F-0DA6-409E-8B07-6E164D9F3642}" type="presOf" srcId="{DDAF6CAA-71E0-4DCA-8FC9-8CC2CAC349B1}" destId="{D890F95E-4DFE-42CB-9205-6DB08BFDA0AA}" srcOrd="0" destOrd="0" presId="urn:microsoft.com/office/officeart/2005/8/layout/bProcess4"/>
    <dgm:cxn modelId="{440CD687-3EB6-447B-B24E-7E031040E9C4}" srcId="{050A468E-07FA-4AA4-93BF-263169EC59C2}" destId="{87E68684-ED0B-4FEF-9A68-AD2BA749FBFF}" srcOrd="3" destOrd="0" parTransId="{9DBD1A19-E327-4567-AD02-CAF87B697FD5}" sibTransId="{FCCD9045-35EC-43D6-90C0-74A6FF4285F2}"/>
    <dgm:cxn modelId="{9CD98197-3B97-4C80-BC6A-3E189761E825}" type="presOf" srcId="{9113ADAA-B3B4-4005-BD53-A55B4A0BB86A}" destId="{96FCA938-9A3D-4C26-821C-602618525A7A}" srcOrd="0" destOrd="0" presId="urn:microsoft.com/office/officeart/2005/8/layout/bProcess4"/>
    <dgm:cxn modelId="{04C00A99-5980-4124-A460-D12B61264B50}" srcId="{050A468E-07FA-4AA4-93BF-263169EC59C2}" destId="{EF6A05FE-2E8F-4D6D-9CDC-6250D63DE7CB}" srcOrd="8" destOrd="0" parTransId="{E1D7681C-D86F-4937-AE0D-3AAB5AD865BD}" sibTransId="{1D260A34-F34F-42D1-8D90-4DBFE0F23E14}"/>
    <dgm:cxn modelId="{1D369CA2-0FE9-4AC9-AA79-45B22A81A80C}" type="presOf" srcId="{6B8AB996-780C-4863-99AA-E09E252DBB8A}" destId="{BB764CE1-3F90-4F72-B096-415DB5ABB3A0}" srcOrd="0" destOrd="0" presId="urn:microsoft.com/office/officeart/2005/8/layout/bProcess4"/>
    <dgm:cxn modelId="{D6DEE5CA-D2A1-4ECE-ACA4-6353AC2D52E8}" type="presOf" srcId="{4D6E7E64-6A07-4E05-919E-914A9E731C65}" destId="{0BDB5B66-30E9-44B9-B5B5-2CE9ECA53684}" srcOrd="0" destOrd="0" presId="urn:microsoft.com/office/officeart/2005/8/layout/bProcess4"/>
    <dgm:cxn modelId="{CC90D5CF-A5BE-4150-A139-435B2BAFA7A1}" type="presOf" srcId="{C479BF8B-D0A5-4AC8-B2B9-8786DA875DE8}" destId="{8CC38B6D-EB91-4643-AC58-4BA46B9BC8F9}" srcOrd="0" destOrd="0" presId="urn:microsoft.com/office/officeart/2005/8/layout/bProcess4"/>
    <dgm:cxn modelId="{8C2AAED4-8904-417D-BD20-09C64BE9ABCC}" type="presOf" srcId="{87E68684-ED0B-4FEF-9A68-AD2BA749FBFF}" destId="{70026799-43C2-4EA4-A40B-B8B4E6E54873}" srcOrd="0" destOrd="0" presId="urn:microsoft.com/office/officeart/2005/8/layout/bProcess4"/>
    <dgm:cxn modelId="{BFCA66AA-71C1-49E9-899F-4297B363381B}" type="presParOf" srcId="{2B47FD24-35C1-4265-8972-48A6C3E4568A}" destId="{E7C9AC70-9660-47BA-A90D-7BF71A25C59D}" srcOrd="0" destOrd="0" presId="urn:microsoft.com/office/officeart/2005/8/layout/bProcess4"/>
    <dgm:cxn modelId="{636D5C89-AE69-48F2-A6CD-0EC504842FAC}" type="presParOf" srcId="{E7C9AC70-9660-47BA-A90D-7BF71A25C59D}" destId="{DC644C77-0363-4AE5-8382-41926FAB9E71}" srcOrd="0" destOrd="0" presId="urn:microsoft.com/office/officeart/2005/8/layout/bProcess4"/>
    <dgm:cxn modelId="{904360D4-2CDF-430B-B5CD-64FA2D6C019C}" type="presParOf" srcId="{E7C9AC70-9660-47BA-A90D-7BF71A25C59D}" destId="{BB764CE1-3F90-4F72-B096-415DB5ABB3A0}" srcOrd="1" destOrd="0" presId="urn:microsoft.com/office/officeart/2005/8/layout/bProcess4"/>
    <dgm:cxn modelId="{C60E1F13-478F-4BD3-A8BF-8EF6E6C8ACA4}" type="presParOf" srcId="{2B47FD24-35C1-4265-8972-48A6C3E4568A}" destId="{96FCA938-9A3D-4C26-821C-602618525A7A}" srcOrd="1" destOrd="0" presId="urn:microsoft.com/office/officeart/2005/8/layout/bProcess4"/>
    <dgm:cxn modelId="{B0BF86A3-7F07-4967-A943-88C12BD1530C}" type="presParOf" srcId="{2B47FD24-35C1-4265-8972-48A6C3E4568A}" destId="{FFD565FC-7B90-4D31-81D3-B80EF27A418A}" srcOrd="2" destOrd="0" presId="urn:microsoft.com/office/officeart/2005/8/layout/bProcess4"/>
    <dgm:cxn modelId="{D771560C-B0B4-4731-B6EB-FA2B50A6100C}" type="presParOf" srcId="{FFD565FC-7B90-4D31-81D3-B80EF27A418A}" destId="{89A6C1D2-EABC-4F78-91CB-BA84D7736FC1}" srcOrd="0" destOrd="0" presId="urn:microsoft.com/office/officeart/2005/8/layout/bProcess4"/>
    <dgm:cxn modelId="{410664C6-2456-447E-BF37-9C6C65626784}" type="presParOf" srcId="{FFD565FC-7B90-4D31-81D3-B80EF27A418A}" destId="{5EF40BC4-AD8A-4151-8384-EA5247B1BC4C}" srcOrd="1" destOrd="0" presId="urn:microsoft.com/office/officeart/2005/8/layout/bProcess4"/>
    <dgm:cxn modelId="{8C41D4DB-F699-4D4E-8089-71B8366D7F22}" type="presParOf" srcId="{2B47FD24-35C1-4265-8972-48A6C3E4568A}" destId="{A8D9084B-D184-4F73-82E2-D7C6714ADCE2}" srcOrd="3" destOrd="0" presId="urn:microsoft.com/office/officeart/2005/8/layout/bProcess4"/>
    <dgm:cxn modelId="{F4584917-3D07-4865-AE5C-7440C13B8840}" type="presParOf" srcId="{2B47FD24-35C1-4265-8972-48A6C3E4568A}" destId="{3A88D20C-3A99-4A69-A8FD-03BEF609098F}" srcOrd="4" destOrd="0" presId="urn:microsoft.com/office/officeart/2005/8/layout/bProcess4"/>
    <dgm:cxn modelId="{B22806B9-0374-4A5C-9C7D-6FEBBB221B13}" type="presParOf" srcId="{3A88D20C-3A99-4A69-A8FD-03BEF609098F}" destId="{AAF908A5-A76F-4F16-8408-951281A895B9}" srcOrd="0" destOrd="0" presId="urn:microsoft.com/office/officeart/2005/8/layout/bProcess4"/>
    <dgm:cxn modelId="{FF095E2B-5213-452B-BE61-A665FE91517E}" type="presParOf" srcId="{3A88D20C-3A99-4A69-A8FD-03BEF609098F}" destId="{11F47BBF-38E2-4905-96F0-3FD6135BD28E}" srcOrd="1" destOrd="0" presId="urn:microsoft.com/office/officeart/2005/8/layout/bProcess4"/>
    <dgm:cxn modelId="{89EF2803-545F-4E48-B292-8F1B89419BED}" type="presParOf" srcId="{2B47FD24-35C1-4265-8972-48A6C3E4568A}" destId="{3741188A-115F-4472-8AFE-266E83B098D8}" srcOrd="5" destOrd="0" presId="urn:microsoft.com/office/officeart/2005/8/layout/bProcess4"/>
    <dgm:cxn modelId="{388C7515-243C-484C-8C8F-69A4A793CAEA}" type="presParOf" srcId="{2B47FD24-35C1-4265-8972-48A6C3E4568A}" destId="{80888084-B43E-41A5-B0C0-50AFDDA5B498}" srcOrd="6" destOrd="0" presId="urn:microsoft.com/office/officeart/2005/8/layout/bProcess4"/>
    <dgm:cxn modelId="{1A29564B-60DC-4472-AAD6-953067EE5BD3}" type="presParOf" srcId="{80888084-B43E-41A5-B0C0-50AFDDA5B498}" destId="{476187D7-54ED-43CF-A3A0-CABA99D8FD28}" srcOrd="0" destOrd="0" presId="urn:microsoft.com/office/officeart/2005/8/layout/bProcess4"/>
    <dgm:cxn modelId="{7727D313-632A-4C7B-A6CC-E3CF78829E96}" type="presParOf" srcId="{80888084-B43E-41A5-B0C0-50AFDDA5B498}" destId="{70026799-43C2-4EA4-A40B-B8B4E6E54873}" srcOrd="1" destOrd="0" presId="urn:microsoft.com/office/officeart/2005/8/layout/bProcess4"/>
    <dgm:cxn modelId="{2810ED55-BF0C-4178-958B-69923A1B877F}" type="presParOf" srcId="{2B47FD24-35C1-4265-8972-48A6C3E4568A}" destId="{D64AFAC7-2977-4E5D-A145-8A5DADFC4F1F}" srcOrd="7" destOrd="0" presId="urn:microsoft.com/office/officeart/2005/8/layout/bProcess4"/>
    <dgm:cxn modelId="{A3617195-1768-4035-BA5F-9C5A729A5B95}" type="presParOf" srcId="{2B47FD24-35C1-4265-8972-48A6C3E4568A}" destId="{45B18040-8848-40F9-872C-3E5551600BB1}" srcOrd="8" destOrd="0" presId="urn:microsoft.com/office/officeart/2005/8/layout/bProcess4"/>
    <dgm:cxn modelId="{5B0C940F-7399-4781-B366-7FC874FC0CA0}" type="presParOf" srcId="{45B18040-8848-40F9-872C-3E5551600BB1}" destId="{44DF5536-91BC-415D-86A4-9FF927ABB12E}" srcOrd="0" destOrd="0" presId="urn:microsoft.com/office/officeart/2005/8/layout/bProcess4"/>
    <dgm:cxn modelId="{DF82014B-27C9-425D-8C96-46F28C0FEBE2}" type="presParOf" srcId="{45B18040-8848-40F9-872C-3E5551600BB1}" destId="{0BDB5B66-30E9-44B9-B5B5-2CE9ECA53684}" srcOrd="1" destOrd="0" presId="urn:microsoft.com/office/officeart/2005/8/layout/bProcess4"/>
    <dgm:cxn modelId="{2B535342-6E06-4492-B947-867F71E113A1}" type="presParOf" srcId="{2B47FD24-35C1-4265-8972-48A6C3E4568A}" destId="{172DAF00-B9CD-4C0F-8622-283FD2BACC8F}" srcOrd="9" destOrd="0" presId="urn:microsoft.com/office/officeart/2005/8/layout/bProcess4"/>
    <dgm:cxn modelId="{9A28266B-3252-4312-B924-46ED3E59AD9C}" type="presParOf" srcId="{2B47FD24-35C1-4265-8972-48A6C3E4568A}" destId="{899B8BFD-8F92-49AC-9CDB-6A843D40904E}" srcOrd="10" destOrd="0" presId="urn:microsoft.com/office/officeart/2005/8/layout/bProcess4"/>
    <dgm:cxn modelId="{F10EDEAE-B8A9-42C4-A645-3B5B35513FF0}" type="presParOf" srcId="{899B8BFD-8F92-49AC-9CDB-6A843D40904E}" destId="{523DA8AE-BED2-4783-A1B7-DE22BA3BBEF0}" srcOrd="0" destOrd="0" presId="urn:microsoft.com/office/officeart/2005/8/layout/bProcess4"/>
    <dgm:cxn modelId="{0E0344D8-2289-4BEE-B2EA-4D8D138AFECF}" type="presParOf" srcId="{899B8BFD-8F92-49AC-9CDB-6A843D40904E}" destId="{AF1A389E-A3D0-4889-B9C0-BF3596D3F111}" srcOrd="1" destOrd="0" presId="urn:microsoft.com/office/officeart/2005/8/layout/bProcess4"/>
    <dgm:cxn modelId="{DA3FCCE2-FD26-41F6-925F-E07C1B857F92}" type="presParOf" srcId="{2B47FD24-35C1-4265-8972-48A6C3E4568A}" destId="{D890F95E-4DFE-42CB-9205-6DB08BFDA0AA}" srcOrd="11" destOrd="0" presId="urn:microsoft.com/office/officeart/2005/8/layout/bProcess4"/>
    <dgm:cxn modelId="{A8DD9921-00D6-4C77-9828-68668F62E836}" type="presParOf" srcId="{2B47FD24-35C1-4265-8972-48A6C3E4568A}" destId="{113C8A9E-3D22-41A0-BF8C-16719F8BED16}" srcOrd="12" destOrd="0" presId="urn:microsoft.com/office/officeart/2005/8/layout/bProcess4"/>
    <dgm:cxn modelId="{7992EF85-2908-475B-8C41-888C3C1F986B}" type="presParOf" srcId="{113C8A9E-3D22-41A0-BF8C-16719F8BED16}" destId="{69B63326-CC94-4F1B-A340-4C0FE809236F}" srcOrd="0" destOrd="0" presId="urn:microsoft.com/office/officeart/2005/8/layout/bProcess4"/>
    <dgm:cxn modelId="{1DBE3C27-2980-4DE4-A5B6-F93F807580EF}" type="presParOf" srcId="{113C8A9E-3D22-41A0-BF8C-16719F8BED16}" destId="{8CC38B6D-EB91-4643-AC58-4BA46B9BC8F9}" srcOrd="1" destOrd="0" presId="urn:microsoft.com/office/officeart/2005/8/layout/bProcess4"/>
    <dgm:cxn modelId="{307D0BE0-CC04-4B61-97F5-4F043CBF9313}" type="presParOf" srcId="{2B47FD24-35C1-4265-8972-48A6C3E4568A}" destId="{54DC1426-FE04-4CF7-B2E6-C616AAD02198}" srcOrd="13" destOrd="0" presId="urn:microsoft.com/office/officeart/2005/8/layout/bProcess4"/>
    <dgm:cxn modelId="{B0DA3937-6078-402B-A9C6-B62D55E67682}" type="presParOf" srcId="{2B47FD24-35C1-4265-8972-48A6C3E4568A}" destId="{4BE244F9-B888-4621-95BE-872CE11373DD}" srcOrd="14" destOrd="0" presId="urn:microsoft.com/office/officeart/2005/8/layout/bProcess4"/>
    <dgm:cxn modelId="{099FF7A7-E7ED-4509-A3B7-218C18A09384}" type="presParOf" srcId="{4BE244F9-B888-4621-95BE-872CE11373DD}" destId="{FD2FB097-7DAB-46E2-9B37-C17DC2BD14AE}" srcOrd="0" destOrd="0" presId="urn:microsoft.com/office/officeart/2005/8/layout/bProcess4"/>
    <dgm:cxn modelId="{D6D96D7E-351E-4919-8CDF-D8076521E43D}" type="presParOf" srcId="{4BE244F9-B888-4621-95BE-872CE11373DD}" destId="{4DF16D91-56F0-447C-9718-64BF4E1EF807}" srcOrd="1" destOrd="0" presId="urn:microsoft.com/office/officeart/2005/8/layout/bProcess4"/>
    <dgm:cxn modelId="{D858A4BC-A786-4A19-859C-808FE2882879}" type="presParOf" srcId="{2B47FD24-35C1-4265-8972-48A6C3E4568A}" destId="{CEB18BE1-7F2C-4E0D-8F09-65C0A5E7B01A}" srcOrd="15" destOrd="0" presId="urn:microsoft.com/office/officeart/2005/8/layout/bProcess4"/>
    <dgm:cxn modelId="{E031377F-0E4E-43B4-961B-6E8A76F9429C}" type="presParOf" srcId="{2B47FD24-35C1-4265-8972-48A6C3E4568A}" destId="{14DBA2C9-590B-4125-A595-0304AB323112}" srcOrd="16" destOrd="0" presId="urn:microsoft.com/office/officeart/2005/8/layout/bProcess4"/>
    <dgm:cxn modelId="{B6ACDD1F-8E91-49D2-B07E-1E3FC4CC6C62}" type="presParOf" srcId="{14DBA2C9-590B-4125-A595-0304AB323112}" destId="{BC912163-3D6C-4B82-9C42-AF401015EE4E}" srcOrd="0" destOrd="0" presId="urn:microsoft.com/office/officeart/2005/8/layout/bProcess4"/>
    <dgm:cxn modelId="{C553DC2F-508D-4495-8416-33248BB20A2D}" type="presParOf" srcId="{14DBA2C9-590B-4125-A595-0304AB323112}" destId="{E3646761-47FA-4DF3-BF9F-88016813C3B7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FCA938-9A3D-4C26-821C-602618525A7A}">
      <dsp:nvSpPr>
        <dsp:cNvPr id="0" name=""/>
        <dsp:cNvSpPr/>
      </dsp:nvSpPr>
      <dsp:spPr>
        <a:xfrm rot="5400000">
          <a:off x="1224416" y="1006870"/>
          <a:ext cx="1573862" cy="189699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764CE1-3F90-4F72-B096-415DB5ABB3A0}">
      <dsp:nvSpPr>
        <dsp:cNvPr id="0" name=""/>
        <dsp:cNvSpPr/>
      </dsp:nvSpPr>
      <dsp:spPr>
        <a:xfrm>
          <a:off x="1586307" y="2191"/>
          <a:ext cx="2107775" cy="12646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latin typeface="Calibri Light" panose="020F0302020204030204"/>
            </a:rPr>
            <a:t>59% Do Not have a Drivers License</a:t>
          </a:r>
          <a:endParaRPr lang="en-US" sz="1900" kern="1200" dirty="0"/>
        </a:p>
      </dsp:txBody>
      <dsp:txXfrm>
        <a:off x="1623348" y="39232"/>
        <a:ext cx="2033693" cy="1190583"/>
      </dsp:txXfrm>
    </dsp:sp>
    <dsp:sp modelId="{A8D9084B-D184-4F73-82E2-D7C6714ADCE2}">
      <dsp:nvSpPr>
        <dsp:cNvPr id="0" name=""/>
        <dsp:cNvSpPr/>
      </dsp:nvSpPr>
      <dsp:spPr>
        <a:xfrm rot="5400000">
          <a:off x="1224416" y="2587702"/>
          <a:ext cx="1573862" cy="189699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F40BC4-AD8A-4151-8384-EA5247B1BC4C}">
      <dsp:nvSpPr>
        <dsp:cNvPr id="0" name=""/>
        <dsp:cNvSpPr/>
      </dsp:nvSpPr>
      <dsp:spPr>
        <a:xfrm>
          <a:off x="1586307" y="1583023"/>
          <a:ext cx="2107775" cy="12646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>
              <a:latin typeface="Calibri Light" panose="020F0302020204030204"/>
            </a:rPr>
            <a:t>13% Have no HS Diploma or GED</a:t>
          </a:r>
          <a:endParaRPr lang="en-US" sz="1900" kern="1200"/>
        </a:p>
      </dsp:txBody>
      <dsp:txXfrm>
        <a:off x="1623348" y="1620064"/>
        <a:ext cx="2033693" cy="1190583"/>
      </dsp:txXfrm>
    </dsp:sp>
    <dsp:sp modelId="{3741188A-115F-4472-8AFE-266E83B098D8}">
      <dsp:nvSpPr>
        <dsp:cNvPr id="0" name=""/>
        <dsp:cNvSpPr/>
      </dsp:nvSpPr>
      <dsp:spPr>
        <a:xfrm>
          <a:off x="2014832" y="3378118"/>
          <a:ext cx="2796372" cy="189699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F47BBF-38E2-4905-96F0-3FD6135BD28E}">
      <dsp:nvSpPr>
        <dsp:cNvPr id="0" name=""/>
        <dsp:cNvSpPr/>
      </dsp:nvSpPr>
      <dsp:spPr>
        <a:xfrm>
          <a:off x="1586307" y="3163855"/>
          <a:ext cx="2107775" cy="12646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>
              <a:latin typeface="Calibri Light" panose="020F0302020204030204"/>
            </a:rPr>
            <a:t>Only 35% are living on their own without subsidy</a:t>
          </a:r>
          <a:endParaRPr lang="en-US" sz="1900" kern="1200"/>
        </a:p>
      </dsp:txBody>
      <dsp:txXfrm>
        <a:off x="1623348" y="3200896"/>
        <a:ext cx="2033693" cy="1190583"/>
      </dsp:txXfrm>
    </dsp:sp>
    <dsp:sp modelId="{D64AFAC7-2977-4E5D-A145-8A5DADFC4F1F}">
      <dsp:nvSpPr>
        <dsp:cNvPr id="0" name=""/>
        <dsp:cNvSpPr/>
      </dsp:nvSpPr>
      <dsp:spPr>
        <a:xfrm rot="16200000">
          <a:off x="4027758" y="2587702"/>
          <a:ext cx="1573862" cy="189699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026799-43C2-4EA4-A40B-B8B4E6E54873}">
      <dsp:nvSpPr>
        <dsp:cNvPr id="0" name=""/>
        <dsp:cNvSpPr/>
      </dsp:nvSpPr>
      <dsp:spPr>
        <a:xfrm>
          <a:off x="4389649" y="3163855"/>
          <a:ext cx="2107775" cy="12646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>
              <a:latin typeface="Calibri Light" panose="020F0302020204030204"/>
            </a:rPr>
            <a:t>46% rely on public transportation</a:t>
          </a:r>
          <a:endParaRPr lang="en-US" sz="1900" kern="1200"/>
        </a:p>
      </dsp:txBody>
      <dsp:txXfrm>
        <a:off x="4426690" y="3200896"/>
        <a:ext cx="2033693" cy="1190583"/>
      </dsp:txXfrm>
    </dsp:sp>
    <dsp:sp modelId="{172DAF00-B9CD-4C0F-8622-283FD2BACC8F}">
      <dsp:nvSpPr>
        <dsp:cNvPr id="0" name=""/>
        <dsp:cNvSpPr/>
      </dsp:nvSpPr>
      <dsp:spPr>
        <a:xfrm rot="16200000">
          <a:off x="4027758" y="1006870"/>
          <a:ext cx="1573862" cy="189699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DB5B66-30E9-44B9-B5B5-2CE9ECA53684}">
      <dsp:nvSpPr>
        <dsp:cNvPr id="0" name=""/>
        <dsp:cNvSpPr/>
      </dsp:nvSpPr>
      <dsp:spPr>
        <a:xfrm>
          <a:off x="4389649" y="1583023"/>
          <a:ext cx="2107775" cy="12646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>
              <a:latin typeface="Calibri Light" panose="020F0302020204030204"/>
            </a:rPr>
            <a:t>61% have a blemish on their background</a:t>
          </a:r>
          <a:endParaRPr lang="en-US" sz="1900" kern="1200"/>
        </a:p>
      </dsp:txBody>
      <dsp:txXfrm>
        <a:off x="4426690" y="1620064"/>
        <a:ext cx="2033693" cy="1190583"/>
      </dsp:txXfrm>
    </dsp:sp>
    <dsp:sp modelId="{D890F95E-4DFE-42CB-9205-6DB08BFDA0AA}">
      <dsp:nvSpPr>
        <dsp:cNvPr id="0" name=""/>
        <dsp:cNvSpPr/>
      </dsp:nvSpPr>
      <dsp:spPr>
        <a:xfrm>
          <a:off x="4818174" y="216454"/>
          <a:ext cx="2796372" cy="189699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1A389E-A3D0-4889-B9C0-BF3596D3F111}">
      <dsp:nvSpPr>
        <dsp:cNvPr id="0" name=""/>
        <dsp:cNvSpPr/>
      </dsp:nvSpPr>
      <dsp:spPr>
        <a:xfrm>
          <a:off x="4389649" y="2191"/>
          <a:ext cx="2107775" cy="12646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>
              <a:latin typeface="Calibri Light" panose="020F0302020204030204"/>
            </a:rPr>
            <a:t>25% are residential guests with Cherry Street</a:t>
          </a:r>
        </a:p>
      </dsp:txBody>
      <dsp:txXfrm>
        <a:off x="4426690" y="39232"/>
        <a:ext cx="2033693" cy="1190583"/>
      </dsp:txXfrm>
    </dsp:sp>
    <dsp:sp modelId="{54DC1426-FE04-4CF7-B2E6-C616AAD02198}">
      <dsp:nvSpPr>
        <dsp:cNvPr id="0" name=""/>
        <dsp:cNvSpPr/>
      </dsp:nvSpPr>
      <dsp:spPr>
        <a:xfrm rot="5400000">
          <a:off x="6831100" y="1006870"/>
          <a:ext cx="1573862" cy="189699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C38B6D-EB91-4643-AC58-4BA46B9BC8F9}">
      <dsp:nvSpPr>
        <dsp:cNvPr id="0" name=""/>
        <dsp:cNvSpPr/>
      </dsp:nvSpPr>
      <dsp:spPr>
        <a:xfrm>
          <a:off x="7192991" y="2191"/>
          <a:ext cx="2107775" cy="12646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>
              <a:latin typeface="Calibri Light" panose="020F0302020204030204"/>
            </a:rPr>
            <a:t>75% come from the community</a:t>
          </a:r>
        </a:p>
      </dsp:txBody>
      <dsp:txXfrm>
        <a:off x="7230032" y="39232"/>
        <a:ext cx="2033693" cy="1190583"/>
      </dsp:txXfrm>
    </dsp:sp>
    <dsp:sp modelId="{CEB18BE1-7F2C-4E0D-8F09-65C0A5E7B01A}">
      <dsp:nvSpPr>
        <dsp:cNvPr id="0" name=""/>
        <dsp:cNvSpPr/>
      </dsp:nvSpPr>
      <dsp:spPr>
        <a:xfrm rot="5400000">
          <a:off x="6831100" y="2587702"/>
          <a:ext cx="1573862" cy="189699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F16D91-56F0-447C-9718-64BF4E1EF807}">
      <dsp:nvSpPr>
        <dsp:cNvPr id="0" name=""/>
        <dsp:cNvSpPr/>
      </dsp:nvSpPr>
      <dsp:spPr>
        <a:xfrm>
          <a:off x="7192991" y="1583023"/>
          <a:ext cx="2107775" cy="12646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>
              <a:latin typeface="Calibri Light" panose="020F0302020204030204"/>
            </a:rPr>
            <a:t>58% are not employed</a:t>
          </a:r>
          <a:endParaRPr lang="en-US" sz="1900" kern="1200"/>
        </a:p>
      </dsp:txBody>
      <dsp:txXfrm>
        <a:off x="7230032" y="1620064"/>
        <a:ext cx="2033693" cy="1190583"/>
      </dsp:txXfrm>
    </dsp:sp>
    <dsp:sp modelId="{E3646761-47FA-4DF3-BF9F-88016813C3B7}">
      <dsp:nvSpPr>
        <dsp:cNvPr id="0" name=""/>
        <dsp:cNvSpPr/>
      </dsp:nvSpPr>
      <dsp:spPr>
        <a:xfrm>
          <a:off x="7192991" y="3163855"/>
          <a:ext cx="2107775" cy="12646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>
              <a:latin typeface="Calibri Light" panose="020F0302020204030204"/>
            </a:rPr>
            <a:t>42% are "ALICE" employed</a:t>
          </a:r>
          <a:endParaRPr lang="en-US" sz="1900" kern="1200"/>
        </a:p>
      </dsp:txBody>
      <dsp:txXfrm>
        <a:off x="7230032" y="3200896"/>
        <a:ext cx="2033693" cy="11905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05D877F-3677-8FC4-7883-8A288B8078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7AA474-F60A-84AE-FE19-154F4B1AED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E9E2CE-39EA-474A-944E-469AEFFEBFF1}" type="datetimeFigureOut">
              <a:rPr lang="en-US" smtClean="0"/>
              <a:t>5/2/2025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57616F-0449-A321-3F37-8979CCB3972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DB17DD-D8C1-09F8-62D0-CA4D6349804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EBB398-39EA-BF4F-9F7C-AAE4DB3DC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2801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5C244-F26B-084E-8A4B-28EE62094252}" type="datetimeFigureOut">
              <a:rPr lang="en-US" smtClean="0"/>
              <a:t>5/2/2025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D1A901-F8F7-2E40-8C87-8977E8794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748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1878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18B1D0-7BFA-7B57-F408-892916A3F4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7B8D196-6CEF-6980-425F-521ECD5217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1CEE58-20B3-4580-9F56-3CA9CFDBDB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886CF7-E6A7-02D0-5958-E222881294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5730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33B4B1-E5D5-D13C-80E9-8557CA17B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E42410-9EB4-3F37-9221-12FFA83B29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4E396C-DC26-D294-5688-2C48DA5935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F5003D-5DDF-4765-CB74-4694130570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372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3C58C-EC69-2272-5746-0A225FEDFD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91874F-FCC5-5AB6-B43D-E385A11CB5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6308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8D0A0-D044-0E2A-D1DE-189D8FF43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ADEA76-CEDB-5CAD-8568-5DA8086C66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C654A4-7F69-0B9E-D4A5-5771B4275A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71765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170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5517E290-4DB3-B506-540D-EF54EA23E2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0F9ED7E2-8AD6-A667-8531-141F92E5B2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8309" r="22178" b="-1"/>
          <a:stretch/>
        </p:blipFill>
        <p:spPr>
          <a:xfrm>
            <a:off x="4110127" y="0"/>
            <a:ext cx="8081873" cy="6857990"/>
          </a:xfrm>
          <a:custGeom>
            <a:avLst/>
            <a:gdLst/>
            <a:ahLst/>
            <a:cxnLst/>
            <a:rect l="l" t="t" r="r" b="b"/>
            <a:pathLst>
              <a:path w="8081873" h="6858000">
                <a:moveTo>
                  <a:pt x="0" y="0"/>
                </a:moveTo>
                <a:lnTo>
                  <a:pt x="8081873" y="0"/>
                </a:lnTo>
                <a:lnTo>
                  <a:pt x="8081873" y="6858000"/>
                </a:lnTo>
                <a:lnTo>
                  <a:pt x="0" y="6858000"/>
                </a:lnTo>
                <a:lnTo>
                  <a:pt x="68897" y="6734633"/>
                </a:lnTo>
                <a:cubicBezTo>
                  <a:pt x="558802" y="5812845"/>
                  <a:pt x="848920" y="4668597"/>
                  <a:pt x="848920" y="3429000"/>
                </a:cubicBezTo>
                <a:cubicBezTo>
                  <a:pt x="848920" y="2189404"/>
                  <a:pt x="558802" y="1045156"/>
                  <a:pt x="68897" y="123368"/>
                </a:cubicBezTo>
                <a:close/>
              </a:path>
            </a:pathLst>
          </a:custGeom>
        </p:spPr>
      </p:pic>
      <p:sp useBgFill="1">
        <p:nvSpPr>
          <p:cNvPr id="13" name="Freeform: Shape 27">
            <a:extLst>
              <a:ext uri="{FF2B5EF4-FFF2-40B4-BE49-F238E27FC236}">
                <a16:creationId xmlns:a16="http://schemas.microsoft.com/office/drawing/2014/main" id="{787CFF10-DC35-3264-3D2D-C1B61F44A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59047" cy="6858000"/>
          </a:xfrm>
          <a:custGeom>
            <a:avLst/>
            <a:gdLst>
              <a:gd name="connsiteX0" fmla="*/ 0 w 4959047"/>
              <a:gd name="connsiteY0" fmla="*/ 0 h 6858000"/>
              <a:gd name="connsiteX1" fmla="*/ 4110127 w 4959047"/>
              <a:gd name="connsiteY1" fmla="*/ 0 h 6858000"/>
              <a:gd name="connsiteX2" fmla="*/ 4179024 w 4959047"/>
              <a:gd name="connsiteY2" fmla="*/ 123368 h 6858000"/>
              <a:gd name="connsiteX3" fmla="*/ 4959047 w 4959047"/>
              <a:gd name="connsiteY3" fmla="*/ 3429000 h 6858000"/>
              <a:gd name="connsiteX4" fmla="*/ 4179024 w 4959047"/>
              <a:gd name="connsiteY4" fmla="*/ 6734633 h 6858000"/>
              <a:gd name="connsiteX5" fmla="*/ 4110127 w 4959047"/>
              <a:gd name="connsiteY5" fmla="*/ 6858000 h 6858000"/>
              <a:gd name="connsiteX6" fmla="*/ 0 w 495904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59047" h="6858000">
                <a:moveTo>
                  <a:pt x="0" y="0"/>
                </a:moveTo>
                <a:lnTo>
                  <a:pt x="4110127" y="0"/>
                </a:lnTo>
                <a:lnTo>
                  <a:pt x="4179024" y="123368"/>
                </a:lnTo>
                <a:cubicBezTo>
                  <a:pt x="4668929" y="1045156"/>
                  <a:pt x="4959047" y="2189404"/>
                  <a:pt x="4959047" y="3429000"/>
                </a:cubicBezTo>
                <a:cubicBezTo>
                  <a:pt x="4959047" y="4668597"/>
                  <a:pt x="4668929" y="5812845"/>
                  <a:pt x="4179024" y="6734633"/>
                </a:cubicBezTo>
                <a:lnTo>
                  <a:pt x="411012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" name="Freeform: Shape 29">
            <a:extLst>
              <a:ext uri="{FF2B5EF4-FFF2-40B4-BE49-F238E27FC236}">
                <a16:creationId xmlns:a16="http://schemas.microsoft.com/office/drawing/2014/main" id="{39DE61F5-398A-DDF0-99B2-A85FCC796E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48887" cy="6858000"/>
          </a:xfrm>
          <a:custGeom>
            <a:avLst/>
            <a:gdLst>
              <a:gd name="connsiteX0" fmla="*/ 0 w 4948887"/>
              <a:gd name="connsiteY0" fmla="*/ 0 h 6858000"/>
              <a:gd name="connsiteX1" fmla="*/ 4099967 w 4948887"/>
              <a:gd name="connsiteY1" fmla="*/ 0 h 6858000"/>
              <a:gd name="connsiteX2" fmla="*/ 4168864 w 4948887"/>
              <a:gd name="connsiteY2" fmla="*/ 123368 h 6858000"/>
              <a:gd name="connsiteX3" fmla="*/ 4948887 w 4948887"/>
              <a:gd name="connsiteY3" fmla="*/ 3429000 h 6858000"/>
              <a:gd name="connsiteX4" fmla="*/ 4168864 w 4948887"/>
              <a:gd name="connsiteY4" fmla="*/ 6734633 h 6858000"/>
              <a:gd name="connsiteX5" fmla="*/ 4099967 w 4948887"/>
              <a:gd name="connsiteY5" fmla="*/ 6858000 h 6858000"/>
              <a:gd name="connsiteX6" fmla="*/ 0 w 494888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48887" h="6858000">
                <a:moveTo>
                  <a:pt x="0" y="0"/>
                </a:moveTo>
                <a:lnTo>
                  <a:pt x="4099967" y="0"/>
                </a:lnTo>
                <a:lnTo>
                  <a:pt x="4168864" y="123368"/>
                </a:lnTo>
                <a:cubicBezTo>
                  <a:pt x="4658769" y="1045156"/>
                  <a:pt x="4948887" y="2189404"/>
                  <a:pt x="4948887" y="3429000"/>
                </a:cubicBezTo>
                <a:cubicBezTo>
                  <a:pt x="4948887" y="4668597"/>
                  <a:pt x="4658769" y="5812845"/>
                  <a:pt x="4168864" y="6734633"/>
                </a:cubicBezTo>
                <a:lnTo>
                  <a:pt x="4099967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E832F02-DE70-E9EA-BE7E-393C60E032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D21178C-B1E5-8419-CD3C-152D104E59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40233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0BE19D7-6E18-CC69-6E7A-941F39352E4C}"/>
              </a:ext>
            </a:extLst>
          </p:cNvPr>
          <p:cNvSpPr txBox="1"/>
          <p:nvPr userDrawn="1"/>
        </p:nvSpPr>
        <p:spPr>
          <a:xfrm>
            <a:off x="343315" y="1087794"/>
            <a:ext cx="475747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>
                <a:solidFill>
                  <a:srgbClr val="00A1AB"/>
                </a:solidFill>
              </a:rPr>
              <a:t>This is a</a:t>
            </a:r>
          </a:p>
          <a:p>
            <a:r>
              <a:rPr lang="en-US" sz="5400" b="1" i="1">
                <a:solidFill>
                  <a:srgbClr val="3A4788"/>
                </a:solidFill>
              </a:rPr>
              <a:t>Transition Slide</a:t>
            </a:r>
            <a:endParaRPr lang="en-US" sz="3200" b="1" i="1">
              <a:solidFill>
                <a:srgbClr val="3A4788"/>
              </a:solidFill>
            </a:endParaRPr>
          </a:p>
          <a:p>
            <a:r>
              <a:rPr lang="en-US" sz="3200" i="1">
                <a:solidFill>
                  <a:srgbClr val="00A1AB"/>
                </a:solidFill>
              </a:rPr>
              <a:t>to introduce a different direction</a:t>
            </a:r>
          </a:p>
        </p:txBody>
      </p:sp>
    </p:spTree>
    <p:extLst>
      <p:ext uri="{BB962C8B-B14F-4D97-AF65-F5344CB8AC3E}">
        <p14:creationId xmlns:p14="http://schemas.microsoft.com/office/powerpoint/2010/main" val="106473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3204C943-D94A-F1D0-6C61-0058C808FB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177" r="7044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754D84A-698F-F029-6C31-B5A385FF61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BBAB33-1444-A9A9-2E94-0B195BA0BF19}"/>
              </a:ext>
            </a:extLst>
          </p:cNvPr>
          <p:cNvSpPr txBox="1"/>
          <p:nvPr userDrawn="1"/>
        </p:nvSpPr>
        <p:spPr>
          <a:xfrm>
            <a:off x="523875" y="5317240"/>
            <a:ext cx="11210925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i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Transition Slide </a:t>
            </a:r>
            <a:r>
              <a:rPr lang="en-US" sz="4000" i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to introduce a different direction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D2C4A66-FA65-AAB1-9289-B5693D144B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EE9579B-2821-39A1-83DF-CA25C6E772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0457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CD9940AC-C37E-0EE9-B57A-8F84A90F9C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6C3BF6-9679-3E8D-C461-67E4528394A9}"/>
              </a:ext>
            </a:extLst>
          </p:cNvPr>
          <p:cNvSpPr txBox="1"/>
          <p:nvPr userDrawn="1"/>
        </p:nvSpPr>
        <p:spPr>
          <a:xfrm>
            <a:off x="2235910" y="356836"/>
            <a:ext cx="97682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i="1">
                <a:solidFill>
                  <a:schemeClr val="accent5"/>
                </a:solidFill>
              </a:rPr>
              <a:t>General Slide – Header</a:t>
            </a:r>
          </a:p>
          <a:p>
            <a:endParaRPr lang="en-US" sz="2000" b="1" i="1">
              <a:solidFill>
                <a:srgbClr val="3A4788"/>
              </a:solidFill>
            </a:endParaRPr>
          </a:p>
          <a:p>
            <a:r>
              <a:rPr lang="en-US" sz="3200" b="1" i="1">
                <a:solidFill>
                  <a:schemeClr val="accent1"/>
                </a:solidFill>
              </a:rPr>
              <a:t>Main Points: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i="1">
                <a:solidFill>
                  <a:schemeClr val="accent1"/>
                </a:solidFill>
              </a:rPr>
              <a:t>Point 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i="1">
                <a:solidFill>
                  <a:schemeClr val="accent1"/>
                </a:solidFill>
              </a:rPr>
              <a:t>Point 2</a:t>
            </a:r>
            <a:endParaRPr lang="en-US" sz="3200" b="1" i="1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39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03111106-3048-9AA5-E972-5976545AF6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566" t="-2" r="69088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CD5239-34A6-C9D7-2C49-3AB3F4A03D2B}"/>
              </a:ext>
            </a:extLst>
          </p:cNvPr>
          <p:cNvSpPr txBox="1"/>
          <p:nvPr userDrawn="1"/>
        </p:nvSpPr>
        <p:spPr>
          <a:xfrm>
            <a:off x="2235910" y="356836"/>
            <a:ext cx="97682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i="1">
                <a:solidFill>
                  <a:schemeClr val="accent3"/>
                </a:solidFill>
              </a:rPr>
              <a:t>General Slide – Header</a:t>
            </a:r>
          </a:p>
          <a:p>
            <a:endParaRPr lang="en-US" sz="2000" b="1" i="1">
              <a:solidFill>
                <a:srgbClr val="3A4788"/>
              </a:solidFill>
            </a:endParaRPr>
          </a:p>
          <a:p>
            <a:r>
              <a:rPr lang="en-US" sz="3200" b="1" i="1">
                <a:solidFill>
                  <a:schemeClr val="accent1"/>
                </a:solidFill>
              </a:rPr>
              <a:t>Main Points: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i="1">
                <a:solidFill>
                  <a:schemeClr val="accent1"/>
                </a:solidFill>
              </a:rPr>
              <a:t>Point 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i="1">
                <a:solidFill>
                  <a:schemeClr val="accent1"/>
                </a:solidFill>
              </a:rPr>
              <a:t>Point 2</a:t>
            </a:r>
            <a:endParaRPr lang="en-US" sz="3200" b="1" i="1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135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B0960-79F4-2B78-3204-0FAAFD00F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1876" y="365125"/>
            <a:ext cx="9231923" cy="1325563"/>
          </a:xfrm>
        </p:spPr>
        <p:txBody>
          <a:bodyPr/>
          <a:lstStyle>
            <a:lvl1pPr>
              <a:defRPr b="1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43E924-5F18-147C-1152-A49A798CB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50830" y="1825625"/>
            <a:ext cx="9102969" cy="4351338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  <a:latin typeface="+mn-lt"/>
              </a:defRPr>
            </a:lvl1pPr>
            <a:lvl2pPr>
              <a:defRPr sz="3200">
                <a:solidFill>
                  <a:schemeClr val="accent1"/>
                </a:solidFill>
                <a:latin typeface="+mn-lt"/>
              </a:defRPr>
            </a:lvl2pPr>
            <a:lvl3pPr>
              <a:defRPr sz="2800">
                <a:solidFill>
                  <a:schemeClr val="accent1"/>
                </a:solidFill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7" name="Picture 6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032C4DD4-1F2E-B52A-FA5D-CCDFEC070C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740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B5049-0A08-35D6-4559-2C03FEB11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4485AC-CBDA-7E02-8285-AE6BE5477C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4637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F14C0-E76F-B668-35EA-CDB4C90F3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7BD083-D7AB-D572-C7BF-D21B7C6F14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C1156B-23B2-D925-00BA-727AA174F4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01003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12AEA-CB3C-398A-28D5-A9BB2D244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17898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A5053AF-FE5B-32D1-2D6E-A3EB33306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A10AEE-FDA8-04DE-AA54-2012414158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27929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9" r:id="rId3"/>
    <p:sldLayoutId id="2147483655" r:id="rId4"/>
    <p:sldLayoutId id="2147483658" r:id="rId5"/>
    <p:sldLayoutId id="2147483650" r:id="rId6"/>
    <p:sldLayoutId id="2147483651" r:id="rId7"/>
    <p:sldLayoutId id="2147483652" r:id="rId8"/>
    <p:sldLayoutId id="2147483654" r:id="rId9"/>
    <p:sldLayoutId id="2147483656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2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2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carnold\Downloads\24ALICE-Essentials-Index-National-Report-final.pdf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-4EDhdAHrOg?si=UMyXc7lfXVCz_IGw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hyperlink" Target="mailto:Carnold@cherrystreetmission.or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3F687FC-FAB3-072C-AF1E-D93D4D9B891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1111"/>
          <a:stretch/>
        </p:blipFill>
        <p:spPr>
          <a:xfrm>
            <a:off x="-1" y="-1"/>
            <a:ext cx="12201571" cy="375645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6F4E1F2-9CE4-18B9-8D5F-799811A2C764}"/>
              </a:ext>
            </a:extLst>
          </p:cNvPr>
          <p:cNvSpPr txBox="1"/>
          <p:nvPr/>
        </p:nvSpPr>
        <p:spPr>
          <a:xfrm>
            <a:off x="434209" y="4213654"/>
            <a:ext cx="10729975" cy="201593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900" b="1" dirty="0">
                <a:solidFill>
                  <a:srgbClr val="3A4788"/>
                </a:solidFill>
              </a:rPr>
              <a:t>Bridging the Skills Gap: Strategies for Workforce Development</a:t>
            </a:r>
            <a:endParaRPr lang="en-US" sz="2900" b="1" dirty="0">
              <a:solidFill>
                <a:srgbClr val="000000"/>
              </a:solidFill>
            </a:endParaRPr>
          </a:p>
          <a:p>
            <a:r>
              <a:rPr lang="en-US" sz="3200" b="1" dirty="0">
                <a:solidFill>
                  <a:srgbClr val="F0533F"/>
                </a:solidFill>
              </a:rPr>
              <a:t>Presenter: Carrie Arnold</a:t>
            </a:r>
          </a:p>
          <a:p>
            <a:r>
              <a:rPr lang="en-US" sz="3200" b="1" i="1" dirty="0">
                <a:solidFill>
                  <a:srgbClr val="00A1AB"/>
                </a:solidFill>
              </a:rPr>
              <a:t>Vice President of Workforce Development, </a:t>
            </a:r>
          </a:p>
          <a:p>
            <a:r>
              <a:rPr lang="en-US" sz="3200" b="1" i="1" dirty="0">
                <a:solidFill>
                  <a:srgbClr val="00A1AB"/>
                </a:solidFill>
              </a:rPr>
              <a:t>Cherry Street Mission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71277C-6A20-84C6-2874-5E6F7D4DC4CF}"/>
              </a:ext>
            </a:extLst>
          </p:cNvPr>
          <p:cNvSpPr txBox="1"/>
          <p:nvPr/>
        </p:nvSpPr>
        <p:spPr>
          <a:xfrm>
            <a:off x="11555260" y="4039643"/>
            <a:ext cx="2743200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pic>
        <p:nvPicPr>
          <p:cNvPr id="5" name="Picture 4" descr="A white logo with a red background&#10;&#10;AI-generated content may be incorrect.">
            <a:extLst>
              <a:ext uri="{FF2B5EF4-FFF2-40B4-BE49-F238E27FC236}">
                <a16:creationId xmlns:a16="http://schemas.microsoft.com/office/drawing/2014/main" id="{A0D479B6-4BA4-08F4-F047-6D59A302EC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7950" y="5608318"/>
            <a:ext cx="542893" cy="542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8584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A8237-C803-4335-AADC-5BA28AB93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D4A53D-9E47-E86E-91F4-58C9F883A8E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285750" indent="-285750">
              <a:buFont typeface="Arial,Sans-Serif" panose="020B0604020202020204" pitchFamily="34" charset="0"/>
            </a:pPr>
            <a:r>
              <a:rPr lang="en-US" sz="2800">
                <a:latin typeface="Arial"/>
                <a:cs typeface="Arial"/>
              </a:rPr>
              <a:t>One follow up study showed 80% of graduates were employed within 30 days of graduation, most in the field of study or a related industry.</a:t>
            </a:r>
          </a:p>
          <a:p>
            <a:pPr marL="285750" indent="-285750">
              <a:buFont typeface="Arial,Sans-Serif" panose="020B0604020202020204" pitchFamily="34" charset="0"/>
            </a:pPr>
            <a:r>
              <a:rPr lang="en-US" sz="2800">
                <a:latin typeface="Arial"/>
                <a:cs typeface="Arial"/>
              </a:rPr>
              <a:t>A full-scale follow up spanning 3-years of classes showed a 70% employment rate with an average wage of over $20/hour.</a:t>
            </a:r>
            <a:endParaRPr lang="en-US" sz="2800"/>
          </a:p>
        </p:txBody>
      </p:sp>
      <p:pic>
        <p:nvPicPr>
          <p:cNvPr id="5" name="Content Placeholder 4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9D700846-70CA-F1C8-F521-019518D39AB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 r="9506"/>
          <a:stretch/>
        </p:blipFill>
        <p:spPr>
          <a:xfrm>
            <a:off x="6532367" y="1522799"/>
            <a:ext cx="4584366" cy="4654164"/>
          </a:xfrm>
        </p:spPr>
      </p:pic>
    </p:spTree>
    <p:extLst>
      <p:ext uri="{BB962C8B-B14F-4D97-AF65-F5344CB8AC3E}">
        <p14:creationId xmlns:p14="http://schemas.microsoft.com/office/powerpoint/2010/main" val="15496635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0A0256-107B-6675-C0DC-22077638E1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1D281F1B-F533-EB19-DA72-56A1BF95BB7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77" r="7044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1B379518-25EF-6E46-AAEA-1E1E23C2E98D}"/>
              </a:ext>
            </a:extLst>
          </p:cNvPr>
          <p:cNvSpPr txBox="1"/>
          <p:nvPr/>
        </p:nvSpPr>
        <p:spPr>
          <a:xfrm>
            <a:off x="0" y="5324475"/>
            <a:ext cx="1219200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>
                <a:solidFill>
                  <a:schemeClr val="accent3"/>
                </a:solidFill>
              </a:rPr>
              <a:t>How does Bridges Out of Poverty fit in?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38870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AE2C77-44E9-CA31-7DEE-6A2145F1DE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36B62CA6-49A1-7C57-3FDE-8BC0CC21EF6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516962C-2A0B-C41A-B6F1-31D26BF09A86}"/>
              </a:ext>
            </a:extLst>
          </p:cNvPr>
          <p:cNvSpPr txBox="1"/>
          <p:nvPr/>
        </p:nvSpPr>
        <p:spPr>
          <a:xfrm>
            <a:off x="2235910" y="356836"/>
            <a:ext cx="9768248" cy="39703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3600" b="1" dirty="0">
                <a:solidFill>
                  <a:schemeClr val="accent3"/>
                </a:solidFill>
              </a:rPr>
              <a:t>Let's talk about Poverty!</a:t>
            </a:r>
          </a:p>
          <a:p>
            <a:pPr algn="ctr"/>
            <a:endParaRPr lang="en-US" sz="3200" b="1" dirty="0">
              <a:solidFill>
                <a:schemeClr val="accent3"/>
              </a:solidFill>
            </a:endParaRPr>
          </a:p>
          <a:p>
            <a:r>
              <a:rPr lang="en-US" sz="3200" b="1" dirty="0">
                <a:solidFill>
                  <a:srgbClr val="3A4782"/>
                </a:solidFill>
              </a:rPr>
              <a:t>Mental Models</a:t>
            </a:r>
          </a:p>
          <a:p>
            <a:endParaRPr lang="en-US" sz="3200" b="1" dirty="0">
              <a:solidFill>
                <a:srgbClr val="3A4782"/>
              </a:solidFill>
            </a:endParaRPr>
          </a:p>
          <a:p>
            <a:r>
              <a:rPr lang="en-US" sz="2800" b="1" dirty="0">
                <a:solidFill>
                  <a:srgbClr val="3A4782"/>
                </a:solidFill>
              </a:rPr>
              <a:t>What Can Daily Instability and Daily Stability Look Like?</a:t>
            </a:r>
          </a:p>
          <a:p>
            <a:endParaRPr lang="en-US" sz="3200" b="1" dirty="0">
              <a:solidFill>
                <a:srgbClr val="3A4782"/>
              </a:solidFill>
            </a:endParaRPr>
          </a:p>
          <a:p>
            <a:r>
              <a:rPr lang="en-US" sz="3200" dirty="0">
                <a:solidFill>
                  <a:srgbClr val="3A4782"/>
                </a:solidFill>
                <a:ea typeface="+mn-lt"/>
                <a:cs typeface="+mn-lt"/>
                <a:hlinkClick r:id="rId3"/>
              </a:rPr>
              <a:t>24ALICE-Essentials-Index-National-Report-final.pdf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b="1" dirty="0">
              <a:solidFill>
                <a:srgbClr val="3A478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588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AE2C77-44E9-CA31-7DEE-6A2145F1DE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36B62CA6-49A1-7C57-3FDE-8BC0CC21EF6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516962C-2A0B-C41A-B6F1-31D26BF09A86}"/>
              </a:ext>
            </a:extLst>
          </p:cNvPr>
          <p:cNvSpPr txBox="1"/>
          <p:nvPr/>
        </p:nvSpPr>
        <p:spPr>
          <a:xfrm>
            <a:off x="2235910" y="356836"/>
            <a:ext cx="9768248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3200" b="1">
                <a:solidFill>
                  <a:srgbClr val="1F5FA0"/>
                </a:solidFill>
                <a:latin typeface="Arial"/>
                <a:cs typeface="Arial"/>
              </a:rPr>
              <a:t>Mental Model for Poverty:</a:t>
            </a:r>
            <a:endParaRPr lang="en-US"/>
          </a:p>
          <a:p>
            <a:pPr algn="ctr"/>
            <a:endParaRPr lang="en-US" sz="3200" b="1">
              <a:solidFill>
                <a:srgbClr val="1F5FA0"/>
              </a:solidFill>
              <a:latin typeface="Arial"/>
              <a:cs typeface="Arial"/>
            </a:endParaRPr>
          </a:p>
          <a:p>
            <a:endParaRPr lang="en-US" sz="3200" b="1" i="1">
              <a:solidFill>
                <a:schemeClr val="accent5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AD3154-FA14-B4D8-C451-B36FF6EC3A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6868" y="1371600"/>
            <a:ext cx="813379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3975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4E6986-8108-E302-F146-865B7FC7A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C595B4A6-FAF2-FCF8-750E-822488B1F97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F350908-4985-9154-7D47-F8F087CFE5EF}"/>
              </a:ext>
            </a:extLst>
          </p:cNvPr>
          <p:cNvSpPr txBox="1"/>
          <p:nvPr/>
        </p:nvSpPr>
        <p:spPr>
          <a:xfrm>
            <a:off x="2235910" y="356836"/>
            <a:ext cx="9768248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3200" b="1">
                <a:solidFill>
                  <a:srgbClr val="1F5FA0"/>
                </a:solidFill>
                <a:latin typeface="Arial"/>
                <a:cs typeface="Arial"/>
              </a:rPr>
              <a:t>Mental Model for Middle Class:</a:t>
            </a:r>
            <a:endParaRPr lang="en-US"/>
          </a:p>
          <a:p>
            <a:pPr algn="ctr"/>
            <a:endParaRPr lang="en-US" sz="3200" b="1">
              <a:solidFill>
                <a:srgbClr val="1F5FA0"/>
              </a:solidFill>
              <a:latin typeface="Arial"/>
              <a:cs typeface="Arial"/>
            </a:endParaRPr>
          </a:p>
          <a:p>
            <a:endParaRPr lang="en-US" sz="3200" b="1" i="1">
              <a:solidFill>
                <a:schemeClr val="accent5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0663E3-49FF-1096-0C63-84BEC5CB2D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46" y="876300"/>
            <a:ext cx="7503459" cy="598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8896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A488D7-BEAC-EE92-6519-1025561125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9887758A-6A6A-7607-59AE-C45245FF78E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67BB615-B67C-8D9C-EB82-AB5A305A6B08}"/>
              </a:ext>
            </a:extLst>
          </p:cNvPr>
          <p:cNvSpPr txBox="1"/>
          <p:nvPr/>
        </p:nvSpPr>
        <p:spPr>
          <a:xfrm>
            <a:off x="2235910" y="356836"/>
            <a:ext cx="9768248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3200" b="1">
                <a:solidFill>
                  <a:srgbClr val="1F5FA0"/>
                </a:solidFill>
                <a:latin typeface="Arial"/>
                <a:cs typeface="Arial"/>
              </a:rPr>
              <a:t>Mental Model for Wealth:</a:t>
            </a:r>
            <a:endParaRPr lang="en-US"/>
          </a:p>
          <a:p>
            <a:pPr algn="ctr"/>
            <a:endParaRPr lang="en-US" sz="3200" b="1">
              <a:solidFill>
                <a:srgbClr val="1F5FA0"/>
              </a:solidFill>
              <a:latin typeface="Arial"/>
              <a:cs typeface="Arial"/>
            </a:endParaRPr>
          </a:p>
          <a:p>
            <a:endParaRPr lang="en-US" sz="3200" b="1" i="1">
              <a:solidFill>
                <a:schemeClr val="accent5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19E8D6-AB5B-FCBB-D58F-3F3BAF6592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9024" y="952500"/>
            <a:ext cx="7377953" cy="590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9415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BC185A-94E2-25F7-0463-A8E7558CC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A62ED034-1046-6815-7956-626502E151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77" r="7044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EF24EBC6-FF92-DD57-3485-2A745A52FB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971D730-BCFC-5DD2-6426-B9005E4F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D00523F-C010-3387-C93F-7327A23556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44A2EF6D-F17E-1681-DE1E-88D44464B9B5}"/>
              </a:ext>
            </a:extLst>
          </p:cNvPr>
          <p:cNvSpPr txBox="1"/>
          <p:nvPr/>
        </p:nvSpPr>
        <p:spPr>
          <a:xfrm>
            <a:off x="0" y="5509141"/>
            <a:ext cx="1219200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b="1" dirty="0">
                <a:solidFill>
                  <a:schemeClr val="accent3"/>
                </a:solidFill>
              </a:rPr>
              <a:t>Hidden Rules in the Workplace</a:t>
            </a:r>
          </a:p>
        </p:txBody>
      </p:sp>
    </p:spTree>
    <p:extLst>
      <p:ext uri="{BB962C8B-B14F-4D97-AF65-F5344CB8AC3E}">
        <p14:creationId xmlns:p14="http://schemas.microsoft.com/office/powerpoint/2010/main" val="33412814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47B84D-96A7-BF14-7460-F498451A70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EB61238E-EDA9-094C-4086-AF77FC1FAE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1EFF24B-F0A3-7DAA-E785-80BF44523E5C}"/>
              </a:ext>
            </a:extLst>
          </p:cNvPr>
          <p:cNvSpPr txBox="1"/>
          <p:nvPr/>
        </p:nvSpPr>
        <p:spPr>
          <a:xfrm>
            <a:off x="2235910" y="356836"/>
            <a:ext cx="9768248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US" sz="3200" b="1">
              <a:solidFill>
                <a:schemeClr val="accent5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FE0D5C-4EE6-1C84-7AE4-DFD24D313D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008" y="133350"/>
            <a:ext cx="9645559" cy="672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4511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C99018-4866-3A89-EF96-F95AEBA2F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139D57B4-FDD3-7CFB-B9C5-B570B9E268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9A76C3D-3595-D1B6-0118-31B0EAB4979F}"/>
              </a:ext>
            </a:extLst>
          </p:cNvPr>
          <p:cNvSpPr txBox="1"/>
          <p:nvPr/>
        </p:nvSpPr>
        <p:spPr>
          <a:xfrm>
            <a:off x="3048000" y="5895975"/>
            <a:ext cx="672465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>
                <a:hlinkClick r:id="rId3"/>
              </a:rPr>
              <a:t>It's Not About the Nail</a:t>
            </a:r>
            <a:endParaRPr lang="en-US" sz="20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4F38304-79EB-3886-5270-D1A5936524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1751" y="838200"/>
            <a:ext cx="9457273" cy="4572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B902EA8-2EF6-0CE7-7D0E-F6EC09283AF9}"/>
              </a:ext>
            </a:extLst>
          </p:cNvPr>
          <p:cNvSpPr txBox="1"/>
          <p:nvPr/>
        </p:nvSpPr>
        <p:spPr>
          <a:xfrm>
            <a:off x="2453897" y="258304"/>
            <a:ext cx="8950271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Sometimes...it's about listening </a:t>
            </a:r>
          </a:p>
        </p:txBody>
      </p:sp>
    </p:spTree>
    <p:extLst>
      <p:ext uri="{BB962C8B-B14F-4D97-AF65-F5344CB8AC3E}">
        <p14:creationId xmlns:p14="http://schemas.microsoft.com/office/powerpoint/2010/main" val="40970146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635B7C-11E8-28EC-CEA9-A9B3BA8ED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088CB4BE-D913-8BD4-14FB-DEBE8A3255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77" r="7044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AD15AB44-83CE-2642-E118-076AE34BEE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382BDFBF-CF02-371C-A730-01A784E84B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FB90C45E-AA8F-4AAB-0B96-07795D673A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42E1401E-3926-F7A5-439F-01554EC58993}"/>
              </a:ext>
            </a:extLst>
          </p:cNvPr>
          <p:cNvSpPr txBox="1"/>
          <p:nvPr/>
        </p:nvSpPr>
        <p:spPr>
          <a:xfrm>
            <a:off x="-20" y="5434053"/>
            <a:ext cx="1219200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b="1" dirty="0">
                <a:solidFill>
                  <a:schemeClr val="accent3"/>
                </a:solidFill>
              </a:rPr>
              <a:t>Resources</a:t>
            </a:r>
          </a:p>
        </p:txBody>
      </p:sp>
    </p:spTree>
    <p:extLst>
      <p:ext uri="{BB962C8B-B14F-4D97-AF65-F5344CB8AC3E}">
        <p14:creationId xmlns:p14="http://schemas.microsoft.com/office/powerpoint/2010/main" val="4183675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87F23C-AF68-169D-F11A-7EBB04ACB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55666830-9A19-4E01-8505-D6C7F9AC56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87B4CF93-C1B9-37AE-6499-CB5EB436A8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309" r="22178" b="-1"/>
          <a:stretch/>
        </p:blipFill>
        <p:spPr>
          <a:xfrm>
            <a:off x="4110127" y="0"/>
            <a:ext cx="8081873" cy="6857990"/>
          </a:xfrm>
          <a:custGeom>
            <a:avLst/>
            <a:gdLst/>
            <a:ahLst/>
            <a:cxnLst/>
            <a:rect l="l" t="t" r="r" b="b"/>
            <a:pathLst>
              <a:path w="8081873" h="6858000">
                <a:moveTo>
                  <a:pt x="0" y="0"/>
                </a:moveTo>
                <a:lnTo>
                  <a:pt x="8081873" y="0"/>
                </a:lnTo>
                <a:lnTo>
                  <a:pt x="8081873" y="6858000"/>
                </a:lnTo>
                <a:lnTo>
                  <a:pt x="0" y="6858000"/>
                </a:lnTo>
                <a:lnTo>
                  <a:pt x="68897" y="6734633"/>
                </a:lnTo>
                <a:cubicBezTo>
                  <a:pt x="558802" y="5812845"/>
                  <a:pt x="848920" y="4668597"/>
                  <a:pt x="848920" y="3429000"/>
                </a:cubicBezTo>
                <a:cubicBezTo>
                  <a:pt x="848920" y="2189404"/>
                  <a:pt x="558802" y="1045156"/>
                  <a:pt x="68897" y="123368"/>
                </a:cubicBezTo>
                <a:close/>
              </a:path>
            </a:pathLst>
          </a:custGeom>
        </p:spPr>
      </p:pic>
      <p:sp useBgFill="1">
        <p:nvSpPr>
          <p:cNvPr id="38" name="Freeform: Shape 27">
            <a:extLst>
              <a:ext uri="{FF2B5EF4-FFF2-40B4-BE49-F238E27FC236}">
                <a16:creationId xmlns:a16="http://schemas.microsoft.com/office/drawing/2014/main" id="{AE9FC877-7FB6-4D22-9988-35420644E2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59047" cy="6858000"/>
          </a:xfrm>
          <a:custGeom>
            <a:avLst/>
            <a:gdLst>
              <a:gd name="connsiteX0" fmla="*/ 0 w 4959047"/>
              <a:gd name="connsiteY0" fmla="*/ 0 h 6858000"/>
              <a:gd name="connsiteX1" fmla="*/ 4110127 w 4959047"/>
              <a:gd name="connsiteY1" fmla="*/ 0 h 6858000"/>
              <a:gd name="connsiteX2" fmla="*/ 4179024 w 4959047"/>
              <a:gd name="connsiteY2" fmla="*/ 123368 h 6858000"/>
              <a:gd name="connsiteX3" fmla="*/ 4959047 w 4959047"/>
              <a:gd name="connsiteY3" fmla="*/ 3429000 h 6858000"/>
              <a:gd name="connsiteX4" fmla="*/ 4179024 w 4959047"/>
              <a:gd name="connsiteY4" fmla="*/ 6734633 h 6858000"/>
              <a:gd name="connsiteX5" fmla="*/ 4110127 w 4959047"/>
              <a:gd name="connsiteY5" fmla="*/ 6858000 h 6858000"/>
              <a:gd name="connsiteX6" fmla="*/ 0 w 495904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59047" h="6858000">
                <a:moveTo>
                  <a:pt x="0" y="0"/>
                </a:moveTo>
                <a:lnTo>
                  <a:pt x="4110127" y="0"/>
                </a:lnTo>
                <a:lnTo>
                  <a:pt x="4179024" y="123368"/>
                </a:lnTo>
                <a:cubicBezTo>
                  <a:pt x="4668929" y="1045156"/>
                  <a:pt x="4959047" y="2189404"/>
                  <a:pt x="4959047" y="3429000"/>
                </a:cubicBezTo>
                <a:cubicBezTo>
                  <a:pt x="4959047" y="4668597"/>
                  <a:pt x="4668929" y="5812845"/>
                  <a:pt x="4179024" y="6734633"/>
                </a:cubicBezTo>
                <a:lnTo>
                  <a:pt x="411012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9" name="Freeform: Shape 29">
            <a:extLst>
              <a:ext uri="{FF2B5EF4-FFF2-40B4-BE49-F238E27FC236}">
                <a16:creationId xmlns:a16="http://schemas.microsoft.com/office/drawing/2014/main" id="{E41809D1-F12E-46BB-B804-5F209D325E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48887" cy="6858000"/>
          </a:xfrm>
          <a:custGeom>
            <a:avLst/>
            <a:gdLst>
              <a:gd name="connsiteX0" fmla="*/ 0 w 4948887"/>
              <a:gd name="connsiteY0" fmla="*/ 0 h 6858000"/>
              <a:gd name="connsiteX1" fmla="*/ 4099967 w 4948887"/>
              <a:gd name="connsiteY1" fmla="*/ 0 h 6858000"/>
              <a:gd name="connsiteX2" fmla="*/ 4168864 w 4948887"/>
              <a:gd name="connsiteY2" fmla="*/ 123368 h 6858000"/>
              <a:gd name="connsiteX3" fmla="*/ 4948887 w 4948887"/>
              <a:gd name="connsiteY3" fmla="*/ 3429000 h 6858000"/>
              <a:gd name="connsiteX4" fmla="*/ 4168864 w 4948887"/>
              <a:gd name="connsiteY4" fmla="*/ 6734633 h 6858000"/>
              <a:gd name="connsiteX5" fmla="*/ 4099967 w 4948887"/>
              <a:gd name="connsiteY5" fmla="*/ 6858000 h 6858000"/>
              <a:gd name="connsiteX6" fmla="*/ 0 w 494888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48887" h="6858000">
                <a:moveTo>
                  <a:pt x="0" y="0"/>
                </a:moveTo>
                <a:lnTo>
                  <a:pt x="4099967" y="0"/>
                </a:lnTo>
                <a:lnTo>
                  <a:pt x="4168864" y="123368"/>
                </a:lnTo>
                <a:cubicBezTo>
                  <a:pt x="4658769" y="1045156"/>
                  <a:pt x="4948887" y="2189404"/>
                  <a:pt x="4948887" y="3429000"/>
                </a:cubicBezTo>
                <a:cubicBezTo>
                  <a:pt x="4948887" y="4668597"/>
                  <a:pt x="4658769" y="5812845"/>
                  <a:pt x="4168864" y="6734633"/>
                </a:cubicBezTo>
                <a:lnTo>
                  <a:pt x="4099967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40233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702D6A-A7FE-01F4-181A-FC8088A0AA73}"/>
              </a:ext>
            </a:extLst>
          </p:cNvPr>
          <p:cNvSpPr txBox="1"/>
          <p:nvPr/>
        </p:nvSpPr>
        <p:spPr>
          <a:xfrm>
            <a:off x="343315" y="1087794"/>
            <a:ext cx="4243120" cy="10772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200" b="1">
                <a:solidFill>
                  <a:srgbClr val="3A4788"/>
                </a:solidFill>
              </a:rPr>
              <a:t>What Is Workforce Development?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6294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0D59A4-7422-71BC-6C68-723EA8927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455EC7A2-94A9-97D3-9D93-54C8F0B3D95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566" t="-2" r="69088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42C4840-90C9-2440-47A3-425D3D74A1AB}"/>
              </a:ext>
            </a:extLst>
          </p:cNvPr>
          <p:cNvSpPr txBox="1"/>
          <p:nvPr/>
        </p:nvSpPr>
        <p:spPr>
          <a:xfrm>
            <a:off x="2218977" y="339327"/>
            <a:ext cx="9768248" cy="4801314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US" sz="4800" b="1" dirty="0">
                <a:solidFill>
                  <a:schemeClr val="accent3"/>
                </a:solidFill>
              </a:rPr>
              <a:t>Resources</a:t>
            </a:r>
            <a:endParaRPr lang="en-US" sz="4800" dirty="0">
              <a:solidFill>
                <a:schemeClr val="accent3"/>
              </a:solidFill>
            </a:endParaRPr>
          </a:p>
          <a:p>
            <a:endParaRPr lang="en-US" sz="4800" b="1" dirty="0">
              <a:solidFill>
                <a:schemeClr val="accent3"/>
              </a:solidFill>
              <a:latin typeface="Aptos"/>
              <a:cs typeface="Arial"/>
            </a:endParaRPr>
          </a:p>
          <a:p>
            <a:endParaRPr lang="en-US" sz="4800" b="1" dirty="0">
              <a:solidFill>
                <a:schemeClr val="accent3"/>
              </a:solidFill>
              <a:latin typeface="Aptos"/>
              <a:cs typeface="Arial"/>
            </a:endParaRPr>
          </a:p>
          <a:p>
            <a:r>
              <a:rPr lang="en-US" sz="4000" b="1" dirty="0">
                <a:solidFill>
                  <a:srgbClr val="164F79"/>
                </a:solidFill>
                <a:latin typeface="Arial"/>
                <a:cs typeface="Arial"/>
              </a:rPr>
              <a:t>Daily instability is the extent to which an individual does without resources.  </a:t>
            </a:r>
            <a:endParaRPr lang="en-US" sz="4000" dirty="0"/>
          </a:p>
          <a:p>
            <a:endParaRPr lang="en-US" sz="5000" b="1" i="1" dirty="0">
              <a:solidFill>
                <a:schemeClr val="accent3"/>
              </a:solidFill>
            </a:endParaRPr>
          </a:p>
          <a:p>
            <a:endParaRPr lang="en-US" sz="3200" b="1" u="sng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4397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CB67E3-E84D-C0C9-2476-0C03973770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A4C97D4A-3F2F-3086-F241-DC9B19DE610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566" t="-2" r="69088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06A8183-4855-CBDF-669B-55891CFF40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1298" y="0"/>
            <a:ext cx="97791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9311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6766EE-3E40-1385-BA09-0BEC8930B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4FE03F71-01D5-6291-377C-1071187475B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566" t="-2" r="69088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4FB2EEF-86FC-4121-C241-EDB5485DE75E}"/>
              </a:ext>
            </a:extLst>
          </p:cNvPr>
          <p:cNvSpPr txBox="1"/>
          <p:nvPr/>
        </p:nvSpPr>
        <p:spPr>
          <a:xfrm>
            <a:off x="2235910" y="-1520600"/>
            <a:ext cx="9768248" cy="738663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endParaRPr lang="en-US" sz="4800" b="1">
              <a:solidFill>
                <a:schemeClr val="accent3"/>
              </a:solidFill>
            </a:endParaRPr>
          </a:p>
          <a:p>
            <a:endParaRPr lang="en-US" sz="4800" b="1">
              <a:solidFill>
                <a:schemeClr val="accent3"/>
              </a:solidFill>
            </a:endParaRPr>
          </a:p>
          <a:p>
            <a:r>
              <a:rPr lang="en-US" sz="4800" b="1">
                <a:solidFill>
                  <a:schemeClr val="accent3"/>
                </a:solidFill>
              </a:rPr>
              <a:t>Questions?</a:t>
            </a:r>
            <a:endParaRPr lang="en-US" sz="4800">
              <a:solidFill>
                <a:schemeClr val="accent3"/>
              </a:solidFill>
            </a:endParaRPr>
          </a:p>
          <a:p>
            <a:endParaRPr lang="en-US" sz="4800" b="1">
              <a:solidFill>
                <a:schemeClr val="accent3"/>
              </a:solidFill>
              <a:latin typeface="Aptos"/>
              <a:cs typeface="Arial"/>
            </a:endParaRPr>
          </a:p>
          <a:p>
            <a:r>
              <a:rPr lang="en-US" sz="4000" b="1">
                <a:solidFill>
                  <a:srgbClr val="164F79"/>
                </a:solidFill>
                <a:latin typeface="Arial"/>
                <a:cs typeface="Arial"/>
              </a:rPr>
              <a:t>Carrie Arnold</a:t>
            </a:r>
            <a:endParaRPr lang="en-US" sz="4000">
              <a:solidFill>
                <a:srgbClr val="000000"/>
              </a:solidFill>
              <a:latin typeface="Aptos" panose="02110004020202020204"/>
              <a:cs typeface="Arial"/>
            </a:endParaRPr>
          </a:p>
          <a:p>
            <a:r>
              <a:rPr lang="en-US" sz="4000">
                <a:hlinkClick r:id="rId4"/>
              </a:rPr>
              <a:t>Carnold@cherrystreetmission.org</a:t>
            </a:r>
            <a:endParaRPr lang="en-US" sz="4000"/>
          </a:p>
          <a:p>
            <a:r>
              <a:rPr lang="en-US" sz="4000">
                <a:solidFill>
                  <a:srgbClr val="000000"/>
                </a:solidFill>
              </a:rPr>
              <a:t>567-661-0362</a:t>
            </a:r>
          </a:p>
          <a:p>
            <a:endParaRPr lang="en-US" sz="4000">
              <a:solidFill>
                <a:srgbClr val="000000"/>
              </a:solidFill>
            </a:endParaRPr>
          </a:p>
          <a:p>
            <a:endParaRPr lang="en-US" sz="4000">
              <a:solidFill>
                <a:srgbClr val="000000"/>
              </a:solidFill>
            </a:endParaRPr>
          </a:p>
          <a:p>
            <a:endParaRPr lang="en-US" sz="5000" b="1" i="1">
              <a:solidFill>
                <a:srgbClr val="00ABAB"/>
              </a:solidFill>
            </a:endParaRPr>
          </a:p>
          <a:p>
            <a:endParaRPr lang="en-US" sz="3200" b="1" u="sng">
              <a:solidFill>
                <a:schemeClr val="accent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BC501C-61E6-55E8-0018-FA6C3A36EA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7099" y="3424238"/>
            <a:ext cx="4088276" cy="3213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0720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240179-8C97-8190-AAAB-B070030045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6D4043A-FC6B-F8C8-C1A8-0B8626D14BD4}"/>
              </a:ext>
            </a:extLst>
          </p:cNvPr>
          <p:cNvSpPr/>
          <p:nvPr/>
        </p:nvSpPr>
        <p:spPr>
          <a:xfrm>
            <a:off x="-9727" y="3200400"/>
            <a:ext cx="7208196" cy="365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F42463-E15A-BA5F-E5B3-0CA075B3E7D8}"/>
              </a:ext>
            </a:extLst>
          </p:cNvPr>
          <p:cNvSpPr txBox="1"/>
          <p:nvPr/>
        </p:nvSpPr>
        <p:spPr>
          <a:xfrm>
            <a:off x="321016" y="4346382"/>
            <a:ext cx="7876686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1" u="none" strike="noStrike" kern="1200" cap="none" spc="0" normalizeH="0" baseline="0" noProof="0">
                <a:ln>
                  <a:noFill/>
                </a:ln>
                <a:solidFill>
                  <a:srgbClr val="F0533F"/>
                </a:solidFill>
                <a:effectLst/>
                <a:uLnTx/>
                <a:uFillTx/>
                <a:latin typeface="Calibri" panose="020F0502020204030204"/>
              </a:rPr>
              <a:t>Don’t forget to download the              </a:t>
            </a:r>
            <a:r>
              <a:rPr kumimoji="0" lang="en-US" sz="5400" b="1" i="1" u="none" strike="noStrike" kern="1200" cap="none" spc="0" normalizeH="0" noProof="0">
                <a:ln>
                  <a:noFill/>
                </a:ln>
                <a:solidFill>
                  <a:srgbClr val="F0533F"/>
                </a:solidFill>
                <a:effectLst/>
                <a:uLnTx/>
                <a:uFillTx/>
                <a:latin typeface="Calibri" panose="020F0502020204030204"/>
              </a:rPr>
              <a:t>app!</a:t>
            </a:r>
            <a:endParaRPr kumimoji="0" lang="en-US" sz="5400" b="1" i="1" u="none" strike="noStrike" kern="1200" cap="none" spc="0" normalizeH="0" baseline="0" noProof="0">
              <a:ln>
                <a:noFill/>
              </a:ln>
              <a:solidFill>
                <a:srgbClr val="F0533F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71DB9B-E96B-57F2-6A5A-CC0384DF17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530" t="11602" r="10053" b="67057"/>
          <a:stretch/>
        </p:blipFill>
        <p:spPr>
          <a:xfrm>
            <a:off x="1488557" y="5225043"/>
            <a:ext cx="1796903" cy="8485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88B8D63-85A9-DDC5-71C3-4E8D8F623BD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1111"/>
          <a:stretch/>
        </p:blipFill>
        <p:spPr>
          <a:xfrm>
            <a:off x="-1" y="-1"/>
            <a:ext cx="12201571" cy="3756455"/>
          </a:xfrm>
          <a:prstGeom prst="rect">
            <a:avLst/>
          </a:prstGeom>
        </p:spPr>
      </p:pic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AF5EFBC-8A3E-AEEF-A68D-DA5639BB59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8186" y="3588295"/>
            <a:ext cx="3179579" cy="3179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571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87F23C-AF68-169D-F11A-7EBB04ACB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87B4CF93-C1B9-37AE-6499-CB5EB436A8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309" r="22178" b="-1"/>
          <a:stretch/>
        </p:blipFill>
        <p:spPr>
          <a:xfrm>
            <a:off x="4110127" y="0"/>
            <a:ext cx="8081873" cy="6857990"/>
          </a:xfrm>
          <a:custGeom>
            <a:avLst/>
            <a:gdLst/>
            <a:ahLst/>
            <a:cxnLst/>
            <a:rect l="l" t="t" r="r" b="b"/>
            <a:pathLst>
              <a:path w="8081873" h="6858000">
                <a:moveTo>
                  <a:pt x="0" y="0"/>
                </a:moveTo>
                <a:lnTo>
                  <a:pt x="8081873" y="0"/>
                </a:lnTo>
                <a:lnTo>
                  <a:pt x="8081873" y="6858000"/>
                </a:lnTo>
                <a:lnTo>
                  <a:pt x="0" y="6858000"/>
                </a:lnTo>
                <a:lnTo>
                  <a:pt x="68897" y="6734633"/>
                </a:lnTo>
                <a:cubicBezTo>
                  <a:pt x="558802" y="5812845"/>
                  <a:pt x="848920" y="4668597"/>
                  <a:pt x="848920" y="3429000"/>
                </a:cubicBezTo>
                <a:cubicBezTo>
                  <a:pt x="848920" y="2189404"/>
                  <a:pt x="558802" y="1045156"/>
                  <a:pt x="68897" y="123368"/>
                </a:cubicBezTo>
                <a:close/>
              </a:path>
            </a:pathLst>
          </a:cu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9702D6A-A7FE-01F4-181A-FC8088A0AA73}"/>
              </a:ext>
            </a:extLst>
          </p:cNvPr>
          <p:cNvSpPr txBox="1"/>
          <p:nvPr/>
        </p:nvSpPr>
        <p:spPr>
          <a:xfrm>
            <a:off x="343315" y="1087794"/>
            <a:ext cx="4243120" cy="10772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200" i="1">
                <a:solidFill>
                  <a:srgbClr val="00A1AB"/>
                </a:solidFill>
              </a:rPr>
              <a:t> Why tie in Bridges Out of Poverty concepts?</a:t>
            </a:r>
            <a:endParaRPr lang="en-US" sz="3200" b="1" i="1">
              <a:solidFill>
                <a:srgbClr val="00A1A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171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1B37AF-CCE5-8A23-B5C9-8A0B4C9AC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F360017C-6978-0E03-A3E1-93CBE1C2DF4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0E157B1-2D25-33EF-7ABB-CB1091F6CE90}"/>
              </a:ext>
            </a:extLst>
          </p:cNvPr>
          <p:cNvSpPr txBox="1"/>
          <p:nvPr/>
        </p:nvSpPr>
        <p:spPr>
          <a:xfrm>
            <a:off x="2235910" y="356836"/>
            <a:ext cx="9768248" cy="547842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5000" b="1" i="1">
                <a:solidFill>
                  <a:schemeClr val="accent5"/>
                </a:solidFill>
              </a:rPr>
              <a:t>Why Workforce?</a:t>
            </a:r>
            <a:endParaRPr lang="en-US">
              <a:solidFill>
                <a:schemeClr val="accent5"/>
              </a:solidFill>
            </a:endParaRPr>
          </a:p>
          <a:p>
            <a:endParaRPr lang="en-US" sz="2000" b="1" i="1">
              <a:solidFill>
                <a:srgbClr val="3A4788"/>
              </a:solidFill>
            </a:endParaRPr>
          </a:p>
          <a:p>
            <a:r>
              <a:rPr lang="en-US" sz="3200" b="1" i="1" u="sng">
                <a:solidFill>
                  <a:schemeClr val="accent1"/>
                </a:solidFill>
              </a:rPr>
              <a:t>How Cherry Street utilizes WFD</a:t>
            </a:r>
          </a:p>
          <a:p>
            <a:r>
              <a:rPr lang="en-US" sz="2400">
                <a:solidFill>
                  <a:schemeClr val="accent1"/>
                </a:solidFill>
                <a:latin typeface="Arial"/>
                <a:cs typeface="Arial"/>
              </a:rPr>
              <a:t>•</a:t>
            </a:r>
            <a:r>
              <a:rPr lang="en-US" sz="2400">
                <a:solidFill>
                  <a:srgbClr val="191F4A"/>
                </a:solidFill>
              </a:rPr>
              <a:t>Shelter</a:t>
            </a:r>
            <a:endParaRPr lang="en-US" sz="2400"/>
          </a:p>
          <a:p>
            <a:r>
              <a:rPr lang="en-US" sz="2400">
                <a:solidFill>
                  <a:schemeClr val="accent1"/>
                </a:solidFill>
                <a:latin typeface="Arial"/>
                <a:cs typeface="Arial"/>
              </a:rPr>
              <a:t>•</a:t>
            </a:r>
            <a:r>
              <a:rPr lang="en-US" sz="2400">
                <a:solidFill>
                  <a:srgbClr val="191F4A"/>
                </a:solidFill>
              </a:rPr>
              <a:t>Food</a:t>
            </a:r>
            <a:endParaRPr lang="en-US" sz="2400"/>
          </a:p>
          <a:p>
            <a:r>
              <a:rPr lang="en-US" sz="2400">
                <a:solidFill>
                  <a:schemeClr val="accent1"/>
                </a:solidFill>
                <a:latin typeface="Arial"/>
                <a:cs typeface="Arial"/>
              </a:rPr>
              <a:t>•</a:t>
            </a:r>
            <a:r>
              <a:rPr lang="en-US" sz="2400">
                <a:solidFill>
                  <a:srgbClr val="191F4A"/>
                </a:solidFill>
              </a:rPr>
              <a:t>Ready for Life</a:t>
            </a:r>
            <a:endParaRPr lang="en-US" sz="2400"/>
          </a:p>
          <a:p>
            <a:r>
              <a:rPr lang="en-US" sz="2400">
                <a:solidFill>
                  <a:schemeClr val="accent1"/>
                </a:solidFill>
                <a:latin typeface="Arial"/>
                <a:cs typeface="Arial"/>
              </a:rPr>
              <a:t>•</a:t>
            </a:r>
            <a:r>
              <a:rPr lang="en-US" sz="2400">
                <a:solidFill>
                  <a:srgbClr val="191F4A"/>
                </a:solidFill>
              </a:rPr>
              <a:t>Mental Health </a:t>
            </a:r>
            <a:endParaRPr lang="en-US" sz="2400"/>
          </a:p>
          <a:p>
            <a:r>
              <a:rPr lang="en-US" sz="2400">
                <a:solidFill>
                  <a:schemeClr val="accent1"/>
                </a:solidFill>
                <a:latin typeface="Arial"/>
                <a:cs typeface="Arial"/>
              </a:rPr>
              <a:t>•</a:t>
            </a:r>
            <a:r>
              <a:rPr lang="en-US" sz="2400">
                <a:solidFill>
                  <a:srgbClr val="191F4A"/>
                </a:solidFill>
              </a:rPr>
              <a:t>Clothing</a:t>
            </a:r>
            <a:endParaRPr lang="en-US" sz="2400"/>
          </a:p>
          <a:p>
            <a:r>
              <a:rPr lang="en-US" sz="2400">
                <a:solidFill>
                  <a:schemeClr val="accent1"/>
                </a:solidFill>
                <a:latin typeface="Arial"/>
                <a:cs typeface="Arial"/>
              </a:rPr>
              <a:t>•</a:t>
            </a:r>
            <a:r>
              <a:rPr lang="en-US" sz="2400">
                <a:solidFill>
                  <a:srgbClr val="191F4A"/>
                </a:solidFill>
              </a:rPr>
              <a:t>Hygiene</a:t>
            </a:r>
            <a:endParaRPr lang="en-US" sz="2400"/>
          </a:p>
          <a:p>
            <a:r>
              <a:rPr lang="en-US" sz="2400">
                <a:solidFill>
                  <a:schemeClr val="accent1"/>
                </a:solidFill>
                <a:latin typeface="Arial"/>
                <a:cs typeface="Arial"/>
              </a:rPr>
              <a:t>•</a:t>
            </a:r>
            <a:r>
              <a:rPr lang="en-US" sz="2400">
                <a:solidFill>
                  <a:srgbClr val="191F4A"/>
                </a:solidFill>
              </a:rPr>
              <a:t>Connections</a:t>
            </a:r>
            <a:endParaRPr lang="en-US" sz="2400"/>
          </a:p>
          <a:p>
            <a:r>
              <a:rPr lang="en-US" sz="2400">
                <a:solidFill>
                  <a:schemeClr val="accent1"/>
                </a:solidFill>
                <a:latin typeface="Arial"/>
                <a:cs typeface="Arial"/>
              </a:rPr>
              <a:t>•</a:t>
            </a:r>
            <a:r>
              <a:rPr lang="en-US" sz="2400">
                <a:solidFill>
                  <a:srgbClr val="191F4A"/>
                </a:solidFill>
              </a:rPr>
              <a:t>Relationships</a:t>
            </a:r>
            <a:endParaRPr lang="en-US" sz="2400"/>
          </a:p>
          <a:p>
            <a:r>
              <a:rPr lang="en-US" sz="2400">
                <a:solidFill>
                  <a:schemeClr val="accent1"/>
                </a:solidFill>
                <a:latin typeface="Arial"/>
                <a:cs typeface="Arial"/>
              </a:rPr>
              <a:t>•</a:t>
            </a:r>
            <a:r>
              <a:rPr lang="en-US" sz="2400" b="1">
                <a:solidFill>
                  <a:srgbClr val="191F4A"/>
                </a:solidFill>
              </a:rPr>
              <a:t>Workforce Development</a:t>
            </a:r>
            <a:endParaRPr lang="en-US" sz="2400"/>
          </a:p>
          <a:p>
            <a:endParaRPr lang="en-US" sz="3200" b="1" i="1" u="sng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74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9450C4-C560-6015-A72C-E376239590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920339C4-F3A0-5E4C-1F6E-2CE675AE5C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440FC9F-C6F7-D1A6-2376-94E088C59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/>
              <a:t>Career Training for the Community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CC9BA23-2E53-44C5-770A-B2675969AB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95500" y="1825625"/>
            <a:ext cx="398145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/>
              <a:t>Who We Are</a:t>
            </a:r>
          </a:p>
          <a:p>
            <a:pPr>
              <a:buNone/>
            </a:pPr>
            <a:r>
              <a:rPr lang="en-US" sz="3200">
                <a:solidFill>
                  <a:srgbClr val="000000"/>
                </a:solidFill>
              </a:rPr>
              <a:t>   Provider of career-focused education and support designed to reverse the cycle of poverty, body, soul, &amp; spirit</a:t>
            </a:r>
            <a:endParaRPr lang="en-US" sz="3200"/>
          </a:p>
          <a:p>
            <a:pPr marL="0" indent="0">
              <a:buNone/>
            </a:pPr>
            <a:endParaRPr lang="en-US" sz="320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4DA530-5559-2902-A6F6-856660B677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05600" y="1825625"/>
            <a:ext cx="46482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/>
              <a:t>What We Offer</a:t>
            </a:r>
          </a:p>
          <a:p>
            <a:pPr>
              <a:buNone/>
            </a:pPr>
            <a:r>
              <a:rPr lang="en-US" sz="3200">
                <a:solidFill>
                  <a:srgbClr val="000000"/>
                </a:solidFill>
              </a:rPr>
              <a:t>   Part-time, short-term, in demand career training with employer connections, job readiness preparation, and wrap-around support</a:t>
            </a:r>
            <a:endParaRPr lang="en-US"/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83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378008-B7E4-4023-FCC9-80D5680D3A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736A42F5-AE8E-BAEE-CAB1-B2DE63BDC1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42BD882-30F9-1941-17D2-C504BE315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Classes Offered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773E75E-1421-76D3-C104-8E582811DF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95500" y="1825625"/>
            <a:ext cx="9525000" cy="4351338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n-US"/>
              <a:t>Welding</a:t>
            </a:r>
          </a:p>
          <a:p>
            <a:r>
              <a:rPr lang="en-US"/>
              <a:t>Machining</a:t>
            </a:r>
          </a:p>
          <a:p>
            <a:r>
              <a:rPr lang="en-US"/>
              <a:t>Auto Tech</a:t>
            </a:r>
          </a:p>
          <a:p>
            <a:r>
              <a:rPr lang="en-US"/>
              <a:t>Building Trades</a:t>
            </a:r>
          </a:p>
          <a:p>
            <a:r>
              <a:rPr lang="en-US"/>
              <a:t>Office Specialist</a:t>
            </a:r>
          </a:p>
          <a:p>
            <a:r>
              <a:rPr lang="en-US"/>
              <a:t>Intro to AI and Project Management</a:t>
            </a:r>
          </a:p>
          <a:p>
            <a:r>
              <a:rPr lang="en-US"/>
              <a:t>Culinary (Food Truck)</a:t>
            </a:r>
          </a:p>
          <a:p>
            <a:r>
              <a:rPr lang="en-US"/>
              <a:t>New in the fall – Robotics!</a:t>
            </a:r>
          </a:p>
        </p:txBody>
      </p:sp>
      <p:pic>
        <p:nvPicPr>
          <p:cNvPr id="3" name="Picture 2" descr="A red and white logo&#10;&#10;Description automatically generated">
            <a:extLst>
              <a:ext uri="{FF2B5EF4-FFF2-40B4-BE49-F238E27FC236}">
                <a16:creationId xmlns:a16="http://schemas.microsoft.com/office/drawing/2014/main" id="{EEB06E25-A312-D57D-4BD8-353DB22DF8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5393" y="1759571"/>
            <a:ext cx="1373188" cy="1897902"/>
          </a:xfrm>
          <a:prstGeom prst="rect">
            <a:avLst/>
          </a:prstGeom>
        </p:spPr>
      </p:pic>
      <p:pic>
        <p:nvPicPr>
          <p:cNvPr id="6" name="Picture 5" descr="A black and white logo&#10;&#10;Description automatically generated">
            <a:extLst>
              <a:ext uri="{FF2B5EF4-FFF2-40B4-BE49-F238E27FC236}">
                <a16:creationId xmlns:a16="http://schemas.microsoft.com/office/drawing/2014/main" id="{D6D586C2-4566-AF37-A942-EEADEADB61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4000" y="5098429"/>
            <a:ext cx="3355975" cy="992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2973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FBE7BF-18CB-6A88-C0B2-ADE951B4D8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8300EA25-8FB0-CB2B-8B48-D864326691A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F6CE97A-DD00-3E70-EC7F-DB7EBFDAE1D0}"/>
              </a:ext>
            </a:extLst>
          </p:cNvPr>
          <p:cNvSpPr txBox="1"/>
          <p:nvPr/>
        </p:nvSpPr>
        <p:spPr>
          <a:xfrm>
            <a:off x="2235910" y="356836"/>
            <a:ext cx="9768248" cy="240065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5000" b="1" i="1">
                <a:solidFill>
                  <a:schemeClr val="accent5"/>
                </a:solidFill>
              </a:rPr>
              <a:t>Qualified candidates are:</a:t>
            </a:r>
            <a:endParaRPr lang="en-US"/>
          </a:p>
          <a:p>
            <a:endParaRPr lang="en-US" sz="5000" b="1" i="1">
              <a:solidFill>
                <a:schemeClr val="accent5"/>
              </a:solidFill>
            </a:endParaRPr>
          </a:p>
          <a:p>
            <a:endParaRPr lang="en-US" sz="5000" b="1" i="1">
              <a:solidFill>
                <a:schemeClr val="accent5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41152A-2D67-7595-FB94-95E00A1B4D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9325" y="1388397"/>
            <a:ext cx="9972675" cy="443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0872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2E062-A9FF-2500-A6FF-20A0D3E1B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Who are our students?</a:t>
            </a:r>
          </a:p>
        </p:txBody>
      </p:sp>
      <p:graphicFrame>
        <p:nvGraphicFramePr>
          <p:cNvPr id="3" name="Content Placeholder 3">
            <a:extLst>
              <a:ext uri="{FF2B5EF4-FFF2-40B4-BE49-F238E27FC236}">
                <a16:creationId xmlns:a16="http://schemas.microsoft.com/office/drawing/2014/main" id="{EC284B69-7D4D-005D-3009-0838163733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584998"/>
              </p:ext>
            </p:extLst>
          </p:nvPr>
        </p:nvGraphicFramePr>
        <p:xfrm>
          <a:off x="628650" y="1816933"/>
          <a:ext cx="10887075" cy="44307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873335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B9E7E-A923-C193-6CD5-74F553693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Social Enterprise Intervention (SEI)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57C21AC-9833-05E1-D155-A981EAD856B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058194"/>
            <a:ext cx="5181600" cy="3886200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345A00-282A-BBFE-952C-F081618D765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Training in culinary and entrepreneurial skills</a:t>
            </a:r>
          </a:p>
          <a:p>
            <a:r>
              <a:rPr lang="en-US"/>
              <a:t>Converted to employees after graduation</a:t>
            </a:r>
          </a:p>
          <a:p>
            <a:r>
              <a:rPr lang="en-US"/>
              <a:t>Work on the truck with wrap around support</a:t>
            </a:r>
          </a:p>
        </p:txBody>
      </p:sp>
    </p:spTree>
    <p:extLst>
      <p:ext uri="{BB962C8B-B14F-4D97-AF65-F5344CB8AC3E}">
        <p14:creationId xmlns:p14="http://schemas.microsoft.com/office/powerpoint/2010/main" val="13437763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2025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3A4782"/>
      </a:accent1>
      <a:accent2>
        <a:srgbClr val="F05332"/>
      </a:accent2>
      <a:accent3>
        <a:srgbClr val="00ABAB"/>
      </a:accent3>
      <a:accent4>
        <a:srgbClr val="93434D"/>
      </a:accent4>
      <a:accent5>
        <a:srgbClr val="EF574D"/>
      </a:accent5>
      <a:accent6>
        <a:srgbClr val="56A4B8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447</Words>
  <Application>Microsoft Office PowerPoint</Application>
  <PresentationFormat>Widescreen</PresentationFormat>
  <Paragraphs>90</Paragraphs>
  <Slides>23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Career Training for the Community</vt:lpstr>
      <vt:lpstr>Classes Offered</vt:lpstr>
      <vt:lpstr>PowerPoint Presentation</vt:lpstr>
      <vt:lpstr>Who are our students?</vt:lpstr>
      <vt:lpstr>Social Enterprise Intervention (SEI)</vt:lpstr>
      <vt:lpstr>RESULTS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Bethany Wininger</dc:creator>
  <cp:lastModifiedBy>Ann Ebbert</cp:lastModifiedBy>
  <cp:revision>4</cp:revision>
  <dcterms:created xsi:type="dcterms:W3CDTF">2025-01-20T22:57:17Z</dcterms:created>
  <dcterms:modified xsi:type="dcterms:W3CDTF">2025-05-02T15:16:07Z</dcterms:modified>
</cp:coreProperties>
</file>