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8" r:id="rId3"/>
    <p:sldId id="266" r:id="rId4"/>
    <p:sldId id="267" r:id="rId5"/>
    <p:sldId id="281" r:id="rId6"/>
    <p:sldId id="268" r:id="rId7"/>
    <p:sldId id="283" r:id="rId8"/>
    <p:sldId id="269" r:id="rId9"/>
    <p:sldId id="275" r:id="rId10"/>
    <p:sldId id="277" r:id="rId11"/>
    <p:sldId id="270" r:id="rId12"/>
    <p:sldId id="271" r:id="rId13"/>
    <p:sldId id="272" r:id="rId14"/>
    <p:sldId id="274" r:id="rId15"/>
    <p:sldId id="278" r:id="rId16"/>
    <p:sldId id="279" r:id="rId17"/>
    <p:sldId id="280" r:id="rId18"/>
    <p:sldId id="284" r:id="rId19"/>
    <p:sldId id="282" r:id="rId20"/>
    <p:sldId id="264" r:id="rId2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2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autoAdjust="0"/>
    <p:restoredTop sz="46667" autoAdjust="0"/>
  </p:normalViewPr>
  <p:slideViewPr>
    <p:cSldViewPr snapToGrid="0" snapToObjects="1" showGuides="1">
      <p:cViewPr varScale="1">
        <p:scale>
          <a:sx n="56" d="100"/>
          <a:sy n="56" d="100"/>
        </p:scale>
        <p:origin x="2688" y="168"/>
      </p:cViewPr>
      <p:guideLst>
        <p:guide orient="horz" pos="2160"/>
        <p:guide pos="3840"/>
      </p:guideLst>
    </p:cSldViewPr>
  </p:slideViewPr>
  <p:outlineViewPr>
    <p:cViewPr>
      <p:scale>
        <a:sx n="33" d="100"/>
        <a:sy n="33" d="100"/>
      </p:scale>
      <p:origin x="0" y="-2664"/>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87" d="100"/>
          <a:sy n="87" d="100"/>
        </p:scale>
        <p:origin x="1313"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8125" y="0"/>
            <a:ext cx="4068763" cy="355600"/>
          </a:xfrm>
          <a:prstGeom prst="rect">
            <a:avLst/>
          </a:prstGeom>
        </p:spPr>
        <p:txBody>
          <a:bodyPr vert="horz" lIns="91440" tIns="45720" rIns="91440" bIns="45720" rtlCol="0"/>
          <a:lstStyle>
            <a:lvl1pPr algn="r">
              <a:defRPr sz="1200"/>
            </a:lvl1pPr>
          </a:lstStyle>
          <a:p>
            <a:fld id="{442623EC-D08D-42BC-80B5-76C8B01FE1F8}" type="datetimeFigureOut">
              <a:rPr lang="en-US" smtClean="0"/>
              <a:t>9/10/19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213" y="3417888"/>
            <a:ext cx="7512050" cy="27971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8125" y="6746875"/>
            <a:ext cx="4068763" cy="355600"/>
          </a:xfrm>
          <a:prstGeom prst="rect">
            <a:avLst/>
          </a:prstGeom>
        </p:spPr>
        <p:txBody>
          <a:bodyPr vert="horz" lIns="91440" tIns="45720" rIns="91440" bIns="45720" rtlCol="0" anchor="b"/>
          <a:lstStyle>
            <a:lvl1pPr algn="r">
              <a:defRPr sz="1200"/>
            </a:lvl1pPr>
          </a:lstStyle>
          <a:p>
            <a:fld id="{400A7EA3-5B03-43B5-A666-2426EF877E52}" type="slidenum">
              <a:rPr lang="en-US" smtClean="0"/>
              <a:t>‹#›</a:t>
            </a:fld>
            <a:endParaRPr lang="en-US"/>
          </a:p>
        </p:txBody>
      </p:sp>
    </p:spTree>
    <p:extLst>
      <p:ext uri="{BB962C8B-B14F-4D97-AF65-F5344CB8AC3E}">
        <p14:creationId xmlns:p14="http://schemas.microsoft.com/office/powerpoint/2010/main" val="428724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a:t>
            </a:fld>
            <a:endParaRPr lang="en-US"/>
          </a:p>
        </p:txBody>
      </p:sp>
    </p:spTree>
    <p:extLst>
      <p:ext uri="{BB962C8B-B14F-4D97-AF65-F5344CB8AC3E}">
        <p14:creationId xmlns:p14="http://schemas.microsoft.com/office/powerpoint/2010/main" val="426071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10</a:t>
            </a:fld>
            <a:endParaRPr lang="en-US"/>
          </a:p>
        </p:txBody>
      </p:sp>
    </p:spTree>
    <p:extLst>
      <p:ext uri="{BB962C8B-B14F-4D97-AF65-F5344CB8AC3E}">
        <p14:creationId xmlns:p14="http://schemas.microsoft.com/office/powerpoint/2010/main" val="292631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11</a:t>
            </a:fld>
            <a:endParaRPr lang="en-US"/>
          </a:p>
        </p:txBody>
      </p:sp>
    </p:spTree>
    <p:extLst>
      <p:ext uri="{BB962C8B-B14F-4D97-AF65-F5344CB8AC3E}">
        <p14:creationId xmlns:p14="http://schemas.microsoft.com/office/powerpoint/2010/main" val="100851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12</a:t>
            </a:fld>
            <a:endParaRPr lang="en-US"/>
          </a:p>
        </p:txBody>
      </p:sp>
    </p:spTree>
    <p:extLst>
      <p:ext uri="{BB962C8B-B14F-4D97-AF65-F5344CB8AC3E}">
        <p14:creationId xmlns:p14="http://schemas.microsoft.com/office/powerpoint/2010/main" val="346528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13</a:t>
            </a:fld>
            <a:endParaRPr lang="en-US"/>
          </a:p>
        </p:txBody>
      </p:sp>
    </p:spTree>
    <p:extLst>
      <p:ext uri="{BB962C8B-B14F-4D97-AF65-F5344CB8AC3E}">
        <p14:creationId xmlns:p14="http://schemas.microsoft.com/office/powerpoint/2010/main" val="72488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14</a:t>
            </a:fld>
            <a:endParaRPr lang="en-US"/>
          </a:p>
        </p:txBody>
      </p:sp>
    </p:spTree>
    <p:extLst>
      <p:ext uri="{BB962C8B-B14F-4D97-AF65-F5344CB8AC3E}">
        <p14:creationId xmlns:p14="http://schemas.microsoft.com/office/powerpoint/2010/main" val="116862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15</a:t>
            </a:fld>
            <a:endParaRPr lang="en-US"/>
          </a:p>
        </p:txBody>
      </p:sp>
    </p:spTree>
    <p:extLst>
      <p:ext uri="{BB962C8B-B14F-4D97-AF65-F5344CB8AC3E}">
        <p14:creationId xmlns:p14="http://schemas.microsoft.com/office/powerpoint/2010/main" val="357194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16</a:t>
            </a:fld>
            <a:endParaRPr lang="en-US"/>
          </a:p>
        </p:txBody>
      </p:sp>
    </p:spTree>
    <p:extLst>
      <p:ext uri="{BB962C8B-B14F-4D97-AF65-F5344CB8AC3E}">
        <p14:creationId xmlns:p14="http://schemas.microsoft.com/office/powerpoint/2010/main" val="113917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17</a:t>
            </a:fld>
            <a:endParaRPr lang="en-US"/>
          </a:p>
        </p:txBody>
      </p:sp>
    </p:spTree>
    <p:extLst>
      <p:ext uri="{BB962C8B-B14F-4D97-AF65-F5344CB8AC3E}">
        <p14:creationId xmlns:p14="http://schemas.microsoft.com/office/powerpoint/2010/main" val="47381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18</a:t>
            </a:fld>
            <a:endParaRPr lang="en-US"/>
          </a:p>
        </p:txBody>
      </p:sp>
    </p:spTree>
    <p:extLst>
      <p:ext uri="{BB962C8B-B14F-4D97-AF65-F5344CB8AC3E}">
        <p14:creationId xmlns:p14="http://schemas.microsoft.com/office/powerpoint/2010/main" val="189088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19</a:t>
            </a:fld>
            <a:endParaRPr lang="en-US"/>
          </a:p>
        </p:txBody>
      </p:sp>
    </p:spTree>
    <p:extLst>
      <p:ext uri="{BB962C8B-B14F-4D97-AF65-F5344CB8AC3E}">
        <p14:creationId xmlns:p14="http://schemas.microsoft.com/office/powerpoint/2010/main" val="4855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2</a:t>
            </a:fld>
            <a:endParaRPr lang="en-US"/>
          </a:p>
        </p:txBody>
      </p:sp>
    </p:spTree>
    <p:extLst>
      <p:ext uri="{BB962C8B-B14F-4D97-AF65-F5344CB8AC3E}">
        <p14:creationId xmlns:p14="http://schemas.microsoft.com/office/powerpoint/2010/main" val="91631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0A7EA3-5B03-43B5-A666-2426EF877E52}" type="slidenum">
              <a:rPr lang="en-US" smtClean="0"/>
              <a:t>20</a:t>
            </a:fld>
            <a:endParaRPr lang="en-US"/>
          </a:p>
        </p:txBody>
      </p:sp>
    </p:spTree>
    <p:extLst>
      <p:ext uri="{BB962C8B-B14F-4D97-AF65-F5344CB8AC3E}">
        <p14:creationId xmlns:p14="http://schemas.microsoft.com/office/powerpoint/2010/main" val="104332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3</a:t>
            </a:fld>
            <a:endParaRPr lang="en-US"/>
          </a:p>
        </p:txBody>
      </p:sp>
    </p:spTree>
    <p:extLst>
      <p:ext uri="{BB962C8B-B14F-4D97-AF65-F5344CB8AC3E}">
        <p14:creationId xmlns:p14="http://schemas.microsoft.com/office/powerpoint/2010/main" val="421394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4</a:t>
            </a:fld>
            <a:endParaRPr lang="en-US"/>
          </a:p>
        </p:txBody>
      </p:sp>
    </p:spTree>
    <p:extLst>
      <p:ext uri="{BB962C8B-B14F-4D97-AF65-F5344CB8AC3E}">
        <p14:creationId xmlns:p14="http://schemas.microsoft.com/office/powerpoint/2010/main" val="92433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5</a:t>
            </a:fld>
            <a:endParaRPr lang="en-US"/>
          </a:p>
        </p:txBody>
      </p:sp>
    </p:spTree>
    <p:extLst>
      <p:ext uri="{BB962C8B-B14F-4D97-AF65-F5344CB8AC3E}">
        <p14:creationId xmlns:p14="http://schemas.microsoft.com/office/powerpoint/2010/main" val="92656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6</a:t>
            </a:fld>
            <a:endParaRPr lang="en-US"/>
          </a:p>
        </p:txBody>
      </p:sp>
    </p:spTree>
    <p:extLst>
      <p:ext uri="{BB962C8B-B14F-4D97-AF65-F5344CB8AC3E}">
        <p14:creationId xmlns:p14="http://schemas.microsoft.com/office/powerpoint/2010/main" val="278924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7</a:t>
            </a:fld>
            <a:endParaRPr lang="en-US"/>
          </a:p>
        </p:txBody>
      </p:sp>
    </p:spTree>
    <p:extLst>
      <p:ext uri="{BB962C8B-B14F-4D97-AF65-F5344CB8AC3E}">
        <p14:creationId xmlns:p14="http://schemas.microsoft.com/office/powerpoint/2010/main" val="266843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8</a:t>
            </a:fld>
            <a:endParaRPr lang="en-US"/>
          </a:p>
        </p:txBody>
      </p:sp>
    </p:spTree>
    <p:extLst>
      <p:ext uri="{BB962C8B-B14F-4D97-AF65-F5344CB8AC3E}">
        <p14:creationId xmlns:p14="http://schemas.microsoft.com/office/powerpoint/2010/main" val="246106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A7EA3-5B03-43B5-A666-2426EF877E52}" type="slidenum">
              <a:rPr lang="en-US" smtClean="0"/>
              <a:t>9</a:t>
            </a:fld>
            <a:endParaRPr lang="en-US"/>
          </a:p>
        </p:txBody>
      </p:sp>
    </p:spTree>
    <p:extLst>
      <p:ext uri="{BB962C8B-B14F-4D97-AF65-F5344CB8AC3E}">
        <p14:creationId xmlns:p14="http://schemas.microsoft.com/office/powerpoint/2010/main" val="192966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wer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2442" y="2538805"/>
            <a:ext cx="5767116" cy="1596282"/>
          </a:xfrm>
          <a:prstGeom prst="rect">
            <a:avLst/>
          </a:prstGeom>
        </p:spPr>
      </p:pic>
    </p:spTree>
    <p:extLst>
      <p:ext uri="{BB962C8B-B14F-4D97-AF65-F5344CB8AC3E}">
        <p14:creationId xmlns:p14="http://schemas.microsoft.com/office/powerpoint/2010/main" val="46938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7" name="Picture 6">
            <a:extLst>
              <a:ext uri="{FF2B5EF4-FFF2-40B4-BE49-F238E27FC236}">
                <a16:creationId xmlns:a16="http://schemas.microsoft.com/office/drawing/2014/main" id="{13399E73-07D3-4EBD-A00C-8DA7C0A69CCB}"/>
              </a:ext>
            </a:extLst>
          </p:cNvPr>
          <p:cNvPicPr>
            <a:picLocks noChangeAspect="1"/>
          </p:cNvPicPr>
          <p:nvPr userDrawn="1"/>
        </p:nvPicPr>
        <p:blipFill>
          <a:blip r:embed="rId3"/>
          <a:stretch>
            <a:fillRect/>
          </a:stretch>
        </p:blipFill>
        <p:spPr>
          <a:xfrm>
            <a:off x="9753600" y="5267325"/>
            <a:ext cx="2438400" cy="1590675"/>
          </a:xfrm>
          <a:prstGeom prst="rect">
            <a:avLst/>
          </a:prstGeom>
        </p:spPr>
      </p:pic>
    </p:spTree>
    <p:extLst>
      <p:ext uri="{BB962C8B-B14F-4D97-AF65-F5344CB8AC3E}">
        <p14:creationId xmlns:p14="http://schemas.microsoft.com/office/powerpoint/2010/main" val="20906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7" name="Picture 6">
            <a:extLst>
              <a:ext uri="{FF2B5EF4-FFF2-40B4-BE49-F238E27FC236}">
                <a16:creationId xmlns:a16="http://schemas.microsoft.com/office/drawing/2014/main" id="{13399E73-07D3-4EBD-A00C-8DA7C0A69CCB}"/>
              </a:ext>
            </a:extLst>
          </p:cNvPr>
          <p:cNvPicPr>
            <a:picLocks noChangeAspect="1"/>
          </p:cNvPicPr>
          <p:nvPr userDrawn="1"/>
        </p:nvPicPr>
        <p:blipFill>
          <a:blip r:embed="rId3"/>
          <a:stretch>
            <a:fillRect/>
          </a:stretch>
        </p:blipFill>
        <p:spPr>
          <a:xfrm>
            <a:off x="9753600" y="5267325"/>
            <a:ext cx="2438400" cy="1590675"/>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12532" t="19636" r="14082" b="18298"/>
          <a:stretch/>
        </p:blipFill>
        <p:spPr>
          <a:xfrm>
            <a:off x="1527858" y="1342662"/>
            <a:ext cx="8947231" cy="4259485"/>
          </a:xfrm>
          <a:prstGeom prst="rect">
            <a:avLst/>
          </a:prstGeom>
        </p:spPr>
      </p:pic>
    </p:spTree>
    <p:extLst>
      <p:ext uri="{BB962C8B-B14F-4D97-AF65-F5344CB8AC3E}">
        <p14:creationId xmlns:p14="http://schemas.microsoft.com/office/powerpoint/2010/main" val="141400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1969114"/>
            <a:ext cx="10515600" cy="2852737"/>
          </a:xfrm>
        </p:spPr>
        <p:txBody>
          <a:bodyPr anchor="ctr"/>
          <a:lstStyle>
            <a:lvl1pPr>
              <a:lnSpc>
                <a:spcPts val="9000"/>
              </a:lnSpc>
              <a:defRPr sz="9600" spc="-300">
                <a:solidFill>
                  <a:srgbClr val="C00000"/>
                </a:solidFill>
              </a:defRPr>
            </a:lvl1pPr>
          </a:lstStyle>
          <a:p>
            <a:r>
              <a:rPr lang="en-US" dirty="0"/>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5" name="Picture 4">
            <a:extLst>
              <a:ext uri="{FF2B5EF4-FFF2-40B4-BE49-F238E27FC236}">
                <a16:creationId xmlns:a16="http://schemas.microsoft.com/office/drawing/2014/main" id="{41ADD1C9-B28F-4B49-9798-94EC7E3B43CA}"/>
              </a:ext>
            </a:extLst>
          </p:cNvPr>
          <p:cNvPicPr>
            <a:picLocks noChangeAspect="1"/>
          </p:cNvPicPr>
          <p:nvPr userDrawn="1"/>
        </p:nvPicPr>
        <p:blipFill>
          <a:blip r:embed="rId3"/>
          <a:stretch>
            <a:fillRect/>
          </a:stretch>
        </p:blipFill>
        <p:spPr>
          <a:xfrm rot="10800000">
            <a:off x="5643" y="-5646"/>
            <a:ext cx="2352261" cy="1534483"/>
          </a:xfrm>
          <a:prstGeom prst="rect">
            <a:avLst/>
          </a:prstGeom>
        </p:spPr>
      </p:pic>
    </p:spTree>
    <p:extLst>
      <p:ext uri="{BB962C8B-B14F-4D97-AF65-F5344CB8AC3E}">
        <p14:creationId xmlns:p14="http://schemas.microsoft.com/office/powerpoint/2010/main" val="83238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T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ADD1C9-B28F-4B49-9798-94EC7E3B43CA}"/>
              </a:ext>
            </a:extLst>
          </p:cNvPr>
          <p:cNvPicPr>
            <a:picLocks noChangeAspect="1"/>
          </p:cNvPicPr>
          <p:nvPr userDrawn="1"/>
        </p:nvPicPr>
        <p:blipFill>
          <a:blip r:embed="rId2"/>
          <a:stretch>
            <a:fillRect/>
          </a:stretch>
        </p:blipFill>
        <p:spPr>
          <a:xfrm rot="10800000">
            <a:off x="5643" y="-5646"/>
            <a:ext cx="2352261" cy="153448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sp>
        <p:nvSpPr>
          <p:cNvPr id="2" name="Title 1"/>
          <p:cNvSpPr>
            <a:spLocks noGrp="1"/>
          </p:cNvSpPr>
          <p:nvPr>
            <p:ph type="title"/>
          </p:nvPr>
        </p:nvSpPr>
        <p:spPr>
          <a:xfrm>
            <a:off x="2483556" y="365125"/>
            <a:ext cx="8870244" cy="1325563"/>
          </a:xfrm>
        </p:spPr>
        <p:txBody>
          <a:bodyPr/>
          <a:lstStyle>
            <a:lvl1pPr algn="l">
              <a:defRPr sz="5400">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922444"/>
            <a:ext cx="9901518" cy="43513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187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Picture and Caption (Top)">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5444065" y="718458"/>
            <a:ext cx="5823857" cy="3942677"/>
          </a:xfrm>
          <a:ln w="63500">
            <a:solidFill>
              <a:srgbClr val="C00000"/>
            </a:solidFill>
          </a:ln>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9" name="Picture 8">
            <a:extLst>
              <a:ext uri="{FF2B5EF4-FFF2-40B4-BE49-F238E27FC236}">
                <a16:creationId xmlns:a16="http://schemas.microsoft.com/office/drawing/2014/main" id="{41ADD1C9-B28F-4B49-9798-94EC7E3B43CA}"/>
              </a:ext>
            </a:extLst>
          </p:cNvPr>
          <p:cNvPicPr>
            <a:picLocks noChangeAspect="1"/>
          </p:cNvPicPr>
          <p:nvPr userDrawn="1"/>
        </p:nvPicPr>
        <p:blipFill>
          <a:blip r:embed="rId3"/>
          <a:stretch>
            <a:fillRect/>
          </a:stretch>
        </p:blipFill>
        <p:spPr>
          <a:xfrm rot="10800000">
            <a:off x="5643" y="-5646"/>
            <a:ext cx="2352261" cy="1534483"/>
          </a:xfrm>
          <a:prstGeom prst="rect">
            <a:avLst/>
          </a:prstGeom>
        </p:spPr>
      </p:pic>
      <p:sp>
        <p:nvSpPr>
          <p:cNvPr id="12" name="Title 1"/>
          <p:cNvSpPr>
            <a:spLocks noGrp="1"/>
          </p:cNvSpPr>
          <p:nvPr>
            <p:ph type="title" hasCustomPrompt="1"/>
          </p:nvPr>
        </p:nvSpPr>
        <p:spPr>
          <a:xfrm>
            <a:off x="772052" y="1831258"/>
            <a:ext cx="3932237" cy="1600200"/>
          </a:xfrm>
        </p:spPr>
        <p:txBody>
          <a:bodyPr anchor="ctr"/>
          <a:lstStyle>
            <a:lvl1pPr algn="l">
              <a:defRPr sz="3600">
                <a:solidFill>
                  <a:schemeClr val="tx1"/>
                </a:solidFill>
              </a:defRPr>
            </a:lvl1pPr>
          </a:lstStyle>
          <a:p>
            <a:r>
              <a:rPr lang="en-US" dirty="0"/>
              <a:t>CLICK TO EDIT MASTER TITLE STYLE</a:t>
            </a:r>
          </a:p>
        </p:txBody>
      </p:sp>
      <p:sp>
        <p:nvSpPr>
          <p:cNvPr id="13" name="Text Placeholder 3"/>
          <p:cNvSpPr>
            <a:spLocks noGrp="1"/>
          </p:cNvSpPr>
          <p:nvPr>
            <p:ph type="body" sz="half" idx="2"/>
          </p:nvPr>
        </p:nvSpPr>
        <p:spPr>
          <a:xfrm>
            <a:off x="772052" y="3431458"/>
            <a:ext cx="3932237" cy="2342478"/>
          </a:xfrm>
        </p:spPr>
        <p:txBody>
          <a:bodyPr/>
          <a:lstStyle>
            <a:lvl1pPr marL="0" indent="0">
              <a:buNone/>
              <a:defRPr sz="1600" b="0" i="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4501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icture and Caption (Top)">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5723468" y="0"/>
            <a:ext cx="6473371" cy="6862916"/>
          </a:xfrm>
          <a:ln w="63500">
            <a:noFill/>
          </a:ln>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6" name="Picture 5">
            <a:extLst>
              <a:ext uri="{FF2B5EF4-FFF2-40B4-BE49-F238E27FC236}">
                <a16:creationId xmlns:a16="http://schemas.microsoft.com/office/drawing/2014/main" id="{41ADD1C9-B28F-4B49-9798-94EC7E3B43CA}"/>
              </a:ext>
            </a:extLst>
          </p:cNvPr>
          <p:cNvPicPr>
            <a:picLocks noChangeAspect="1"/>
          </p:cNvPicPr>
          <p:nvPr userDrawn="1"/>
        </p:nvPicPr>
        <p:blipFill>
          <a:blip r:embed="rId2"/>
          <a:stretch>
            <a:fillRect/>
          </a:stretch>
        </p:blipFill>
        <p:spPr>
          <a:xfrm rot="10800000">
            <a:off x="5643" y="-5646"/>
            <a:ext cx="2352261" cy="1534483"/>
          </a:xfrm>
          <a:prstGeom prst="rect">
            <a:avLst/>
          </a:prstGeom>
        </p:spPr>
      </p:pic>
      <p:sp>
        <p:nvSpPr>
          <p:cNvPr id="10" name="Title 1"/>
          <p:cNvSpPr>
            <a:spLocks noGrp="1"/>
          </p:cNvSpPr>
          <p:nvPr>
            <p:ph type="title" hasCustomPrompt="1"/>
          </p:nvPr>
        </p:nvSpPr>
        <p:spPr>
          <a:xfrm>
            <a:off x="772052" y="1831258"/>
            <a:ext cx="3932237" cy="1600200"/>
          </a:xfrm>
        </p:spPr>
        <p:txBody>
          <a:bodyPr anchor="ctr"/>
          <a:lstStyle>
            <a:lvl1pPr algn="l">
              <a:defRPr sz="3600">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772052" y="3431458"/>
            <a:ext cx="3932237" cy="2342478"/>
          </a:xfrm>
        </p:spPr>
        <p:txBody>
          <a:bodyPr/>
          <a:lstStyle>
            <a:lvl1pPr marL="0" indent="0">
              <a:buNone/>
              <a:defRPr sz="1600" b="0" i="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9439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Top)">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5" name="Picture 4">
            <a:extLst>
              <a:ext uri="{FF2B5EF4-FFF2-40B4-BE49-F238E27FC236}">
                <a16:creationId xmlns:a16="http://schemas.microsoft.com/office/drawing/2014/main" id="{41ADD1C9-B28F-4B49-9798-94EC7E3B43CA}"/>
              </a:ext>
            </a:extLst>
          </p:cNvPr>
          <p:cNvPicPr>
            <a:picLocks noChangeAspect="1"/>
          </p:cNvPicPr>
          <p:nvPr userDrawn="1"/>
        </p:nvPicPr>
        <p:blipFill>
          <a:blip r:embed="rId3"/>
          <a:stretch>
            <a:fillRect/>
          </a:stretch>
        </p:blipFill>
        <p:spPr>
          <a:xfrm rot="10800000">
            <a:off x="5643" y="-5646"/>
            <a:ext cx="2352261" cy="1534483"/>
          </a:xfrm>
          <a:prstGeom prst="rect">
            <a:avLst/>
          </a:prstGeom>
        </p:spPr>
      </p:pic>
    </p:spTree>
    <p:extLst>
      <p:ext uri="{BB962C8B-B14F-4D97-AF65-F5344CB8AC3E}">
        <p14:creationId xmlns:p14="http://schemas.microsoft.com/office/powerpoint/2010/main" val="23772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hank You (Top)">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2532" t="19636" r="14082" b="18298"/>
          <a:stretch/>
        </p:blipFill>
        <p:spPr>
          <a:xfrm>
            <a:off x="1527858" y="1342662"/>
            <a:ext cx="8947231" cy="4259485"/>
          </a:xfrm>
          <a:prstGeom prst="rect">
            <a:avLst/>
          </a:prstGeom>
        </p:spPr>
      </p:pic>
      <p:pic>
        <p:nvPicPr>
          <p:cNvPr id="5" name="Picture 4">
            <a:extLst>
              <a:ext uri="{FF2B5EF4-FFF2-40B4-BE49-F238E27FC236}">
                <a16:creationId xmlns:a16="http://schemas.microsoft.com/office/drawing/2014/main" id="{41ADD1C9-B28F-4B49-9798-94EC7E3B43CA}"/>
              </a:ext>
            </a:extLst>
          </p:cNvPr>
          <p:cNvPicPr>
            <a:picLocks noChangeAspect="1"/>
          </p:cNvPicPr>
          <p:nvPr userDrawn="1"/>
        </p:nvPicPr>
        <p:blipFill>
          <a:blip r:embed="rId4"/>
          <a:stretch>
            <a:fillRect/>
          </a:stretch>
        </p:blipFill>
        <p:spPr>
          <a:xfrm rot="10800000">
            <a:off x="5643" y="-5646"/>
            <a:ext cx="2352261" cy="1534483"/>
          </a:xfrm>
          <a:prstGeom prst="rect">
            <a:avLst/>
          </a:prstGeom>
        </p:spPr>
      </p:pic>
    </p:spTree>
    <p:extLst>
      <p:ext uri="{BB962C8B-B14F-4D97-AF65-F5344CB8AC3E}">
        <p14:creationId xmlns:p14="http://schemas.microsoft.com/office/powerpoint/2010/main" val="19369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 Left Onl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spTree>
    <p:extLst>
      <p:ext uri="{BB962C8B-B14F-4D97-AF65-F5344CB8AC3E}">
        <p14:creationId xmlns:p14="http://schemas.microsoft.com/office/powerpoint/2010/main" val="1692790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09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ner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385" y="2631053"/>
            <a:ext cx="4175329" cy="1155691"/>
          </a:xfrm>
          <a:prstGeom prst="rect">
            <a:avLst/>
          </a:prstGeom>
        </p:spPr>
      </p:pic>
      <p:sp>
        <p:nvSpPr>
          <p:cNvPr id="3" name="Picture Placeholder 2"/>
          <p:cNvSpPr>
            <a:spLocks noGrp="1"/>
          </p:cNvSpPr>
          <p:nvPr>
            <p:ph type="pic" idx="1"/>
          </p:nvPr>
        </p:nvSpPr>
        <p:spPr>
          <a:xfrm>
            <a:off x="6908799" y="1556765"/>
            <a:ext cx="4354287" cy="3304266"/>
          </a:xfrm>
          <a:ln w="63500">
            <a:noFill/>
          </a:ln>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159498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ue 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62915"/>
          </a:xfrm>
          <a:prstGeom prst="rect">
            <a:avLst/>
          </a:prstGeom>
        </p:spPr>
      </p:pic>
      <p:sp>
        <p:nvSpPr>
          <p:cNvPr id="2" name="Title 1"/>
          <p:cNvSpPr>
            <a:spLocks noGrp="1"/>
          </p:cNvSpPr>
          <p:nvPr>
            <p:ph type="title" hasCustomPrompt="1"/>
          </p:nvPr>
        </p:nvSpPr>
        <p:spPr>
          <a:xfrm>
            <a:off x="838199" y="1257914"/>
            <a:ext cx="10515600" cy="2852737"/>
          </a:xfrm>
        </p:spPr>
        <p:txBody>
          <a:bodyPr anchor="ctr"/>
          <a:lstStyle>
            <a:lvl1pPr>
              <a:lnSpc>
                <a:spcPts val="9000"/>
              </a:lnSpc>
              <a:defRPr sz="9600" spc="-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71652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Full Blue 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6291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922444"/>
            <a:ext cx="9901518" cy="43513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36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792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lue Title and 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6291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838200" y="1825625"/>
            <a:ext cx="10515600" cy="3617744"/>
          </a:xfrm>
        </p:spPr>
        <p:txBody>
          <a:bodyPr/>
          <a:lstStyle>
            <a:lvl1pPr marL="0" indent="0">
              <a:buNone/>
              <a:defRPr sz="3600" i="1">
                <a:solidFill>
                  <a:schemeClr val="bg1"/>
                </a:solidFill>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3200" b="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19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Releasing Generos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2916"/>
          </a:xfrm>
          <a:prstGeom prst="rect">
            <a:avLst/>
          </a:prstGeom>
        </p:spPr>
      </p:pic>
    </p:spTree>
    <p:extLst>
      <p:ext uri="{BB962C8B-B14F-4D97-AF65-F5344CB8AC3E}">
        <p14:creationId xmlns:p14="http://schemas.microsoft.com/office/powerpoint/2010/main" val="123519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Releasing Generosity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585" y="0"/>
            <a:ext cx="12191999" cy="6862916"/>
          </a:xfrm>
          <a:prstGeom prst="rect">
            <a:avLst/>
          </a:prstGeom>
        </p:spPr>
      </p:pic>
    </p:spTree>
    <p:extLst>
      <p:ext uri="{BB962C8B-B14F-4D97-AF65-F5344CB8AC3E}">
        <p14:creationId xmlns:p14="http://schemas.microsoft.com/office/powerpoint/2010/main" val="8065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1257914"/>
            <a:ext cx="10515600" cy="2852737"/>
          </a:xfrm>
        </p:spPr>
        <p:txBody>
          <a:bodyPr anchor="ctr"/>
          <a:lstStyle>
            <a:lvl1pPr>
              <a:lnSpc>
                <a:spcPts val="9000"/>
              </a:lnSpc>
              <a:defRPr sz="9600" spc="-300">
                <a:solidFill>
                  <a:srgbClr val="E9222D"/>
                </a:solidFill>
              </a:defRPr>
            </a:lvl1pPr>
          </a:lstStyle>
          <a:p>
            <a:r>
              <a:rPr lang="en-US" dirty="0"/>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10" name="Picture 9">
            <a:extLst>
              <a:ext uri="{FF2B5EF4-FFF2-40B4-BE49-F238E27FC236}">
                <a16:creationId xmlns:a16="http://schemas.microsoft.com/office/drawing/2014/main" id="{13399E73-07D3-4EBD-A00C-8DA7C0A69CCB}"/>
              </a:ext>
            </a:extLst>
          </p:cNvPr>
          <p:cNvPicPr>
            <a:picLocks noChangeAspect="1"/>
          </p:cNvPicPr>
          <p:nvPr userDrawn="1"/>
        </p:nvPicPr>
        <p:blipFill>
          <a:blip r:embed="rId3"/>
          <a:stretch>
            <a:fillRect/>
          </a:stretch>
        </p:blipFill>
        <p:spPr>
          <a:xfrm>
            <a:off x="9753600" y="5267325"/>
            <a:ext cx="2438400" cy="1590675"/>
          </a:xfrm>
          <a:prstGeom prst="rect">
            <a:avLst/>
          </a:prstGeom>
        </p:spPr>
      </p:pic>
    </p:spTree>
    <p:extLst>
      <p:ext uri="{BB962C8B-B14F-4D97-AF65-F5344CB8AC3E}">
        <p14:creationId xmlns:p14="http://schemas.microsoft.com/office/powerpoint/2010/main" val="112160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9" name="Picture 8">
            <a:extLst>
              <a:ext uri="{FF2B5EF4-FFF2-40B4-BE49-F238E27FC236}">
                <a16:creationId xmlns:a16="http://schemas.microsoft.com/office/drawing/2014/main" id="{13399E73-07D3-4EBD-A00C-8DA7C0A69CCB}"/>
              </a:ext>
            </a:extLst>
          </p:cNvPr>
          <p:cNvPicPr>
            <a:picLocks noChangeAspect="1"/>
          </p:cNvPicPr>
          <p:nvPr userDrawn="1"/>
        </p:nvPicPr>
        <p:blipFill>
          <a:blip r:embed="rId3"/>
          <a:stretch>
            <a:fillRect/>
          </a:stretch>
        </p:blipFill>
        <p:spPr>
          <a:xfrm>
            <a:off x="9753600" y="5267325"/>
            <a:ext cx="2438400" cy="1590675"/>
          </a:xfrm>
          <a:prstGeom prst="rect">
            <a:avLst/>
          </a:prstGeom>
        </p:spPr>
      </p:pic>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922444"/>
            <a:ext cx="9901518" cy="43513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87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399E73-07D3-4EBD-A00C-8DA7C0A69CCB}"/>
              </a:ext>
            </a:extLst>
          </p:cNvPr>
          <p:cNvPicPr>
            <a:picLocks noChangeAspect="1"/>
          </p:cNvPicPr>
          <p:nvPr userDrawn="1"/>
        </p:nvPicPr>
        <p:blipFill>
          <a:blip r:embed="rId2"/>
          <a:stretch>
            <a:fillRect/>
          </a:stretch>
        </p:blipFill>
        <p:spPr>
          <a:xfrm>
            <a:off x="9753600" y="5267325"/>
            <a:ext cx="2438400" cy="1590675"/>
          </a:xfrm>
          <a:prstGeom prst="rect">
            <a:avLst/>
          </a:prstGeom>
        </p:spPr>
      </p:pic>
      <p:sp>
        <p:nvSpPr>
          <p:cNvPr id="8" name="Content Placeholder 2"/>
          <p:cNvSpPr>
            <a:spLocks noGrp="1"/>
          </p:cNvSpPr>
          <p:nvPr>
            <p:ph idx="10"/>
          </p:nvPr>
        </p:nvSpPr>
        <p:spPr>
          <a:xfrm>
            <a:off x="838200" y="1825625"/>
            <a:ext cx="10515600" cy="3617744"/>
          </a:xfrm>
        </p:spPr>
        <p:txBody>
          <a:bodyPr/>
          <a:lstStyle>
            <a:lvl1pPr marL="0" indent="0">
              <a:buNone/>
              <a:defRPr sz="3600" i="1">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3200" b="0">
                <a:solidFill>
                  <a:schemeClr val="tx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838200" y="365125"/>
            <a:ext cx="10515600" cy="1325563"/>
          </a:xfrm>
        </p:spPr>
        <p:txBody>
          <a:bodyPr/>
          <a:lstStyle>
            <a:lvl1pPr>
              <a:defRPr>
                <a:solidFill>
                  <a:srgbClr val="C00000"/>
                </a:solidFill>
              </a:defRPr>
            </a:lvl1pPr>
          </a:lstStyle>
          <a:p>
            <a:r>
              <a:rPr lang="en-US"/>
              <a:t>Click to edit Master title style</a:t>
            </a:r>
            <a:endParaRPr lang="en-US" dirty="0"/>
          </a:p>
        </p:txBody>
      </p:sp>
    </p:spTree>
    <p:extLst>
      <p:ext uri="{BB962C8B-B14F-4D97-AF65-F5344CB8AC3E}">
        <p14:creationId xmlns:p14="http://schemas.microsoft.com/office/powerpoint/2010/main" val="9367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Picture and Cap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138987" y="718457"/>
            <a:ext cx="3932237" cy="1600200"/>
          </a:xfrm>
        </p:spPr>
        <p:txBody>
          <a:bodyPr anchor="ctr"/>
          <a:lstStyle>
            <a:lvl1pPr algn="l">
              <a:defRPr sz="3600">
                <a:solidFill>
                  <a:schemeClr val="tx1"/>
                </a:solidFill>
              </a:defRPr>
            </a:lvl1pPr>
          </a:lstStyle>
          <a:p>
            <a:r>
              <a:rPr lang="en-US" dirty="0"/>
              <a:t>CLICK TO EDIT MASTER TITLE STYLE</a:t>
            </a:r>
          </a:p>
        </p:txBody>
      </p:sp>
      <p:sp>
        <p:nvSpPr>
          <p:cNvPr id="7" name="Text Placeholder 3"/>
          <p:cNvSpPr>
            <a:spLocks noGrp="1"/>
          </p:cNvSpPr>
          <p:nvPr>
            <p:ph type="body" sz="half" idx="2"/>
          </p:nvPr>
        </p:nvSpPr>
        <p:spPr>
          <a:xfrm>
            <a:off x="7138987" y="2318657"/>
            <a:ext cx="3932237" cy="2342478"/>
          </a:xfrm>
        </p:spPr>
        <p:txBody>
          <a:bodyPr/>
          <a:lstStyle>
            <a:lvl1pPr marL="0" indent="0">
              <a:buNone/>
              <a:defRPr sz="1600" b="0" i="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
          </p:nvPr>
        </p:nvSpPr>
        <p:spPr>
          <a:xfrm>
            <a:off x="838199" y="718458"/>
            <a:ext cx="5823857" cy="3942677"/>
          </a:xfrm>
          <a:ln w="63500">
            <a:solidFill>
              <a:srgbClr val="C00000"/>
            </a:solidFill>
          </a:ln>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5127" t="-17384" r="-5605" b="-14117"/>
          <a:stretch/>
        </p:blipFill>
        <p:spPr>
          <a:xfrm>
            <a:off x="711200" y="5797256"/>
            <a:ext cx="2222500" cy="730543"/>
          </a:xfrm>
          <a:prstGeom prst="rect">
            <a:avLst/>
          </a:prstGeom>
        </p:spPr>
      </p:pic>
      <p:pic>
        <p:nvPicPr>
          <p:cNvPr id="11" name="Picture 10">
            <a:extLst>
              <a:ext uri="{FF2B5EF4-FFF2-40B4-BE49-F238E27FC236}">
                <a16:creationId xmlns:a16="http://schemas.microsoft.com/office/drawing/2014/main" id="{13399E73-07D3-4EBD-A00C-8DA7C0A69CCB}"/>
              </a:ext>
            </a:extLst>
          </p:cNvPr>
          <p:cNvPicPr>
            <a:picLocks noChangeAspect="1"/>
          </p:cNvPicPr>
          <p:nvPr userDrawn="1"/>
        </p:nvPicPr>
        <p:blipFill>
          <a:blip r:embed="rId3"/>
          <a:stretch>
            <a:fillRect/>
          </a:stretch>
        </p:blipFill>
        <p:spPr>
          <a:xfrm>
            <a:off x="9753600" y="5267325"/>
            <a:ext cx="2438400" cy="1590675"/>
          </a:xfrm>
          <a:prstGeom prst="rect">
            <a:avLst/>
          </a:prstGeom>
        </p:spPr>
      </p:pic>
    </p:spTree>
    <p:extLst>
      <p:ext uri="{BB962C8B-B14F-4D97-AF65-F5344CB8AC3E}">
        <p14:creationId xmlns:p14="http://schemas.microsoft.com/office/powerpoint/2010/main" val="82606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icture and Cap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138987" y="718457"/>
            <a:ext cx="3932237" cy="1600200"/>
          </a:xfrm>
        </p:spPr>
        <p:txBody>
          <a:bodyPr anchor="ctr"/>
          <a:lstStyle>
            <a:lvl1pPr algn="l">
              <a:defRPr sz="3600">
                <a:solidFill>
                  <a:schemeClr val="tx1"/>
                </a:solidFill>
              </a:defRPr>
            </a:lvl1pPr>
          </a:lstStyle>
          <a:p>
            <a:r>
              <a:rPr lang="en-US" dirty="0"/>
              <a:t>CLICK TO EDIT MASTER TITLE STYLE</a:t>
            </a:r>
          </a:p>
        </p:txBody>
      </p:sp>
      <p:sp>
        <p:nvSpPr>
          <p:cNvPr id="7" name="Text Placeholder 3"/>
          <p:cNvSpPr>
            <a:spLocks noGrp="1"/>
          </p:cNvSpPr>
          <p:nvPr>
            <p:ph type="body" sz="half" idx="2"/>
          </p:nvPr>
        </p:nvSpPr>
        <p:spPr>
          <a:xfrm>
            <a:off x="7138987" y="2318657"/>
            <a:ext cx="3932237" cy="2342478"/>
          </a:xfrm>
        </p:spPr>
        <p:txBody>
          <a:bodyPr/>
          <a:lstStyle>
            <a:lvl1pPr marL="0" indent="0">
              <a:buNone/>
              <a:defRPr sz="1600" b="0" i="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
          </p:nvPr>
        </p:nvSpPr>
        <p:spPr>
          <a:xfrm>
            <a:off x="0" y="0"/>
            <a:ext cx="6473371" cy="6862916"/>
          </a:xfrm>
          <a:ln w="63500">
            <a:noFill/>
          </a:ln>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icture 8">
            <a:extLst>
              <a:ext uri="{FF2B5EF4-FFF2-40B4-BE49-F238E27FC236}">
                <a16:creationId xmlns:a16="http://schemas.microsoft.com/office/drawing/2014/main" id="{13399E73-07D3-4EBD-A00C-8DA7C0A69CCB}"/>
              </a:ext>
            </a:extLst>
          </p:cNvPr>
          <p:cNvPicPr>
            <a:picLocks noChangeAspect="1"/>
          </p:cNvPicPr>
          <p:nvPr userDrawn="1"/>
        </p:nvPicPr>
        <p:blipFill>
          <a:blip r:embed="rId2"/>
          <a:stretch>
            <a:fillRect/>
          </a:stretch>
        </p:blipFill>
        <p:spPr>
          <a:xfrm>
            <a:off x="9753600" y="5267325"/>
            <a:ext cx="2438400" cy="1590675"/>
          </a:xfrm>
          <a:prstGeom prst="rect">
            <a:avLst/>
          </a:prstGeom>
        </p:spPr>
      </p:pic>
    </p:spTree>
    <p:extLst>
      <p:ext uri="{BB962C8B-B14F-4D97-AF65-F5344CB8AC3E}">
        <p14:creationId xmlns:p14="http://schemas.microsoft.com/office/powerpoint/2010/main" val="198115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412908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1" r:id="rId3"/>
    <p:sldLayoutId id="2147483678" r:id="rId4"/>
    <p:sldLayoutId id="2147483651" r:id="rId5"/>
    <p:sldLayoutId id="2147483650" r:id="rId6"/>
    <p:sldLayoutId id="2147483685" r:id="rId7"/>
    <p:sldLayoutId id="2147483669" r:id="rId8"/>
    <p:sldLayoutId id="2147483673" r:id="rId9"/>
    <p:sldLayoutId id="2147483655" r:id="rId10"/>
    <p:sldLayoutId id="2147483671" r:id="rId11"/>
    <p:sldLayoutId id="2147483679" r:id="rId12"/>
    <p:sldLayoutId id="2147483680" r:id="rId13"/>
    <p:sldLayoutId id="2147483681" r:id="rId14"/>
    <p:sldLayoutId id="2147483682" r:id="rId15"/>
    <p:sldLayoutId id="2147483683" r:id="rId16"/>
    <p:sldLayoutId id="2147483684" r:id="rId17"/>
    <p:sldLayoutId id="2147483664" r:id="rId18"/>
    <p:sldLayoutId id="2147483665" r:id="rId19"/>
    <p:sldLayoutId id="2147483674" r:id="rId20"/>
    <p:sldLayoutId id="2147483675" r:id="rId21"/>
    <p:sldLayoutId id="2147483676" r:id="rId22"/>
  </p:sldLayoutIdLst>
  <p:txStyles>
    <p:titleStyle>
      <a:lvl1pPr algn="ctr" defTabSz="914400" rtl="0" eaLnBrk="1" latinLnBrk="0" hangingPunct="1">
        <a:lnSpc>
          <a:spcPct val="90000"/>
        </a:lnSpc>
        <a:spcBef>
          <a:spcPct val="0"/>
        </a:spcBef>
        <a:buNone/>
        <a:defRPr sz="66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44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40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36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3200" b="1"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32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21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7105E-86AC-4BB7-B170-ED2452400B84}"/>
              </a:ext>
            </a:extLst>
          </p:cNvPr>
          <p:cNvSpPr>
            <a:spLocks noGrp="1"/>
          </p:cNvSpPr>
          <p:nvPr>
            <p:ph type="title"/>
          </p:nvPr>
        </p:nvSpPr>
        <p:spPr/>
        <p:txBody>
          <a:bodyPr/>
          <a:lstStyle/>
          <a:p>
            <a:r>
              <a:rPr lang="en-US" dirty="0"/>
              <a:t>Fully Engaged Partners!</a:t>
            </a:r>
          </a:p>
        </p:txBody>
      </p:sp>
      <p:sp>
        <p:nvSpPr>
          <p:cNvPr id="6" name="Content Placeholder 5">
            <a:extLst>
              <a:ext uri="{FF2B5EF4-FFF2-40B4-BE49-F238E27FC236}">
                <a16:creationId xmlns:a16="http://schemas.microsoft.com/office/drawing/2014/main" id="{42824D79-AED5-493B-BED8-4A1EFA5409A6}"/>
              </a:ext>
            </a:extLst>
          </p:cNvPr>
          <p:cNvSpPr>
            <a:spLocks noGrp="1"/>
          </p:cNvSpPr>
          <p:nvPr>
            <p:ph idx="1"/>
          </p:nvPr>
        </p:nvSpPr>
        <p:spPr/>
        <p:txBody>
          <a:bodyPr/>
          <a:lstStyle/>
          <a:p>
            <a:pPr marL="0" indent="0">
              <a:buNone/>
            </a:pPr>
            <a:r>
              <a:rPr lang="en-US" dirty="0"/>
              <a:t>How am I educating, motivating and activating our:</a:t>
            </a:r>
          </a:p>
          <a:p>
            <a:r>
              <a:rPr lang="en-US" dirty="0"/>
              <a:t>Financial partners</a:t>
            </a:r>
          </a:p>
          <a:p>
            <a:r>
              <a:rPr lang="en-US" dirty="0"/>
              <a:t>Volunteers</a:t>
            </a:r>
          </a:p>
          <a:p>
            <a:r>
              <a:rPr lang="en-US" dirty="0"/>
              <a:t>In-kind donors</a:t>
            </a:r>
          </a:p>
          <a:p>
            <a:r>
              <a:rPr lang="en-US" dirty="0"/>
              <a:t>Prayer warriors</a:t>
            </a:r>
          </a:p>
          <a:p>
            <a:r>
              <a:rPr lang="en-US" dirty="0"/>
              <a:t>Advocators</a:t>
            </a:r>
          </a:p>
        </p:txBody>
      </p:sp>
    </p:spTree>
    <p:extLst>
      <p:ext uri="{BB962C8B-B14F-4D97-AF65-F5344CB8AC3E}">
        <p14:creationId xmlns:p14="http://schemas.microsoft.com/office/powerpoint/2010/main" val="56790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54E80F-8505-4B5B-B79C-2EBADC4C02F3}"/>
              </a:ext>
            </a:extLst>
          </p:cNvPr>
          <p:cNvSpPr>
            <a:spLocks noGrp="1"/>
          </p:cNvSpPr>
          <p:nvPr>
            <p:ph idx="10"/>
          </p:nvPr>
        </p:nvSpPr>
        <p:spPr>
          <a:xfrm>
            <a:off x="838200" y="1825624"/>
            <a:ext cx="10515600" cy="4295969"/>
          </a:xfrm>
        </p:spPr>
        <p:txBody>
          <a:bodyPr>
            <a:normAutofit fontScale="92500" lnSpcReduction="20000"/>
          </a:bodyPr>
          <a:lstStyle/>
          <a:p>
            <a:pPr algn="ctr"/>
            <a:r>
              <a:rPr lang="en-US" sz="3900" i="0" dirty="0">
                <a:solidFill>
                  <a:srgbClr val="0070C0"/>
                </a:solidFill>
              </a:rPr>
              <a:t>WHAT’S ON YOUR LIST?</a:t>
            </a:r>
          </a:p>
          <a:p>
            <a:pPr marL="571500" indent="-571500">
              <a:buFont typeface="Arial" panose="020B0604020202020204" pitchFamily="34" charset="0"/>
              <a:buChar char="•"/>
            </a:pPr>
            <a:r>
              <a:rPr lang="en-US" sz="3900" b="0" i="0" dirty="0"/>
              <a:t>Direct Mail </a:t>
            </a:r>
          </a:p>
          <a:p>
            <a:pPr marL="571500" indent="-571500">
              <a:buFont typeface="Arial" panose="020B0604020202020204" pitchFamily="34" charset="0"/>
              <a:buChar char="•"/>
            </a:pPr>
            <a:r>
              <a:rPr lang="en-US" sz="3900" b="0" i="0" dirty="0"/>
              <a:t>Newsletters</a:t>
            </a:r>
          </a:p>
          <a:p>
            <a:pPr marL="571500" indent="-571500">
              <a:buFont typeface="Arial" panose="020B0604020202020204" pitchFamily="34" charset="0"/>
              <a:buChar char="•"/>
            </a:pPr>
            <a:r>
              <a:rPr lang="en-US" sz="3900" b="0" i="0" dirty="0"/>
              <a:t>E-blasts and E-newsletters</a:t>
            </a:r>
          </a:p>
          <a:p>
            <a:pPr marL="571500" indent="-571500">
              <a:buFont typeface="Arial" panose="020B0604020202020204" pitchFamily="34" charset="0"/>
              <a:buChar char="•"/>
            </a:pPr>
            <a:r>
              <a:rPr lang="en-US" sz="3900" b="0" i="0" dirty="0"/>
              <a:t>Social Media</a:t>
            </a:r>
          </a:p>
          <a:p>
            <a:pPr marL="571500" indent="-571500">
              <a:buFont typeface="Arial" panose="020B0604020202020204" pitchFamily="34" charset="0"/>
              <a:buChar char="•"/>
            </a:pPr>
            <a:r>
              <a:rPr lang="en-US" sz="3900" b="0" i="0" dirty="0"/>
              <a:t>Website Homepage</a:t>
            </a:r>
          </a:p>
          <a:p>
            <a:pPr marL="571500" indent="-571500">
              <a:buFont typeface="Arial" panose="020B0604020202020204" pitchFamily="34" charset="0"/>
              <a:buChar char="•"/>
            </a:pPr>
            <a:r>
              <a:rPr lang="en-US" sz="3900" b="0" i="0" dirty="0"/>
              <a:t>Fliers and Other Disposables</a:t>
            </a:r>
          </a:p>
          <a:p>
            <a:pPr marL="571500" indent="-571500">
              <a:buFont typeface="Arial" panose="020B0604020202020204" pitchFamily="34" charset="0"/>
              <a:buChar char="•"/>
            </a:pPr>
            <a:r>
              <a:rPr lang="en-US" sz="3900" b="0" i="0" dirty="0"/>
              <a:t>Exhibit Materials</a:t>
            </a:r>
          </a:p>
          <a:p>
            <a:endParaRPr lang="en-US" b="0" dirty="0"/>
          </a:p>
          <a:p>
            <a:endParaRPr lang="en-US" b="0" dirty="0"/>
          </a:p>
          <a:p>
            <a:endParaRPr lang="en-US" dirty="0"/>
          </a:p>
        </p:txBody>
      </p:sp>
      <p:sp>
        <p:nvSpPr>
          <p:cNvPr id="9" name="Title 8">
            <a:extLst>
              <a:ext uri="{FF2B5EF4-FFF2-40B4-BE49-F238E27FC236}">
                <a16:creationId xmlns:a16="http://schemas.microsoft.com/office/drawing/2014/main" id="{1913DA31-129A-4E6B-9A47-9E5C6C027E30}"/>
              </a:ext>
            </a:extLst>
          </p:cNvPr>
          <p:cNvSpPr>
            <a:spLocks noGrp="1"/>
          </p:cNvSpPr>
          <p:nvPr>
            <p:ph type="title"/>
          </p:nvPr>
        </p:nvSpPr>
        <p:spPr/>
        <p:txBody>
          <a:bodyPr/>
          <a:lstStyle/>
          <a:p>
            <a:r>
              <a:rPr lang="en-US" dirty="0"/>
              <a:t>A Checklist for Every Holiday</a:t>
            </a:r>
          </a:p>
        </p:txBody>
      </p:sp>
    </p:spTree>
    <p:extLst>
      <p:ext uri="{BB962C8B-B14F-4D97-AF65-F5344CB8AC3E}">
        <p14:creationId xmlns:p14="http://schemas.microsoft.com/office/powerpoint/2010/main" val="306829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95A7D-120F-4FB2-845D-566705022545}"/>
              </a:ext>
            </a:extLst>
          </p:cNvPr>
          <p:cNvSpPr>
            <a:spLocks noGrp="1"/>
          </p:cNvSpPr>
          <p:nvPr>
            <p:ph idx="10"/>
          </p:nvPr>
        </p:nvSpPr>
        <p:spPr>
          <a:xfrm>
            <a:off x="838200" y="1825625"/>
            <a:ext cx="10515600" cy="4207706"/>
          </a:xfrm>
        </p:spPr>
        <p:txBody>
          <a:bodyPr>
            <a:normAutofit lnSpcReduction="10000"/>
          </a:bodyPr>
          <a:lstStyle/>
          <a:p>
            <a:pPr marL="571500" indent="-571500">
              <a:buFont typeface="Arial" panose="020B0604020202020204" pitchFamily="34" charset="0"/>
              <a:buChar char="•"/>
            </a:pPr>
            <a:r>
              <a:rPr lang="en-US" b="0" i="0" dirty="0"/>
              <a:t>Media Releases</a:t>
            </a:r>
          </a:p>
          <a:p>
            <a:pPr marL="571500" indent="-571500">
              <a:buFont typeface="Arial" panose="020B0604020202020204" pitchFamily="34" charset="0"/>
              <a:buChar char="•"/>
            </a:pPr>
            <a:r>
              <a:rPr lang="en-US" b="0" i="0" dirty="0"/>
              <a:t>Advertising </a:t>
            </a:r>
          </a:p>
          <a:p>
            <a:pPr marL="571500" indent="-571500">
              <a:buFont typeface="Arial" panose="020B0604020202020204" pitchFamily="34" charset="0"/>
              <a:buChar char="•"/>
            </a:pPr>
            <a:r>
              <a:rPr lang="en-US" b="0" i="0" dirty="0"/>
              <a:t>Volunteer Promotions</a:t>
            </a:r>
          </a:p>
          <a:p>
            <a:pPr marL="571500" indent="-571500">
              <a:buFont typeface="Arial" panose="020B0604020202020204" pitchFamily="34" charset="0"/>
              <a:buChar char="•"/>
            </a:pPr>
            <a:r>
              <a:rPr lang="en-US" b="0" i="0" dirty="0"/>
              <a:t>Church Promotions</a:t>
            </a:r>
          </a:p>
          <a:p>
            <a:pPr marL="571500" indent="-571500">
              <a:buFont typeface="Arial" panose="020B0604020202020204" pitchFamily="34" charset="0"/>
              <a:buChar char="•"/>
            </a:pPr>
            <a:r>
              <a:rPr lang="en-US" b="0" i="0" dirty="0"/>
              <a:t>Donor Events, Drives</a:t>
            </a:r>
          </a:p>
          <a:p>
            <a:pPr marL="571500" indent="-571500">
              <a:buFont typeface="Arial" panose="020B0604020202020204" pitchFamily="34" charset="0"/>
              <a:buChar char="•"/>
            </a:pPr>
            <a:r>
              <a:rPr lang="en-US" b="0" i="0" dirty="0"/>
              <a:t>Staff Collaboration</a:t>
            </a:r>
          </a:p>
          <a:p>
            <a:pPr marL="571500" indent="-571500">
              <a:buFont typeface="Arial" panose="020B0604020202020204" pitchFamily="34" charset="0"/>
              <a:buChar char="•"/>
            </a:pPr>
            <a:r>
              <a:rPr lang="en-US" b="0" i="0" dirty="0"/>
              <a:t>Program Collaboratives</a:t>
            </a:r>
          </a:p>
          <a:p>
            <a:pPr marL="571500" indent="-571500">
              <a:buFont typeface="Arial" panose="020B0604020202020204" pitchFamily="34" charset="0"/>
              <a:buChar char="•"/>
            </a:pPr>
            <a:endParaRPr lang="en-US" i="0" dirty="0"/>
          </a:p>
          <a:p>
            <a:pPr marL="571500" indent="-5715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EC3AC17C-2431-4DF1-ABAF-B8E8982268BE}"/>
              </a:ext>
            </a:extLst>
          </p:cNvPr>
          <p:cNvSpPr>
            <a:spLocks noGrp="1"/>
          </p:cNvSpPr>
          <p:nvPr>
            <p:ph type="title"/>
          </p:nvPr>
        </p:nvSpPr>
        <p:spPr/>
        <p:txBody>
          <a:bodyPr/>
          <a:lstStyle/>
          <a:p>
            <a:r>
              <a:rPr lang="en-US" dirty="0"/>
              <a:t>A Checklist for Every Holiday</a:t>
            </a:r>
          </a:p>
        </p:txBody>
      </p:sp>
    </p:spTree>
    <p:extLst>
      <p:ext uri="{BB962C8B-B14F-4D97-AF65-F5344CB8AC3E}">
        <p14:creationId xmlns:p14="http://schemas.microsoft.com/office/powerpoint/2010/main" val="258092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2F09E3-B751-45C7-B6B9-EB37C5A2254A}"/>
              </a:ext>
            </a:extLst>
          </p:cNvPr>
          <p:cNvSpPr txBox="1"/>
          <p:nvPr/>
        </p:nvSpPr>
        <p:spPr>
          <a:xfrm>
            <a:off x="1035424" y="1816602"/>
            <a:ext cx="3753935" cy="2246769"/>
          </a:xfrm>
          <a:prstGeom prst="rect">
            <a:avLst/>
          </a:prstGeom>
          <a:noFill/>
        </p:spPr>
        <p:txBody>
          <a:bodyPr wrap="square" rtlCol="0">
            <a:spAutoFit/>
          </a:bodyPr>
          <a:lstStyle/>
          <a:p>
            <a:r>
              <a:rPr lang="en-US" sz="2800" dirty="0">
                <a:solidFill>
                  <a:srgbClr val="C00000"/>
                </a:solidFill>
              </a:rPr>
              <a:t>Adapt this checklist for your ministry’s use … one for every holiday!  Check each box to reach your Giving Season goal.</a:t>
            </a:r>
          </a:p>
        </p:txBody>
      </p:sp>
      <p:pic>
        <p:nvPicPr>
          <p:cNvPr id="3" name="Picture 2" descr="A screenshot of a cell phone&#10;&#10;Description automatically generated">
            <a:extLst>
              <a:ext uri="{FF2B5EF4-FFF2-40B4-BE49-F238E27FC236}">
                <a16:creationId xmlns:a16="http://schemas.microsoft.com/office/drawing/2014/main" id="{2EA16AAC-F68A-4459-ADDE-2F196D45B0F7}"/>
              </a:ext>
            </a:extLst>
          </p:cNvPr>
          <p:cNvPicPr>
            <a:picLocks noChangeAspect="1"/>
          </p:cNvPicPr>
          <p:nvPr/>
        </p:nvPicPr>
        <p:blipFill>
          <a:blip r:embed="rId3"/>
          <a:stretch>
            <a:fillRect/>
          </a:stretch>
        </p:blipFill>
        <p:spPr>
          <a:xfrm>
            <a:off x="5512743" y="894190"/>
            <a:ext cx="5448706" cy="5344845"/>
          </a:xfrm>
          <a:prstGeom prst="rect">
            <a:avLst/>
          </a:prstGeom>
        </p:spPr>
      </p:pic>
    </p:spTree>
    <p:extLst>
      <p:ext uri="{BB962C8B-B14F-4D97-AF65-F5344CB8AC3E}">
        <p14:creationId xmlns:p14="http://schemas.microsoft.com/office/powerpoint/2010/main" val="248836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676D9-05AC-4263-B233-C0412C6AEE11}"/>
              </a:ext>
            </a:extLst>
          </p:cNvPr>
          <p:cNvSpPr>
            <a:spLocks noGrp="1"/>
          </p:cNvSpPr>
          <p:nvPr>
            <p:ph type="title"/>
          </p:nvPr>
        </p:nvSpPr>
        <p:spPr/>
        <p:txBody>
          <a:bodyPr/>
          <a:lstStyle/>
          <a:p>
            <a:r>
              <a:rPr lang="en-US" dirty="0">
                <a:solidFill>
                  <a:srgbClr val="C00000"/>
                </a:solidFill>
              </a:rPr>
              <a:t>From Checklist to Calendar</a:t>
            </a:r>
          </a:p>
        </p:txBody>
      </p:sp>
      <p:sp>
        <p:nvSpPr>
          <p:cNvPr id="13" name="Text Placeholder 12">
            <a:extLst>
              <a:ext uri="{FF2B5EF4-FFF2-40B4-BE49-F238E27FC236}">
                <a16:creationId xmlns:a16="http://schemas.microsoft.com/office/drawing/2014/main" id="{1EA9D7F8-57B9-498E-9F5F-7BF73F41381D}"/>
              </a:ext>
            </a:extLst>
          </p:cNvPr>
          <p:cNvSpPr>
            <a:spLocks noGrp="1"/>
          </p:cNvSpPr>
          <p:nvPr>
            <p:ph type="body" sz="half" idx="2"/>
          </p:nvPr>
        </p:nvSpPr>
        <p:spPr/>
        <p:txBody>
          <a:bodyPr>
            <a:noAutofit/>
          </a:bodyPr>
          <a:lstStyle/>
          <a:p>
            <a:r>
              <a:rPr lang="en-US" sz="2800" i="0" dirty="0"/>
              <a:t>Use your fillable calendar to draft a continuum including everything from direct mail to planning meetings, projects, production and events.  </a:t>
            </a:r>
          </a:p>
        </p:txBody>
      </p:sp>
      <p:pic>
        <p:nvPicPr>
          <p:cNvPr id="7" name="Picture Placeholder 6" descr="A screenshot of a cell phone&#10;&#10;Description automatically generated">
            <a:extLst>
              <a:ext uri="{FF2B5EF4-FFF2-40B4-BE49-F238E27FC236}">
                <a16:creationId xmlns:a16="http://schemas.microsoft.com/office/drawing/2014/main" id="{806B7BAB-69F2-4ECA-BEF3-13AF232DB248}"/>
              </a:ext>
            </a:extLst>
          </p:cNvPr>
          <p:cNvPicPr>
            <a:picLocks noGrp="1" noChangeAspect="1"/>
          </p:cNvPicPr>
          <p:nvPr>
            <p:ph type="pic" idx="1"/>
          </p:nvPr>
        </p:nvPicPr>
        <p:blipFill>
          <a:blip r:embed="rId3"/>
          <a:srcRect t="16796" b="16796"/>
          <a:stretch>
            <a:fillRect/>
          </a:stretch>
        </p:blipFill>
        <p:spPr>
          <a:xfrm>
            <a:off x="908146" y="583813"/>
            <a:ext cx="5637162" cy="5976387"/>
          </a:xfrm>
        </p:spPr>
      </p:pic>
      <p:pic>
        <p:nvPicPr>
          <p:cNvPr id="9" name="Picture 8" descr="A screenshot of a cell phone&#10;&#10;Description automatically generated">
            <a:extLst>
              <a:ext uri="{FF2B5EF4-FFF2-40B4-BE49-F238E27FC236}">
                <a16:creationId xmlns:a16="http://schemas.microsoft.com/office/drawing/2014/main" id="{0B672D10-B397-4C94-81D9-431FA4144D1A}"/>
              </a:ext>
            </a:extLst>
          </p:cNvPr>
          <p:cNvPicPr>
            <a:picLocks noChangeAspect="1"/>
          </p:cNvPicPr>
          <p:nvPr/>
        </p:nvPicPr>
        <p:blipFill>
          <a:blip r:embed="rId4"/>
          <a:stretch>
            <a:fillRect/>
          </a:stretch>
        </p:blipFill>
        <p:spPr>
          <a:xfrm>
            <a:off x="2049170" y="1061161"/>
            <a:ext cx="5013354" cy="1728088"/>
          </a:xfrm>
          <a:prstGeom prst="rect">
            <a:avLst/>
          </a:prstGeom>
        </p:spPr>
      </p:pic>
    </p:spTree>
    <p:extLst>
      <p:ext uri="{BB962C8B-B14F-4D97-AF65-F5344CB8AC3E}">
        <p14:creationId xmlns:p14="http://schemas.microsoft.com/office/powerpoint/2010/main" val="141659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BBB04-0BB6-4BAF-9256-ECF11D4B71B2}"/>
              </a:ext>
            </a:extLst>
          </p:cNvPr>
          <p:cNvSpPr>
            <a:spLocks noGrp="1"/>
          </p:cNvSpPr>
          <p:nvPr>
            <p:ph type="title"/>
          </p:nvPr>
        </p:nvSpPr>
        <p:spPr/>
        <p:txBody>
          <a:bodyPr/>
          <a:lstStyle/>
          <a:p>
            <a:r>
              <a:rPr lang="en-US" dirty="0"/>
              <a:t>Opportunities for Investment</a:t>
            </a:r>
          </a:p>
        </p:txBody>
      </p:sp>
      <p:sp>
        <p:nvSpPr>
          <p:cNvPr id="6" name="Content Placeholder 5">
            <a:extLst>
              <a:ext uri="{FF2B5EF4-FFF2-40B4-BE49-F238E27FC236}">
                <a16:creationId xmlns:a16="http://schemas.microsoft.com/office/drawing/2014/main" id="{11966D50-385F-4642-971D-CAA5B5A8AF33}"/>
              </a:ext>
            </a:extLst>
          </p:cNvPr>
          <p:cNvSpPr>
            <a:spLocks noGrp="1"/>
          </p:cNvSpPr>
          <p:nvPr>
            <p:ph idx="1"/>
          </p:nvPr>
        </p:nvSpPr>
        <p:spPr>
          <a:xfrm>
            <a:off x="755904" y="1690688"/>
            <a:ext cx="9901518" cy="4351338"/>
          </a:xfrm>
        </p:spPr>
        <p:txBody>
          <a:bodyPr/>
          <a:lstStyle/>
          <a:p>
            <a:pPr marL="0" indent="0">
              <a:buNone/>
            </a:pPr>
            <a:r>
              <a:rPr lang="en-US" dirty="0">
                <a:solidFill>
                  <a:srgbClr val="0070C0"/>
                </a:solidFill>
              </a:rPr>
              <a:t>Identify and add to your calendar: </a:t>
            </a:r>
          </a:p>
          <a:p>
            <a:r>
              <a:rPr lang="en-US" sz="3000" b="0" dirty="0"/>
              <a:t>Thanksgiving and Christmas food collections </a:t>
            </a:r>
          </a:p>
          <a:p>
            <a:r>
              <a:rPr lang="en-US" sz="3000" b="0" dirty="0"/>
              <a:t>Christmas gift collections</a:t>
            </a:r>
          </a:p>
          <a:p>
            <a:r>
              <a:rPr lang="en-US" sz="3000" b="0" dirty="0"/>
              <a:t>Volunteer opportunities for individuals and groups</a:t>
            </a:r>
          </a:p>
          <a:p>
            <a:r>
              <a:rPr lang="en-US" sz="3000" b="0" dirty="0"/>
              <a:t>Small and large ministry needs that leverage restricted gifts</a:t>
            </a:r>
          </a:p>
          <a:p>
            <a:r>
              <a:rPr lang="en-US" sz="3000" b="0" dirty="0"/>
              <a:t>Corporate team-building or community service projects</a:t>
            </a:r>
          </a:p>
          <a:p>
            <a:r>
              <a:rPr lang="en-US" sz="3000" b="0" dirty="0"/>
              <a:t>Drives for needs that come up all year long</a:t>
            </a:r>
          </a:p>
          <a:p>
            <a:endParaRPr lang="en-US" sz="3000" dirty="0"/>
          </a:p>
        </p:txBody>
      </p:sp>
    </p:spTree>
    <p:extLst>
      <p:ext uri="{BB962C8B-B14F-4D97-AF65-F5344CB8AC3E}">
        <p14:creationId xmlns:p14="http://schemas.microsoft.com/office/powerpoint/2010/main" val="286503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807-010B-4A98-B60F-5CF0F3F5B559}"/>
              </a:ext>
            </a:extLst>
          </p:cNvPr>
          <p:cNvSpPr>
            <a:spLocks noGrp="1"/>
          </p:cNvSpPr>
          <p:nvPr>
            <p:ph type="title"/>
          </p:nvPr>
        </p:nvSpPr>
        <p:spPr/>
        <p:txBody>
          <a:bodyPr/>
          <a:lstStyle/>
          <a:p>
            <a:r>
              <a:rPr lang="en-US" dirty="0"/>
              <a:t>Meetings and Production</a:t>
            </a:r>
          </a:p>
        </p:txBody>
      </p:sp>
      <p:sp>
        <p:nvSpPr>
          <p:cNvPr id="3" name="Content Placeholder 2">
            <a:extLst>
              <a:ext uri="{FF2B5EF4-FFF2-40B4-BE49-F238E27FC236}">
                <a16:creationId xmlns:a16="http://schemas.microsoft.com/office/drawing/2014/main" id="{8D8DE5E0-D447-4CD7-9396-A27B85A7139A}"/>
              </a:ext>
            </a:extLst>
          </p:cNvPr>
          <p:cNvSpPr>
            <a:spLocks noGrp="1"/>
          </p:cNvSpPr>
          <p:nvPr>
            <p:ph idx="1"/>
          </p:nvPr>
        </p:nvSpPr>
        <p:spPr/>
        <p:txBody>
          <a:bodyPr/>
          <a:lstStyle/>
          <a:p>
            <a:pPr marL="0" indent="0">
              <a:buNone/>
            </a:pPr>
            <a:r>
              <a:rPr lang="en-US" dirty="0">
                <a:solidFill>
                  <a:srgbClr val="0070C0"/>
                </a:solidFill>
              </a:rPr>
              <a:t>Identify and add to your calendar: </a:t>
            </a:r>
          </a:p>
          <a:p>
            <a:r>
              <a:rPr lang="en-US" b="0" dirty="0"/>
              <a:t>Staff and volunteer meeting dates</a:t>
            </a:r>
          </a:p>
          <a:p>
            <a:r>
              <a:rPr lang="en-US" b="0" dirty="0"/>
              <a:t>Internal events such as “all-staff Christmas party”</a:t>
            </a:r>
          </a:p>
          <a:p>
            <a:r>
              <a:rPr lang="en-US" b="0" dirty="0"/>
              <a:t>Days when the facility will be closed</a:t>
            </a:r>
          </a:p>
          <a:p>
            <a:r>
              <a:rPr lang="en-US" b="0" dirty="0"/>
              <a:t>Materials production deadlines</a:t>
            </a:r>
          </a:p>
          <a:p>
            <a:r>
              <a:rPr lang="en-US" b="0" dirty="0"/>
              <a:t>Media release dates and social media updates</a:t>
            </a:r>
          </a:p>
          <a:p>
            <a:pPr marL="0" indent="0">
              <a:buNone/>
            </a:pPr>
            <a:endParaRPr lang="en-US" dirty="0"/>
          </a:p>
        </p:txBody>
      </p:sp>
    </p:spTree>
    <p:extLst>
      <p:ext uri="{BB962C8B-B14F-4D97-AF65-F5344CB8AC3E}">
        <p14:creationId xmlns:p14="http://schemas.microsoft.com/office/powerpoint/2010/main" val="323813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6D69-F95D-4435-B311-66A405342571}"/>
              </a:ext>
            </a:extLst>
          </p:cNvPr>
          <p:cNvSpPr>
            <a:spLocks noGrp="1"/>
          </p:cNvSpPr>
          <p:nvPr>
            <p:ph type="title" idx="4294967295"/>
          </p:nvPr>
        </p:nvSpPr>
        <p:spPr>
          <a:xfrm>
            <a:off x="1304143" y="717520"/>
            <a:ext cx="8391069" cy="991360"/>
          </a:xfrm>
        </p:spPr>
        <p:txBody>
          <a:bodyPr/>
          <a:lstStyle/>
          <a:p>
            <a:r>
              <a:rPr lang="en-US" dirty="0">
                <a:solidFill>
                  <a:srgbClr val="C00000"/>
                </a:solidFill>
              </a:rPr>
              <a:t>Your Takeaways</a:t>
            </a:r>
          </a:p>
        </p:txBody>
      </p:sp>
      <p:sp>
        <p:nvSpPr>
          <p:cNvPr id="3" name="Content Placeholder 2">
            <a:extLst>
              <a:ext uri="{FF2B5EF4-FFF2-40B4-BE49-F238E27FC236}">
                <a16:creationId xmlns:a16="http://schemas.microsoft.com/office/drawing/2014/main" id="{64FFDE2B-D703-4D43-AF9B-78553994D83B}"/>
              </a:ext>
            </a:extLst>
          </p:cNvPr>
          <p:cNvSpPr>
            <a:spLocks noGrp="1"/>
          </p:cNvSpPr>
          <p:nvPr>
            <p:ph idx="4294967295"/>
          </p:nvPr>
        </p:nvSpPr>
        <p:spPr>
          <a:xfrm>
            <a:off x="444673" y="1809141"/>
            <a:ext cx="11146435" cy="4727575"/>
          </a:xfrm>
        </p:spPr>
        <p:txBody>
          <a:bodyPr>
            <a:normAutofit/>
          </a:bodyPr>
          <a:lstStyle/>
          <a:p>
            <a:r>
              <a:rPr lang="en-US" sz="4000" b="0" dirty="0">
                <a:solidFill>
                  <a:srgbClr val="0070C0"/>
                </a:solidFill>
              </a:rPr>
              <a:t>Be Proactive: </a:t>
            </a:r>
            <a:r>
              <a:rPr lang="en-US" sz="4000" b="0" dirty="0"/>
              <a:t>Retreat and get the job done early</a:t>
            </a:r>
          </a:p>
          <a:p>
            <a:r>
              <a:rPr lang="en-US" sz="4000" b="0" dirty="0">
                <a:solidFill>
                  <a:srgbClr val="0070C0"/>
                </a:solidFill>
              </a:rPr>
              <a:t>Be Intentional: </a:t>
            </a:r>
            <a:r>
              <a:rPr lang="en-US" sz="4000" b="0" dirty="0"/>
              <a:t>Plan to impact and not distract</a:t>
            </a:r>
          </a:p>
          <a:p>
            <a:r>
              <a:rPr lang="en-US" sz="4000" b="0" dirty="0">
                <a:solidFill>
                  <a:srgbClr val="0070C0"/>
                </a:solidFill>
              </a:rPr>
              <a:t>Be Creative: </a:t>
            </a:r>
            <a:r>
              <a:rPr lang="en-US" sz="4000" b="0" dirty="0"/>
              <a:t>Educate, motivate, activate</a:t>
            </a:r>
            <a:endParaRPr lang="en-US" sz="4000" i="1" dirty="0">
              <a:solidFill>
                <a:srgbClr val="C00000"/>
              </a:solidFill>
            </a:endParaRPr>
          </a:p>
          <a:p>
            <a:r>
              <a:rPr lang="en-US" sz="4000" b="0" dirty="0">
                <a:solidFill>
                  <a:srgbClr val="0070C0"/>
                </a:solidFill>
              </a:rPr>
              <a:t>Be Accountable: </a:t>
            </a:r>
            <a:r>
              <a:rPr lang="en-US" sz="4000" b="0" dirty="0"/>
              <a:t>Keep the checklist front and center</a:t>
            </a:r>
          </a:p>
          <a:p>
            <a:r>
              <a:rPr lang="en-US" sz="4000" b="0" dirty="0">
                <a:solidFill>
                  <a:srgbClr val="0070C0"/>
                </a:solidFill>
              </a:rPr>
              <a:t>Be on Time: </a:t>
            </a:r>
            <a:r>
              <a:rPr lang="en-US" sz="4000" b="0" dirty="0"/>
              <a:t>Stay on top of your calendar items</a:t>
            </a:r>
          </a:p>
        </p:txBody>
      </p:sp>
    </p:spTree>
    <p:extLst>
      <p:ext uri="{BB962C8B-B14F-4D97-AF65-F5344CB8AC3E}">
        <p14:creationId xmlns:p14="http://schemas.microsoft.com/office/powerpoint/2010/main" val="24742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newspaper&#10;&#10;Description automatically generated">
            <a:extLst>
              <a:ext uri="{FF2B5EF4-FFF2-40B4-BE49-F238E27FC236}">
                <a16:creationId xmlns:a16="http://schemas.microsoft.com/office/drawing/2014/main" id="{3D0026F6-19FA-4CD6-A04C-FF6C06333A82}"/>
              </a:ext>
            </a:extLst>
          </p:cNvPr>
          <p:cNvPicPr>
            <a:picLocks noChangeAspect="1"/>
          </p:cNvPicPr>
          <p:nvPr/>
        </p:nvPicPr>
        <p:blipFill>
          <a:blip r:embed="rId3"/>
          <a:stretch>
            <a:fillRect/>
          </a:stretch>
        </p:blipFill>
        <p:spPr>
          <a:xfrm>
            <a:off x="1051559" y="570763"/>
            <a:ext cx="3333053" cy="4351282"/>
          </a:xfrm>
          <a:prstGeom prst="rect">
            <a:avLst/>
          </a:prstGeom>
        </p:spPr>
      </p:pic>
      <p:pic>
        <p:nvPicPr>
          <p:cNvPr id="9" name="Picture 8" descr="A screenshot of text&#10;&#10;Description automatically generated">
            <a:extLst>
              <a:ext uri="{FF2B5EF4-FFF2-40B4-BE49-F238E27FC236}">
                <a16:creationId xmlns:a16="http://schemas.microsoft.com/office/drawing/2014/main" id="{6233B21B-5CEE-49A9-8E16-2DB2DE74CD27}"/>
              </a:ext>
            </a:extLst>
          </p:cNvPr>
          <p:cNvPicPr>
            <a:picLocks noChangeAspect="1"/>
          </p:cNvPicPr>
          <p:nvPr/>
        </p:nvPicPr>
        <p:blipFill>
          <a:blip r:embed="rId4"/>
          <a:stretch>
            <a:fillRect/>
          </a:stretch>
        </p:blipFill>
        <p:spPr>
          <a:xfrm>
            <a:off x="3477917" y="1982745"/>
            <a:ext cx="3272312" cy="4207743"/>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F42A4385-30E4-45F3-AA09-096FAAD14C43}"/>
              </a:ext>
            </a:extLst>
          </p:cNvPr>
          <p:cNvPicPr>
            <a:picLocks noChangeAspect="1"/>
          </p:cNvPicPr>
          <p:nvPr/>
        </p:nvPicPr>
        <p:blipFill>
          <a:blip r:embed="rId5"/>
          <a:stretch>
            <a:fillRect/>
          </a:stretch>
        </p:blipFill>
        <p:spPr>
          <a:xfrm>
            <a:off x="5573424" y="667512"/>
            <a:ext cx="3005605" cy="390659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B17CC363-C661-4FDB-8E09-06D7D8FF5B77}"/>
              </a:ext>
            </a:extLst>
          </p:cNvPr>
          <p:cNvPicPr>
            <a:picLocks noChangeAspect="1"/>
          </p:cNvPicPr>
          <p:nvPr/>
        </p:nvPicPr>
        <p:blipFill>
          <a:blip r:embed="rId6"/>
          <a:stretch>
            <a:fillRect/>
          </a:stretch>
        </p:blipFill>
        <p:spPr>
          <a:xfrm>
            <a:off x="8009953" y="2107593"/>
            <a:ext cx="3201400" cy="4082895"/>
          </a:xfrm>
          <a:prstGeom prst="rect">
            <a:avLst/>
          </a:prstGeom>
        </p:spPr>
      </p:pic>
    </p:spTree>
    <p:extLst>
      <p:ext uri="{BB962C8B-B14F-4D97-AF65-F5344CB8AC3E}">
        <p14:creationId xmlns:p14="http://schemas.microsoft.com/office/powerpoint/2010/main" val="250175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2D94-9F07-482F-B2FF-EBA4DB55BBF6}"/>
              </a:ext>
            </a:extLst>
          </p:cNvPr>
          <p:cNvSpPr>
            <a:spLocks noGrp="1"/>
          </p:cNvSpPr>
          <p:nvPr>
            <p:ph type="title"/>
          </p:nvPr>
        </p:nvSpPr>
        <p:spPr/>
        <p:txBody>
          <a:bodyPr/>
          <a:lstStyle/>
          <a:p>
            <a:r>
              <a:rPr lang="en-US" sz="5600" dirty="0"/>
              <a:t>A Final Word from the Essentialist</a:t>
            </a:r>
          </a:p>
        </p:txBody>
      </p:sp>
      <p:sp>
        <p:nvSpPr>
          <p:cNvPr id="3" name="Content Placeholder 2">
            <a:extLst>
              <a:ext uri="{FF2B5EF4-FFF2-40B4-BE49-F238E27FC236}">
                <a16:creationId xmlns:a16="http://schemas.microsoft.com/office/drawing/2014/main" id="{C702A248-01F7-4890-92D2-F91CF2A210AC}"/>
              </a:ext>
            </a:extLst>
          </p:cNvPr>
          <p:cNvSpPr>
            <a:spLocks noGrp="1"/>
          </p:cNvSpPr>
          <p:nvPr>
            <p:ph idx="1"/>
          </p:nvPr>
        </p:nvSpPr>
        <p:spPr>
          <a:xfrm>
            <a:off x="838199" y="1836295"/>
            <a:ext cx="10321977" cy="5021705"/>
          </a:xfrm>
        </p:spPr>
        <p:txBody>
          <a:bodyPr>
            <a:normAutofit/>
          </a:bodyPr>
          <a:lstStyle/>
          <a:p>
            <a:pPr marL="0" indent="0" algn="ctr">
              <a:buNone/>
            </a:pPr>
            <a:r>
              <a:rPr lang="en-US" sz="4800" i="0" dirty="0"/>
              <a:t>“We can easily do two things at a time…. What we can’t do is </a:t>
            </a:r>
            <a:r>
              <a:rPr lang="en-US" sz="4800" i="1" dirty="0"/>
              <a:t>concentrate</a:t>
            </a:r>
            <a:r>
              <a:rPr lang="en-US" sz="4800" i="0" dirty="0"/>
              <a:t> on two things at the same time…. Multi-tasking is not the enemy … pretending we can </a:t>
            </a:r>
            <a:r>
              <a:rPr lang="en-US" sz="4800" i="1" dirty="0"/>
              <a:t>multi-focus</a:t>
            </a:r>
            <a:r>
              <a:rPr lang="en-US" sz="4800" i="0" dirty="0"/>
              <a:t> is.”  </a:t>
            </a:r>
          </a:p>
          <a:p>
            <a:pPr marL="0" indent="0" algn="ctr">
              <a:buNone/>
            </a:pPr>
            <a:r>
              <a:rPr lang="en-US" sz="4800" i="0" dirty="0"/>
              <a:t>– Greg McKeown, </a:t>
            </a:r>
            <a:r>
              <a:rPr lang="en-US" sz="4800" dirty="0"/>
              <a:t>Essentialism</a:t>
            </a:r>
          </a:p>
        </p:txBody>
      </p:sp>
    </p:spTree>
    <p:extLst>
      <p:ext uri="{BB962C8B-B14F-4D97-AF65-F5344CB8AC3E}">
        <p14:creationId xmlns:p14="http://schemas.microsoft.com/office/powerpoint/2010/main" val="24810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5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5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E68432-3F17-42BF-B57B-676EAE012782}"/>
              </a:ext>
            </a:extLst>
          </p:cNvPr>
          <p:cNvSpPr>
            <a:spLocks noGrp="1"/>
          </p:cNvSpPr>
          <p:nvPr>
            <p:ph idx="10"/>
          </p:nvPr>
        </p:nvSpPr>
        <p:spPr/>
        <p:txBody>
          <a:bodyPr>
            <a:normAutofit/>
          </a:bodyPr>
          <a:lstStyle/>
          <a:p>
            <a:pPr algn="ctr"/>
            <a:r>
              <a:rPr lang="en-US" sz="7200" i="0" dirty="0">
                <a:solidFill>
                  <a:srgbClr val="0070C0"/>
                </a:solidFill>
              </a:rPr>
              <a:t>Your strategy </a:t>
            </a:r>
          </a:p>
          <a:p>
            <a:pPr algn="ctr"/>
            <a:r>
              <a:rPr lang="en-US" sz="7200" i="0" dirty="0">
                <a:solidFill>
                  <a:srgbClr val="0070C0"/>
                </a:solidFill>
              </a:rPr>
              <a:t>to keep the giving going all season long</a:t>
            </a:r>
          </a:p>
        </p:txBody>
      </p:sp>
      <p:sp>
        <p:nvSpPr>
          <p:cNvPr id="4" name="Title 3">
            <a:extLst>
              <a:ext uri="{FF2B5EF4-FFF2-40B4-BE49-F238E27FC236}">
                <a16:creationId xmlns:a16="http://schemas.microsoft.com/office/drawing/2014/main" id="{B11B947D-7E22-4BD9-BDA7-75272B934B06}"/>
              </a:ext>
            </a:extLst>
          </p:cNvPr>
          <p:cNvSpPr>
            <a:spLocks noGrp="1"/>
          </p:cNvSpPr>
          <p:nvPr>
            <p:ph type="title"/>
          </p:nvPr>
        </p:nvSpPr>
        <p:spPr/>
        <p:txBody>
          <a:bodyPr/>
          <a:lstStyle/>
          <a:p>
            <a:br>
              <a:rPr lang="en-US" dirty="0"/>
            </a:br>
            <a:r>
              <a:rPr lang="en-US" dirty="0"/>
              <a:t>Go for the Giving Season Goal!</a:t>
            </a:r>
            <a:br>
              <a:rPr lang="en-US" dirty="0"/>
            </a:br>
            <a:endParaRPr lang="en-US" dirty="0"/>
          </a:p>
        </p:txBody>
      </p:sp>
    </p:spTree>
    <p:extLst>
      <p:ext uri="{BB962C8B-B14F-4D97-AF65-F5344CB8AC3E}">
        <p14:creationId xmlns:p14="http://schemas.microsoft.com/office/powerpoint/2010/main" val="31429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EE39-8A94-412A-8EBB-5F6FB69656BA}"/>
              </a:ext>
            </a:extLst>
          </p:cNvPr>
          <p:cNvSpPr>
            <a:spLocks noGrp="1"/>
          </p:cNvSpPr>
          <p:nvPr>
            <p:ph type="title"/>
          </p:nvPr>
        </p:nvSpPr>
        <p:spPr/>
        <p:txBody>
          <a:bodyPr/>
          <a:lstStyle/>
          <a:p>
            <a:r>
              <a:rPr lang="en-US" dirty="0"/>
              <a:t>The 2019 Giving Season</a:t>
            </a:r>
          </a:p>
        </p:txBody>
      </p:sp>
      <p:sp>
        <p:nvSpPr>
          <p:cNvPr id="3" name="Content Placeholder 2">
            <a:extLst>
              <a:ext uri="{FF2B5EF4-FFF2-40B4-BE49-F238E27FC236}">
                <a16:creationId xmlns:a16="http://schemas.microsoft.com/office/drawing/2014/main" id="{7818009C-F976-45F5-A3DA-E864360A5EF6}"/>
              </a:ext>
            </a:extLst>
          </p:cNvPr>
          <p:cNvSpPr>
            <a:spLocks noGrp="1"/>
          </p:cNvSpPr>
          <p:nvPr>
            <p:ph idx="1"/>
          </p:nvPr>
        </p:nvSpPr>
        <p:spPr>
          <a:xfrm>
            <a:off x="838200" y="1922444"/>
            <a:ext cx="10373882" cy="4351338"/>
          </a:xfrm>
        </p:spPr>
        <p:txBody>
          <a:bodyPr>
            <a:normAutofit/>
          </a:bodyPr>
          <a:lstStyle/>
          <a:p>
            <a:pPr>
              <a:buFont typeface="Wingdings" panose="05000000000000000000" pitchFamily="2" charset="2"/>
              <a:buChar char="§"/>
            </a:pPr>
            <a:r>
              <a:rPr lang="en-US" b="0" dirty="0"/>
              <a:t>Nov. 16-24  Hunger &amp; Homelessness Awareness Week </a:t>
            </a:r>
          </a:p>
          <a:p>
            <a:pPr>
              <a:buFont typeface="Wingdings" panose="05000000000000000000" pitchFamily="2" charset="2"/>
              <a:buChar char="§"/>
            </a:pPr>
            <a:r>
              <a:rPr lang="en-US" b="0" dirty="0"/>
              <a:t>Nov. 28  Thanksgiving Day</a:t>
            </a:r>
          </a:p>
          <a:p>
            <a:pPr>
              <a:buFont typeface="Wingdings" panose="05000000000000000000" pitchFamily="2" charset="2"/>
              <a:buChar char="§"/>
            </a:pPr>
            <a:r>
              <a:rPr lang="en-US" b="0" dirty="0"/>
              <a:t>Dec. 3  Giving Tuesday</a:t>
            </a:r>
          </a:p>
          <a:p>
            <a:pPr>
              <a:buFont typeface="Wingdings" panose="05000000000000000000" pitchFamily="2" charset="2"/>
              <a:buChar char="§"/>
            </a:pPr>
            <a:r>
              <a:rPr lang="en-US" b="0" dirty="0"/>
              <a:t>Dec. 25  Christmas Day</a:t>
            </a:r>
          </a:p>
          <a:p>
            <a:pPr>
              <a:buFont typeface="Wingdings" panose="05000000000000000000" pitchFamily="2" charset="2"/>
              <a:buChar char="§"/>
            </a:pPr>
            <a:r>
              <a:rPr lang="en-US" b="0" dirty="0"/>
              <a:t>Dec. 31  Year-end</a:t>
            </a:r>
          </a:p>
          <a:p>
            <a:pPr marL="0" indent="0">
              <a:buNone/>
            </a:pPr>
            <a:br>
              <a:rPr lang="en-US" dirty="0"/>
            </a:br>
            <a:endParaRPr lang="en-US" dirty="0"/>
          </a:p>
          <a:p>
            <a:pPr marL="0" indent="0">
              <a:buNone/>
            </a:pPr>
            <a:endParaRPr lang="en-US" dirty="0"/>
          </a:p>
          <a:p>
            <a:pPr marL="0" indent="0">
              <a:buNone/>
            </a:pPr>
            <a:endParaRPr lang="en-US" dirty="0"/>
          </a:p>
        </p:txBody>
      </p:sp>
      <p:pic>
        <p:nvPicPr>
          <p:cNvPr id="7" name="Picture 6" descr="A close up of a sign&#10;&#10;Description automatically generated">
            <a:extLst>
              <a:ext uri="{FF2B5EF4-FFF2-40B4-BE49-F238E27FC236}">
                <a16:creationId xmlns:a16="http://schemas.microsoft.com/office/drawing/2014/main" id="{7D670DD1-4009-42C2-8AA6-2909D267BAC9}"/>
              </a:ext>
            </a:extLst>
          </p:cNvPr>
          <p:cNvPicPr>
            <a:picLocks noChangeAspect="1"/>
          </p:cNvPicPr>
          <p:nvPr/>
        </p:nvPicPr>
        <p:blipFill>
          <a:blip r:embed="rId3"/>
          <a:stretch>
            <a:fillRect/>
          </a:stretch>
        </p:blipFill>
        <p:spPr>
          <a:xfrm>
            <a:off x="7372996" y="2594386"/>
            <a:ext cx="2394843" cy="2880510"/>
          </a:xfrm>
          <a:prstGeom prst="rect">
            <a:avLst/>
          </a:prstGeom>
        </p:spPr>
      </p:pic>
    </p:spTree>
    <p:extLst>
      <p:ext uri="{BB962C8B-B14F-4D97-AF65-F5344CB8AC3E}">
        <p14:creationId xmlns:p14="http://schemas.microsoft.com/office/powerpoint/2010/main" val="251691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5A2EF-FA3C-416B-B3BE-09E5BBD41163}"/>
              </a:ext>
            </a:extLst>
          </p:cNvPr>
          <p:cNvSpPr>
            <a:spLocks noGrp="1"/>
          </p:cNvSpPr>
          <p:nvPr>
            <p:ph type="title"/>
          </p:nvPr>
        </p:nvSpPr>
        <p:spPr/>
        <p:txBody>
          <a:bodyPr/>
          <a:lstStyle/>
          <a:p>
            <a:r>
              <a:rPr lang="en-US" dirty="0"/>
              <a:t>Get Essential</a:t>
            </a:r>
          </a:p>
        </p:txBody>
      </p:sp>
      <p:sp>
        <p:nvSpPr>
          <p:cNvPr id="2" name="Content Placeholder 1">
            <a:extLst>
              <a:ext uri="{FF2B5EF4-FFF2-40B4-BE49-F238E27FC236}">
                <a16:creationId xmlns:a16="http://schemas.microsoft.com/office/drawing/2014/main" id="{472AD2C2-935A-49A2-B482-080CFECB15BC}"/>
              </a:ext>
            </a:extLst>
          </p:cNvPr>
          <p:cNvSpPr>
            <a:spLocks noGrp="1"/>
          </p:cNvSpPr>
          <p:nvPr>
            <p:ph idx="1"/>
          </p:nvPr>
        </p:nvSpPr>
        <p:spPr/>
        <p:txBody>
          <a:bodyPr>
            <a:normAutofit fontScale="92500" lnSpcReduction="10000"/>
          </a:bodyPr>
          <a:lstStyle/>
          <a:p>
            <a:r>
              <a:rPr lang="en-US" sz="3900" i="0" dirty="0"/>
              <a:t>Remember that if you don’t prioritize your life, someone else will.  Greg McKeown, </a:t>
            </a:r>
            <a:r>
              <a:rPr lang="en-US" sz="3900" dirty="0"/>
              <a:t>Essentialism</a:t>
            </a:r>
          </a:p>
          <a:p>
            <a:endParaRPr lang="en-US" sz="3900" i="0" dirty="0"/>
          </a:p>
          <a:p>
            <a:r>
              <a:rPr lang="en-US" sz="3900" i="0" dirty="0"/>
              <a:t>Only once you give yourself permission to stop trying to do it all, to stop saying yes to everyone, can you make your highest contribution towards the things that really matter.  Greg McKeown, </a:t>
            </a:r>
            <a:r>
              <a:rPr lang="en-US" sz="3900" dirty="0"/>
              <a:t>Essentialism</a:t>
            </a:r>
          </a:p>
          <a:p>
            <a:endParaRPr lang="en-US" dirty="0"/>
          </a:p>
        </p:txBody>
      </p:sp>
    </p:spTree>
    <p:extLst>
      <p:ext uri="{BB962C8B-B14F-4D97-AF65-F5344CB8AC3E}">
        <p14:creationId xmlns:p14="http://schemas.microsoft.com/office/powerpoint/2010/main" val="186671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48154-65FF-4D58-AAD7-D4F097854ECE}"/>
              </a:ext>
            </a:extLst>
          </p:cNvPr>
          <p:cNvSpPr>
            <a:spLocks noGrp="1"/>
          </p:cNvSpPr>
          <p:nvPr>
            <p:ph idx="10"/>
          </p:nvPr>
        </p:nvSpPr>
        <p:spPr/>
        <p:txBody>
          <a:bodyPr>
            <a:normAutofit lnSpcReduction="10000"/>
          </a:bodyPr>
          <a:lstStyle/>
          <a:p>
            <a:pPr algn="ctr"/>
            <a:r>
              <a:rPr lang="en-US" i="0" dirty="0">
                <a:solidFill>
                  <a:schemeClr val="accent4">
                    <a:lumMod val="75000"/>
                  </a:schemeClr>
                </a:solidFill>
              </a:rPr>
              <a:t>BE PROACTIVE INSTEAD OF REACTIVE</a:t>
            </a:r>
          </a:p>
          <a:p>
            <a:pPr algn="ctr"/>
            <a:r>
              <a:rPr lang="en-US" i="0" dirty="0">
                <a:solidFill>
                  <a:schemeClr val="accent4">
                    <a:lumMod val="75000"/>
                  </a:schemeClr>
                </a:solidFill>
              </a:rPr>
              <a:t>What are your Giving Season goals and</a:t>
            </a:r>
          </a:p>
          <a:p>
            <a:pPr algn="ctr"/>
            <a:r>
              <a:rPr lang="en-US" i="0" dirty="0">
                <a:solidFill>
                  <a:schemeClr val="accent4">
                    <a:lumMod val="75000"/>
                  </a:schemeClr>
                </a:solidFill>
              </a:rPr>
              <a:t>what will it take to reach them?</a:t>
            </a:r>
            <a:br>
              <a:rPr lang="en-US" i="0" dirty="0">
                <a:solidFill>
                  <a:schemeClr val="accent4">
                    <a:lumMod val="75000"/>
                  </a:schemeClr>
                </a:solidFill>
              </a:rPr>
            </a:br>
            <a:endParaRPr lang="en-US" sz="2000" dirty="0"/>
          </a:p>
          <a:p>
            <a:pPr algn="ctr"/>
            <a:r>
              <a:rPr lang="en-US" b="0" i="0" dirty="0"/>
              <a:t>Plan a continuum of education, motivation and </a:t>
            </a:r>
            <a:br>
              <a:rPr lang="en-US" b="0" i="0" dirty="0"/>
            </a:br>
            <a:r>
              <a:rPr lang="en-US" b="0" i="0" dirty="0"/>
              <a:t>activation that takes you smoothly from </a:t>
            </a:r>
            <a:br>
              <a:rPr lang="en-US" b="0" i="0" dirty="0"/>
            </a:br>
            <a:r>
              <a:rPr lang="en-US" b="0" i="0" dirty="0"/>
              <a:t>September 1 through December 31</a:t>
            </a:r>
          </a:p>
        </p:txBody>
      </p:sp>
      <p:sp>
        <p:nvSpPr>
          <p:cNvPr id="2" name="Title 1">
            <a:extLst>
              <a:ext uri="{FF2B5EF4-FFF2-40B4-BE49-F238E27FC236}">
                <a16:creationId xmlns:a16="http://schemas.microsoft.com/office/drawing/2014/main" id="{AB207BD4-893B-452A-89B7-C3B1DC35130E}"/>
              </a:ext>
            </a:extLst>
          </p:cNvPr>
          <p:cNvSpPr>
            <a:spLocks noGrp="1"/>
          </p:cNvSpPr>
          <p:nvPr>
            <p:ph type="title"/>
          </p:nvPr>
        </p:nvSpPr>
        <p:spPr/>
        <p:txBody>
          <a:bodyPr/>
          <a:lstStyle/>
          <a:p>
            <a:r>
              <a:rPr lang="en-US" dirty="0"/>
              <a:t>The September Countdown</a:t>
            </a:r>
          </a:p>
        </p:txBody>
      </p:sp>
    </p:spTree>
    <p:extLst>
      <p:ext uri="{BB962C8B-B14F-4D97-AF65-F5344CB8AC3E}">
        <p14:creationId xmlns:p14="http://schemas.microsoft.com/office/powerpoint/2010/main" val="395082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08C3E-8CA4-4E2D-9BC3-6B87A0C71387}"/>
              </a:ext>
            </a:extLst>
          </p:cNvPr>
          <p:cNvSpPr>
            <a:spLocks noGrp="1"/>
          </p:cNvSpPr>
          <p:nvPr>
            <p:ph idx="10"/>
          </p:nvPr>
        </p:nvSpPr>
        <p:spPr>
          <a:xfrm>
            <a:off x="1132561" y="1900781"/>
            <a:ext cx="10515600" cy="3570629"/>
          </a:xfrm>
        </p:spPr>
        <p:txBody>
          <a:bodyPr>
            <a:noAutofit/>
          </a:bodyPr>
          <a:lstStyle/>
          <a:p>
            <a:r>
              <a:rPr lang="en-US" sz="3700" i="0" dirty="0">
                <a:solidFill>
                  <a:srgbClr val="0070C0"/>
                </a:solidFill>
              </a:rPr>
              <a:t>SPECIFIC</a:t>
            </a:r>
            <a:r>
              <a:rPr lang="en-US" sz="3700" b="0" i="0" dirty="0"/>
              <a:t>, understandable goals for your donors</a:t>
            </a:r>
          </a:p>
          <a:p>
            <a:r>
              <a:rPr lang="en-US" sz="3700" i="0" dirty="0">
                <a:solidFill>
                  <a:srgbClr val="0070C0"/>
                </a:solidFill>
              </a:rPr>
              <a:t>MEASURABLE</a:t>
            </a:r>
            <a:r>
              <a:rPr lang="en-US" sz="3700" b="0" i="0" dirty="0"/>
              <a:t> goals you and your donors can track</a:t>
            </a:r>
          </a:p>
          <a:p>
            <a:r>
              <a:rPr lang="en-US" sz="3700" i="0" dirty="0">
                <a:solidFill>
                  <a:srgbClr val="0070C0"/>
                </a:solidFill>
              </a:rPr>
              <a:t>ACHIEVABLE</a:t>
            </a:r>
            <a:r>
              <a:rPr lang="en-US" sz="3700" b="0" i="0" dirty="0"/>
              <a:t> goals with clear steps to reach them</a:t>
            </a:r>
          </a:p>
          <a:p>
            <a:r>
              <a:rPr lang="en-US" sz="3700" i="0" dirty="0">
                <a:solidFill>
                  <a:srgbClr val="0070C0"/>
                </a:solidFill>
              </a:rPr>
              <a:t>RELEVENT </a:t>
            </a:r>
            <a:r>
              <a:rPr lang="en-US" sz="3700" b="0" i="0" dirty="0"/>
              <a:t>goals that answer direct needs</a:t>
            </a:r>
          </a:p>
          <a:p>
            <a:r>
              <a:rPr lang="en-US" sz="3700" i="0" dirty="0">
                <a:solidFill>
                  <a:srgbClr val="0070C0"/>
                </a:solidFill>
              </a:rPr>
              <a:t>TIME-SENSITIVE</a:t>
            </a:r>
            <a:r>
              <a:rPr lang="en-US" sz="3700" b="0" i="0" dirty="0"/>
              <a:t> goals to meet immediate needs</a:t>
            </a:r>
          </a:p>
        </p:txBody>
      </p:sp>
      <p:sp>
        <p:nvSpPr>
          <p:cNvPr id="3" name="Title 2">
            <a:extLst>
              <a:ext uri="{FF2B5EF4-FFF2-40B4-BE49-F238E27FC236}">
                <a16:creationId xmlns:a16="http://schemas.microsoft.com/office/drawing/2014/main" id="{E09F5860-86BB-4B25-B6E6-0F3C4C4D1A34}"/>
              </a:ext>
            </a:extLst>
          </p:cNvPr>
          <p:cNvSpPr>
            <a:spLocks noGrp="1"/>
          </p:cNvSpPr>
          <p:nvPr>
            <p:ph type="title"/>
          </p:nvPr>
        </p:nvSpPr>
        <p:spPr/>
        <p:txBody>
          <a:bodyPr/>
          <a:lstStyle/>
          <a:p>
            <a:r>
              <a:rPr lang="en-US" dirty="0"/>
              <a:t>Set S.M.A.R.T. Goals</a:t>
            </a:r>
          </a:p>
        </p:txBody>
      </p:sp>
    </p:spTree>
    <p:extLst>
      <p:ext uri="{BB962C8B-B14F-4D97-AF65-F5344CB8AC3E}">
        <p14:creationId xmlns:p14="http://schemas.microsoft.com/office/powerpoint/2010/main" val="14276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2D607C-B0A3-4AE0-A365-52226D351FD2}"/>
              </a:ext>
            </a:extLst>
          </p:cNvPr>
          <p:cNvSpPr txBox="1"/>
          <p:nvPr/>
        </p:nvSpPr>
        <p:spPr>
          <a:xfrm>
            <a:off x="1468452" y="769121"/>
            <a:ext cx="9015813" cy="4524315"/>
          </a:xfrm>
          <a:prstGeom prst="rect">
            <a:avLst/>
          </a:prstGeom>
          <a:noFill/>
        </p:spPr>
        <p:txBody>
          <a:bodyPr wrap="square" rtlCol="0">
            <a:spAutoFit/>
          </a:bodyPr>
          <a:lstStyle/>
          <a:p>
            <a:r>
              <a:rPr lang="en-US" sz="3600" b="1" dirty="0">
                <a:latin typeface="+mj-lt"/>
              </a:rPr>
              <a:t>EDUCATE</a:t>
            </a:r>
            <a:r>
              <a:rPr lang="en-US" sz="3600" dirty="0">
                <a:latin typeface="+mj-lt"/>
              </a:rPr>
              <a:t>: What does the donor/volunteer need to know about you and who you serve?</a:t>
            </a:r>
          </a:p>
          <a:p>
            <a:endParaRPr lang="en-US" sz="3600" dirty="0">
              <a:latin typeface="+mj-lt"/>
            </a:endParaRPr>
          </a:p>
          <a:p>
            <a:r>
              <a:rPr lang="en-US" sz="3600" b="1" dirty="0">
                <a:latin typeface="+mj-lt"/>
              </a:rPr>
              <a:t>MOTIVATE</a:t>
            </a:r>
            <a:r>
              <a:rPr lang="en-US" sz="3600" dirty="0">
                <a:latin typeface="+mj-lt"/>
              </a:rPr>
              <a:t>: What does the donor/volunteer need to know to be inspired to engage? </a:t>
            </a:r>
          </a:p>
          <a:p>
            <a:endParaRPr lang="en-US" sz="3600" dirty="0">
              <a:latin typeface="+mj-lt"/>
            </a:endParaRPr>
          </a:p>
          <a:p>
            <a:r>
              <a:rPr lang="en-US" sz="3600" b="1" dirty="0">
                <a:latin typeface="+mj-lt"/>
              </a:rPr>
              <a:t>ACTIVATE</a:t>
            </a:r>
            <a:r>
              <a:rPr lang="en-US" sz="3600" dirty="0">
                <a:latin typeface="+mj-lt"/>
              </a:rPr>
              <a:t>: What does the donor/volunteer need to know to take the first step?</a:t>
            </a:r>
          </a:p>
        </p:txBody>
      </p:sp>
    </p:spTree>
    <p:extLst>
      <p:ext uri="{BB962C8B-B14F-4D97-AF65-F5344CB8AC3E}">
        <p14:creationId xmlns:p14="http://schemas.microsoft.com/office/powerpoint/2010/main" val="420434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89B27-C673-4AE5-921D-0CEFF5BBD8F5}"/>
              </a:ext>
            </a:extLst>
          </p:cNvPr>
          <p:cNvSpPr>
            <a:spLocks noGrp="1"/>
          </p:cNvSpPr>
          <p:nvPr>
            <p:ph type="title"/>
          </p:nvPr>
        </p:nvSpPr>
        <p:spPr>
          <a:xfrm>
            <a:off x="912134" y="240246"/>
            <a:ext cx="10314331" cy="1112172"/>
          </a:xfrm>
        </p:spPr>
        <p:txBody>
          <a:bodyPr/>
          <a:lstStyle/>
          <a:p>
            <a:r>
              <a:rPr lang="en-US" dirty="0"/>
              <a:t>The Cycle of Giving</a:t>
            </a:r>
          </a:p>
        </p:txBody>
      </p:sp>
      <p:pic>
        <p:nvPicPr>
          <p:cNvPr id="5" name="Picture 4">
            <a:extLst>
              <a:ext uri="{FF2B5EF4-FFF2-40B4-BE49-F238E27FC236}">
                <a16:creationId xmlns:a16="http://schemas.microsoft.com/office/drawing/2014/main" id="{B29C086C-79CA-AF4A-88BB-B03DFB8FD455}"/>
              </a:ext>
            </a:extLst>
          </p:cNvPr>
          <p:cNvPicPr>
            <a:picLocks noChangeAspect="1"/>
          </p:cNvPicPr>
          <p:nvPr/>
        </p:nvPicPr>
        <p:blipFill>
          <a:blip r:embed="rId3"/>
          <a:stretch>
            <a:fillRect/>
          </a:stretch>
        </p:blipFill>
        <p:spPr>
          <a:xfrm>
            <a:off x="2100950" y="1450889"/>
            <a:ext cx="7179029" cy="5055654"/>
          </a:xfrm>
          <a:prstGeom prst="rect">
            <a:avLst/>
          </a:prstGeom>
        </p:spPr>
      </p:pic>
    </p:spTree>
    <p:extLst>
      <p:ext uri="{BB962C8B-B14F-4D97-AF65-F5344CB8AC3E}">
        <p14:creationId xmlns:p14="http://schemas.microsoft.com/office/powerpoint/2010/main" val="2287410030"/>
      </p:ext>
    </p:extLst>
  </p:cSld>
  <p:clrMapOvr>
    <a:masterClrMapping/>
  </p:clrMapOvr>
</p:sld>
</file>

<file path=ppt/theme/theme1.xml><?xml version="1.0" encoding="utf-8"?>
<a:theme xmlns:a="http://schemas.openxmlformats.org/drawingml/2006/main" name="Releasing Generosity Theme">
  <a:themeElements>
    <a:clrScheme name="Releasing Generosity Blue 1">
      <a:dk1>
        <a:srgbClr val="000000"/>
      </a:dk1>
      <a:lt1>
        <a:srgbClr val="FFFFFF"/>
      </a:lt1>
      <a:dk2>
        <a:srgbClr val="AEAEAE"/>
      </a:dk2>
      <a:lt2>
        <a:srgbClr val="E7E6E6"/>
      </a:lt2>
      <a:accent1>
        <a:srgbClr val="ABD7E8"/>
      </a:accent1>
      <a:accent2>
        <a:srgbClr val="29D4EF"/>
      </a:accent2>
      <a:accent3>
        <a:srgbClr val="3CBAD1"/>
      </a:accent3>
      <a:accent4>
        <a:srgbClr val="34A2EF"/>
      </a:accent4>
      <a:accent5>
        <a:srgbClr val="3868D1"/>
      </a:accent5>
      <a:accent6>
        <a:srgbClr val="046EFF"/>
      </a:accent6>
      <a:hlink>
        <a:srgbClr val="A21FEA"/>
      </a:hlink>
      <a:folHlink>
        <a:srgbClr val="F6BC0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3021 Missions DPA PowerPoint Template" id="{B95AB12E-7A18-AF45-85B4-1393868E9679}" vid="{99684AA1-F257-C34E-A16A-2CAC629CB7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19033</TotalTime>
  <Words>548</Words>
  <Application>Microsoft Macintosh PowerPoint</Application>
  <PresentationFormat>Widescreen</PresentationFormat>
  <Paragraphs>103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Releasing Generosity Theme</vt:lpstr>
      <vt:lpstr>PowerPoint Presentation</vt:lpstr>
      <vt:lpstr>PowerPoint Presentation</vt:lpstr>
      <vt:lpstr> Go for the Giving Season Goal! </vt:lpstr>
      <vt:lpstr>The 2019 Giving Season</vt:lpstr>
      <vt:lpstr>Get Essential</vt:lpstr>
      <vt:lpstr>The September Countdown</vt:lpstr>
      <vt:lpstr>Set S.M.A.R.T. Goals</vt:lpstr>
      <vt:lpstr>PowerPoint Presentation</vt:lpstr>
      <vt:lpstr>The Cycle of Giving</vt:lpstr>
      <vt:lpstr>Fully Engaged Partners!</vt:lpstr>
      <vt:lpstr>A Checklist for Every Holiday</vt:lpstr>
      <vt:lpstr>A Checklist for Every Holiday</vt:lpstr>
      <vt:lpstr>PowerPoint Presentation</vt:lpstr>
      <vt:lpstr>From Checklist to Calendar</vt:lpstr>
      <vt:lpstr>Opportunities for Investment</vt:lpstr>
      <vt:lpstr>Meetings and Production</vt:lpstr>
      <vt:lpstr>Your Takeaways</vt:lpstr>
      <vt:lpstr>PowerPoint Presentation</vt:lpstr>
      <vt:lpstr>A Final Word from the Essentialist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Lolly Colombo</dc:creator>
  <cp:lastModifiedBy>Sam Edwards</cp:lastModifiedBy>
  <cp:revision>90</cp:revision>
  <cp:lastPrinted>2019-09-10T15:28:48Z</cp:lastPrinted>
  <dcterms:created xsi:type="dcterms:W3CDTF">2019-03-07T00:50:05Z</dcterms:created>
  <dcterms:modified xsi:type="dcterms:W3CDTF">2019-09-10T21:40:11Z</dcterms:modified>
</cp:coreProperties>
</file>