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3" r:id="rId2"/>
    <p:sldMasterId id="2147483692" r:id="rId3"/>
  </p:sldMasterIdLst>
  <p:notesMasterIdLst>
    <p:notesMasterId r:id="rId30"/>
  </p:notesMasterIdLst>
  <p:handoutMasterIdLst>
    <p:handoutMasterId r:id="rId31"/>
  </p:handoutMasterIdLst>
  <p:sldIdLst>
    <p:sldId id="256" r:id="rId4"/>
    <p:sldId id="287" r:id="rId5"/>
    <p:sldId id="258" r:id="rId6"/>
    <p:sldId id="289" r:id="rId7"/>
    <p:sldId id="290" r:id="rId8"/>
    <p:sldId id="306" r:id="rId9"/>
    <p:sldId id="278" r:id="rId10"/>
    <p:sldId id="279" r:id="rId11"/>
    <p:sldId id="280" r:id="rId12"/>
    <p:sldId id="281" r:id="rId13"/>
    <p:sldId id="317" r:id="rId14"/>
    <p:sldId id="315" r:id="rId15"/>
    <p:sldId id="316" r:id="rId16"/>
    <p:sldId id="296" r:id="rId17"/>
    <p:sldId id="293" r:id="rId18"/>
    <p:sldId id="292" r:id="rId19"/>
    <p:sldId id="308" r:id="rId20"/>
    <p:sldId id="304" r:id="rId21"/>
    <p:sldId id="310" r:id="rId22"/>
    <p:sldId id="282" r:id="rId23"/>
    <p:sldId id="311" r:id="rId24"/>
    <p:sldId id="312" r:id="rId25"/>
    <p:sldId id="313" r:id="rId26"/>
    <p:sldId id="309" r:id="rId27"/>
    <p:sldId id="274" r:id="rId28"/>
    <p:sldId id="307" r:id="rId29"/>
  </p:sldIdLst>
  <p:sldSz cx="12192000" cy="6858000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28" userDrawn="1">
          <p15:clr>
            <a:srgbClr val="A4A3A4"/>
          </p15:clr>
        </p15:guide>
        <p15:guide id="4" orient="horz" pos="3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393D"/>
    <a:srgbClr val="0483C3"/>
    <a:srgbClr val="07AEE3"/>
    <a:srgbClr val="AFB5BF"/>
    <a:srgbClr val="59C5C7"/>
    <a:srgbClr val="76CFE7"/>
    <a:srgbClr val="00AAAC"/>
    <a:srgbClr val="183661"/>
    <a:srgbClr val="E83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184" autoAdjust="0"/>
  </p:normalViewPr>
  <p:slideViewPr>
    <p:cSldViewPr snapToGrid="0">
      <p:cViewPr varScale="1">
        <p:scale>
          <a:sx n="80" d="100"/>
          <a:sy n="80" d="100"/>
        </p:scale>
        <p:origin x="392" y="176"/>
      </p:cViewPr>
      <p:guideLst>
        <p:guide orient="horz" pos="3816"/>
        <p:guide pos="3840"/>
        <p:guide orient="horz" pos="4128"/>
        <p:guide orient="horz" pos="3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49" d="100"/>
          <a:sy n="49" d="100"/>
        </p:scale>
        <p:origin x="2469" y="2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rrcnet.ms\Shares\Grizzard\Research%20-%20Analytics\ATL\10%20Years\Missions\All%20Missions%20Analyses\2019-01%20Revenue%20Comparison%20-%20TF\Missions%20Data%20Copare%20Jan-Sep2017v2018%20-%200108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rrcnet.ms\Shares\Grizzard\Research%20-%20Analytics\ATL\10%20Years\Missions\All%20Missions%20Analyses\2019-01%20Revenue%20Comparison%20-%20TF\Missions%20Data%20Copare%20Jan-Sep2017v2018%20-%200108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rrcnet.ms\Shares\Grizzard\Research%20-%20Analytics\ATL\10%20Years\Missions\All%20Missions%20Analyses\2019-01%20Revenue%20Comparison%20-%20TF\Missions%20Data%20Copare%20Jan-Sep2017v2018%20-%200108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Including $10,000+ Gifts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585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F0-44F7-A991-AA7038667012}"/>
              </c:ext>
            </c:extLst>
          </c:dPt>
          <c:dPt>
            <c:idx val="2"/>
            <c:invertIfNegative val="0"/>
            <c:bubble3D val="0"/>
            <c:spPr>
              <a:solidFill>
                <a:srgbClr val="F3732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F0-44F7-A991-AA70386670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Sheet1!$U$5:$U$7</c:f>
              <c:strCache>
                <c:ptCount val="3"/>
                <c:pt idx="0">
                  <c:v>2016 YTD</c:v>
                </c:pt>
                <c:pt idx="1">
                  <c:v>2017 YTD </c:v>
                </c:pt>
                <c:pt idx="2">
                  <c:v>2018 YTD </c:v>
                </c:pt>
              </c:strCache>
            </c:strRef>
          </c:cat>
          <c:val>
            <c:numRef>
              <c:f>Sheet1!$W$5:$W$7</c:f>
              <c:numCache>
                <c:formatCode>"$"#,##0</c:formatCode>
                <c:ptCount val="3"/>
                <c:pt idx="0">
                  <c:v>58254454.070000164</c:v>
                </c:pt>
                <c:pt idx="1">
                  <c:v>61230388.310000136</c:v>
                </c:pt>
                <c:pt idx="2">
                  <c:v>66307815.190000065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F0-44F7-A991-AA70386670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549142088"/>
        <c:axId val="549149632"/>
      </c:barChart>
      <c:catAx>
        <c:axId val="54914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9149632"/>
        <c:crosses val="autoZero"/>
        <c:auto val="1"/>
        <c:lblAlgn val="ctr"/>
        <c:lblOffset val="100"/>
        <c:noMultiLvlLbl val="0"/>
      </c:catAx>
      <c:valAx>
        <c:axId val="549149632"/>
        <c:scaling>
          <c:orientation val="minMax"/>
          <c:min val="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549142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Excluding $10,000+ Gifts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585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E0-49D6-9CA8-22DD34562B64}"/>
              </c:ext>
            </c:extLst>
          </c:dPt>
          <c:dPt>
            <c:idx val="2"/>
            <c:invertIfNegative val="0"/>
            <c:bubble3D val="0"/>
            <c:spPr>
              <a:solidFill>
                <a:srgbClr val="F3732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E0-49D6-9CA8-22DD34562B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Sheet1!$U$1:$U$3</c:f>
              <c:strCache>
                <c:ptCount val="3"/>
                <c:pt idx="0">
                  <c:v>2016 YTD</c:v>
                </c:pt>
                <c:pt idx="1">
                  <c:v>2017 YTD </c:v>
                </c:pt>
                <c:pt idx="2">
                  <c:v>2018 YTD </c:v>
                </c:pt>
              </c:strCache>
            </c:strRef>
          </c:cat>
          <c:val>
            <c:numRef>
              <c:f>Sheet1!$W$1:$W$3</c:f>
              <c:numCache>
                <c:formatCode>"$"#,##0</c:formatCode>
                <c:ptCount val="3"/>
                <c:pt idx="0">
                  <c:v>47501564.379999973</c:v>
                </c:pt>
                <c:pt idx="1">
                  <c:v>49446862.470000066</c:v>
                </c:pt>
                <c:pt idx="2">
                  <c:v>50837853.310000084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E0-49D6-9CA8-22DD34562B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549142088"/>
        <c:axId val="549149632"/>
      </c:barChart>
      <c:catAx>
        <c:axId val="54914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9149632"/>
        <c:crosses val="autoZero"/>
        <c:auto val="1"/>
        <c:lblAlgn val="ctr"/>
        <c:lblOffset val="100"/>
        <c:noMultiLvlLbl val="0"/>
      </c:catAx>
      <c:valAx>
        <c:axId val="549149632"/>
        <c:scaling>
          <c:orientation val="minMax"/>
          <c:min val="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549142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Excluding $10,000+ Gifts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549142088"/>
        <c:axId val="549149632"/>
      </c:barChart>
      <c:catAx>
        <c:axId val="54914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9149632"/>
        <c:crosses val="autoZero"/>
        <c:auto val="1"/>
        <c:lblAlgn val="ctr"/>
        <c:lblOffset val="100"/>
        <c:noMultiLvlLbl val="0"/>
      </c:catAx>
      <c:valAx>
        <c:axId val="549149632"/>
        <c:scaling>
          <c:orientation val="minMax"/>
          <c:min val="0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549142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0.71875</cdr:x>
      <cdr:y>0.625</cdr:y>
    </cdr:from>
    <cdr:to>
      <cdr:x>0.925</cdr:x>
      <cdr:y>0.79375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48C6AF3-24BF-454E-8F1E-C3C20EB0417F}"/>
            </a:ext>
          </a:extLst>
        </cdr:cNvPr>
        <cdr:cNvSpPr txBox="1"/>
      </cdr:nvSpPr>
      <cdr:spPr>
        <a:xfrm xmlns:a="http://schemas.openxmlformats.org/drawingml/2006/main">
          <a:off x="3286125" y="2857485"/>
          <a:ext cx="942975" cy="771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+8.3% YOY</a:t>
          </a:r>
        </a:p>
      </cdr:txBody>
    </cdr:sp>
  </cdr:relSizeAnchor>
  <cdr:relSizeAnchor xmlns:cdr="http://schemas.openxmlformats.org/drawingml/2006/chartDrawing">
    <cdr:from>
      <cdr:x>0.39653</cdr:x>
      <cdr:y>0.62778</cdr:y>
    </cdr:from>
    <cdr:to>
      <cdr:x>0.60278</cdr:x>
      <cdr:y>0.79653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33AB03D-9066-47BB-BCB6-121C23598118}"/>
            </a:ext>
          </a:extLst>
        </cdr:cNvPr>
        <cdr:cNvSpPr txBox="1"/>
      </cdr:nvSpPr>
      <cdr:spPr>
        <a:xfrm xmlns:a="http://schemas.openxmlformats.org/drawingml/2006/main">
          <a:off x="1812925" y="2870200"/>
          <a:ext cx="942975" cy="771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+5.1% YOY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0.71434</cdr:x>
      <cdr:y>0.62291</cdr:y>
    </cdr:from>
    <cdr:to>
      <cdr:x>0.92059</cdr:x>
      <cdr:y>0.79166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48C6AF3-24BF-454E-8F1E-C3C20EB0417F}"/>
            </a:ext>
          </a:extLst>
        </cdr:cNvPr>
        <cdr:cNvSpPr txBox="1"/>
      </cdr:nvSpPr>
      <cdr:spPr>
        <a:xfrm xmlns:a="http://schemas.openxmlformats.org/drawingml/2006/main">
          <a:off x="3470077" y="2847960"/>
          <a:ext cx="1001911" cy="771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>
              <a:solidFill>
                <a:schemeClr val="bg1"/>
              </a:solidFill>
            </a:rPr>
            <a:t>+2.8% YOY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BC4B72-7B73-4603-A7EA-E314589B8A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0258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F42244-9367-4975-BBC9-C6ECE78B50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70258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8E430099-A233-4323-AF38-05D6305220F0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1C508-343C-44A5-8094-6C4680442D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37840" cy="470257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18D3A-5A5B-4862-8BD9-F8E25885FD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902344"/>
            <a:ext cx="3037840" cy="470257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28F3D718-06D3-4E0D-B412-0B5B9695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5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0258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0258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CC4FCA82-EEB0-4856-B7FF-265D6A4210E3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71575"/>
            <a:ext cx="562292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10564"/>
            <a:ext cx="5608320" cy="3690461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37840" cy="470257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4"/>
            <a:ext cx="3037840" cy="470257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2175DBCA-1483-4A2D-BABF-7D0CEFE15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22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8BED4E6-5D81-4D5E-B72A-DE16BE5A06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11582400" cy="3429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l">
              <a:buNone/>
              <a:defRPr sz="3200" b="1" i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949BFF9E-D26C-490D-9048-3F2F64B68C5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600200"/>
            <a:ext cx="11582400" cy="485775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2400">
                <a:solidFill>
                  <a:srgbClr val="07AEE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Month XX, 20XX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D198364A-8C49-4EDA-998E-261F3AC6BA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0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4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</p:spTree>
    <p:extLst>
      <p:ext uri="{BB962C8B-B14F-4D97-AF65-F5344CB8AC3E}">
        <p14:creationId xmlns:p14="http://schemas.microsoft.com/office/powerpoint/2010/main" val="25539441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Header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BD2F258-CB55-478E-BC59-89546BBE739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6000480"/>
            <a:ext cx="115824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F4ED88C-3B52-435E-B76E-C3B97A8F80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952500"/>
            <a:ext cx="11582401" cy="49149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7A5DFC87-B4C8-4AD6-A603-0A58E82DD7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53D3C8-1962-44BC-8DA3-C39EBD7F4F0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918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74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B8FEC-200D-446E-9274-DD69B8154F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48400" y="952500"/>
            <a:ext cx="5638801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288A9E-BF08-4B59-9491-2B73B27620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952500"/>
            <a:ext cx="5638800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lnSpc>
                <a:spcPts val="3000"/>
              </a:lnSpc>
              <a:buNone/>
              <a:defRPr sz="2400">
                <a:solidFill>
                  <a:schemeClr val="tx2"/>
                </a:solidFill>
              </a:defRPr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 </a:t>
            </a:r>
          </a:p>
          <a:p>
            <a:pPr lvl="1"/>
            <a:endParaRPr lang="en-US" dirty="0"/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B07B08A9-D120-4FBB-A282-348FFD6384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6870B7-A38E-4B2A-B2DC-D9B24DCD183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9585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10537A5-171D-47FC-BABD-DD1AAE904D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8400" y="952500"/>
            <a:ext cx="5638801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DA5B748-9862-45B5-B2EE-EF81BAE7C0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952500"/>
            <a:ext cx="5638800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CDDD6049-2A8C-4887-BFFF-6CA43E0EBA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DB328C-6ECE-4FA1-B388-A543689FDFB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811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2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10537A5-171D-47FC-BABD-DD1AAE904D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8400" y="952500"/>
            <a:ext cx="5638801" cy="4914901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DA5B748-9862-45B5-B2EE-EF81BAE7C0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952500"/>
            <a:ext cx="5638800" cy="4914901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CD0816D-17AC-48F2-AA91-A972E0E298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6000480"/>
            <a:ext cx="56388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1C4BDF6-512D-4A6D-81A6-206F2D3FE26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8400" y="6000479"/>
            <a:ext cx="56388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483AF5C-BFBB-42AD-A386-01FC66CBFC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FC9D65-3EC0-4DB0-ADDD-41A9D942C4A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730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6C96807-BC41-46B8-BFE2-5B509900F0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1" y="952500"/>
            <a:ext cx="3657599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59DDC58-2EA4-41DB-A162-E4ABABBB51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67201" y="952500"/>
            <a:ext cx="3657599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AF35D0CE-2D3B-49EB-8E85-F4C396019DE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29600" y="952500"/>
            <a:ext cx="3657599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F47ACF5F-1390-4E00-B851-16886BBD72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C75D2C-C8BD-4585-96D5-2804227FAE7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74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3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0731D2E-46C7-4C24-BE20-2CCE984980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5981972"/>
            <a:ext cx="36576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6C96807-BC41-46B8-BFE2-5B509900F0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1" y="952500"/>
            <a:ext cx="3657599" cy="4914901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59DDC58-2EA4-41DB-A162-E4ABABBB51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67201" y="952500"/>
            <a:ext cx="3657599" cy="4914901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AF35D0CE-2D3B-49EB-8E85-F4C396019DE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29600" y="952500"/>
            <a:ext cx="3657599" cy="4914901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26A31661-AD7A-42F9-BB61-E15B20869F9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67201" y="5981972"/>
            <a:ext cx="36576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A61B211D-BD90-4F60-9BE3-F664258A6A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229599" y="5993261"/>
            <a:ext cx="3657600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F2832A6C-6D00-49B6-BE5A-DDF4BD0EB4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3C7DAF-1A2A-44CE-8445-D93340DAE889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88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3CBCF6A-06DA-427F-B65D-B78E3B0B05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4800" y="304800"/>
            <a:ext cx="11582401" cy="59055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DF9A76-CB69-4842-B730-51B572E302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793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P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ABEA2DD4-5614-4C82-8744-96E9F99C7C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4800" y="304800"/>
            <a:ext cx="11582401" cy="55626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65D0877-7EB9-4A08-910E-D466308B51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799" y="5981972"/>
            <a:ext cx="11582401" cy="314325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1400">
                <a:solidFill>
                  <a:srgbClr val="42393D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6F2E1D-C93C-4262-962B-4C58C53E71E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21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pos="19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575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with circ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C4E94D2-ECD5-4F89-8B42-A0C390E78404}"/>
              </a:ext>
            </a:extLst>
          </p:cNvPr>
          <p:cNvSpPr/>
          <p:nvPr userDrawn="1"/>
        </p:nvSpPr>
        <p:spPr>
          <a:xfrm>
            <a:off x="2990850" y="323850"/>
            <a:ext cx="6210300" cy="6210300"/>
          </a:xfrm>
          <a:prstGeom prst="ellipse">
            <a:avLst/>
          </a:prstGeom>
          <a:solidFill>
            <a:srgbClr val="0483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E1FDD15-A720-4E3E-A399-C031666681D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1751029"/>
            <a:ext cx="4572001" cy="3355942"/>
          </a:xfrm>
          <a:prstGeom prst="rect">
            <a:avLst/>
          </a:prstGeom>
        </p:spPr>
        <p:txBody>
          <a:bodyPr lIns="0" tIns="0" rIns="0" bIns="0" anchor="ctr" anchorCtr="1"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2440791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ECA92E0-B4CB-4C43-8683-260568C125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4852" y="5227980"/>
            <a:ext cx="1929384" cy="82404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F52495C-7303-407D-AB03-5EFBB57FC8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11582400" cy="3429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l">
              <a:buNone/>
              <a:defRPr sz="3200" b="1" i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7DCA8975-55F0-47D0-A1B2-4EFA4091FD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0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4B65A5-9FC4-4447-B440-A0CE84C97B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600200"/>
            <a:ext cx="11582400" cy="485775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240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Month XX, 20XX</a:t>
            </a:r>
          </a:p>
        </p:txBody>
      </p:sp>
    </p:spTree>
    <p:extLst>
      <p:ext uri="{BB962C8B-B14F-4D97-AF65-F5344CB8AC3E}">
        <p14:creationId xmlns:p14="http://schemas.microsoft.com/office/powerpoint/2010/main" val="2721388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without circ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92B1D359-727E-4163-BE78-6D888783D1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1751029"/>
            <a:ext cx="4572001" cy="3355942"/>
          </a:xfrm>
          <a:prstGeom prst="rect">
            <a:avLst/>
          </a:prstGeom>
        </p:spPr>
        <p:txBody>
          <a:bodyPr lIns="0" tIns="0" rIns="0" bIns="0" anchor="ctr" anchorCtr="1"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1547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DAC08E24-44E8-4EDB-97AC-43443B1976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04775"/>
            <a:ext cx="11582400" cy="139065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10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7565163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(Paragraph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B1A923D-F73F-40FA-9D1F-19D457FFCD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952500"/>
            <a:ext cx="11582400" cy="52577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2400">
                <a:solidFill>
                  <a:schemeClr val="tx2"/>
                </a:solidFill>
              </a:defRPr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 </a:t>
            </a:r>
          </a:p>
          <a:p>
            <a:pPr lvl="1"/>
            <a:endParaRPr lang="en-US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B8BFB9E8-1364-40AB-9E51-55C0ADA54F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0E77D-3FF1-429C-AE6D-4CDD9A2A483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492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(Bullet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212E7-7A14-4096-ACA5-C920C31F5E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11582400" cy="5257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BE031DF5-38BA-455D-BC1B-C344828A7B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18C87D-8ED5-4FC2-871A-247C001775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205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(Bullets)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381902F-7BA1-4EFF-9E77-D316E30E17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5638800" cy="5257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C8EB198-D1F5-4FC2-8FC7-BB07E0D240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48400" y="952500"/>
            <a:ext cx="5638800" cy="5257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0D182FDA-A27A-480E-B7B7-18DFE40A06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1E471E-4466-4FB2-A1A6-7A8C1F77235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4283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(Paragraph)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D03D4B-ADB1-4696-9CD5-CF382E5543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1607085"/>
            <a:ext cx="11582400" cy="46100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2400">
                <a:solidFill>
                  <a:schemeClr val="tx2"/>
                </a:solidFill>
              </a:defRPr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 </a:t>
            </a:r>
          </a:p>
          <a:p>
            <a:pPr lvl="1"/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C0F905CA-F727-45AA-940F-506924518D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36D1042-4EAC-4BFA-8849-E70942B024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11582400" cy="3429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l">
              <a:buNone/>
              <a:defRPr sz="3200" b="1" i="1">
                <a:solidFill>
                  <a:srgbClr val="07AE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E525AC-90C5-4C9D-971C-5033458809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6403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(Bullets) 2 Column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8E89A5F-CC75-4BF9-B2E5-97028A9B04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1607085"/>
            <a:ext cx="5638800" cy="4608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6C0799C-5B77-4DC7-A920-78025D85DB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48400" y="1607085"/>
            <a:ext cx="5638800" cy="4608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buClr>
                <a:srgbClr val="07AEE3"/>
              </a:buCl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7643106-A6FF-4EC2-AA10-B447346E55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24AD91F-A28B-4349-8FA5-C459428B67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0" y="914400"/>
            <a:ext cx="11582400" cy="3429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 algn="l">
              <a:buNone/>
              <a:defRPr sz="3200" b="1" i="1">
                <a:solidFill>
                  <a:srgbClr val="07AEE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295246-6D64-4AE2-82E3-9468DE995B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284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8AFFA36-E1EE-491F-8ECF-812A09F444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952500"/>
            <a:ext cx="11582401" cy="5257800"/>
          </a:xfrm>
          <a:prstGeom prst="rect">
            <a:avLst/>
          </a:prstGeom>
          <a:ln w="6350">
            <a:solidFill>
              <a:srgbClr val="42393D"/>
            </a:solidFill>
          </a:ln>
        </p:spPr>
        <p:txBody>
          <a:bodyPr lIns="0" tIns="0" rIns="0" bIns="0"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6D0B1E59-7551-465B-BB6C-6F71F50EE4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04801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sz="4400" b="1">
                <a:solidFill>
                  <a:srgbClr val="0483C3"/>
                </a:solidFill>
              </a:defRPr>
            </a:lvl1pPr>
          </a:lstStyle>
          <a:p>
            <a:pPr lvl="0"/>
            <a:r>
              <a:rPr lang="en-US" dirty="0"/>
              <a:t>Title (one line)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1B7DEA-24AA-48D8-881A-02A291EDDBD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706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748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EC42B6-D7BD-4D6D-B845-236003E0E1B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935" y="5622169"/>
            <a:ext cx="1932165" cy="4317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233B5F-81D9-49E6-B3E1-EF8C648E24F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8" y="6199786"/>
            <a:ext cx="12084025" cy="35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4" r:id="rId2"/>
    <p:sldLayoutId id="2147483690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488" userDrawn="1">
          <p15:clr>
            <a:srgbClr val="F26B43"/>
          </p15:clr>
        </p15:guide>
        <p15:guide id="3" orient="horz" pos="192" userDrawn="1">
          <p15:clr>
            <a:srgbClr val="F26B43"/>
          </p15:clr>
        </p15:guide>
        <p15:guide id="4" orient="horz" pos="4128" userDrawn="1">
          <p15:clr>
            <a:srgbClr val="F26B43"/>
          </p15:clr>
        </p15:guide>
        <p15:guide id="5" pos="192" userDrawn="1">
          <p15:clr>
            <a:srgbClr val="F26B43"/>
          </p15:clr>
        </p15:guide>
        <p15:guide id="6" pos="3744" userDrawn="1">
          <p15:clr>
            <a:srgbClr val="F26B43"/>
          </p15:clr>
        </p15:guide>
        <p15:guide id="7" pos="3936" userDrawn="1">
          <p15:clr>
            <a:srgbClr val="F26B43"/>
          </p15:clr>
        </p15:guide>
        <p15:guide id="8" orient="horz" pos="504" userDrawn="1">
          <p15:clr>
            <a:srgbClr val="F26B43"/>
          </p15:clr>
        </p15:guide>
        <p15:guide id="9" orient="horz" pos="600" userDrawn="1">
          <p15:clr>
            <a:srgbClr val="F26B43"/>
          </p15:clr>
        </p15:guide>
        <p15:guide id="10" orient="horz" pos="3816" userDrawn="1">
          <p15:clr>
            <a:srgbClr val="F26B43"/>
          </p15:clr>
        </p15:guide>
        <p15:guide id="11" orient="horz" pos="792" userDrawn="1">
          <p15:clr>
            <a:srgbClr val="F26B43"/>
          </p15:clr>
        </p15:guide>
        <p15:guide id="12" orient="horz" pos="100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233B5F-81D9-49E6-B3E1-EF8C648E24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1"/>
          <a:stretch/>
        </p:blipFill>
        <p:spPr>
          <a:xfrm>
            <a:off x="55658" y="6432550"/>
            <a:ext cx="12084025" cy="1206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2D3A9D-0A13-443A-9AAA-73AA72BE7A0E}"/>
              </a:ext>
            </a:extLst>
          </p:cNvPr>
          <p:cNvSpPr txBox="1"/>
          <p:nvPr userDrawn="1"/>
        </p:nvSpPr>
        <p:spPr>
          <a:xfrm>
            <a:off x="10210800" y="6631636"/>
            <a:ext cx="16764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0E6C445-B208-4C1A-8927-98A241308613}" type="slidenum">
              <a:rPr lang="en-US" sz="1000" smtClean="0">
                <a:solidFill>
                  <a:srgbClr val="AFB5BF"/>
                </a:solidFill>
              </a:rPr>
              <a:pPr algn="r"/>
              <a:t>‹#›</a:t>
            </a:fld>
            <a:endParaRPr lang="en-US" sz="1000" dirty="0">
              <a:solidFill>
                <a:srgbClr val="AFB5BF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648EB4-F62D-43D6-AEC3-7120C332C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752" y="6217920"/>
            <a:ext cx="11585448" cy="219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5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10" r:id="rId2"/>
    <p:sldLayoutId id="2147483709" r:id="rId3"/>
    <p:sldLayoutId id="2147483697" r:id="rId4"/>
    <p:sldLayoutId id="2147483711" r:id="rId5"/>
    <p:sldLayoutId id="2147483701" r:id="rId6"/>
    <p:sldLayoutId id="2147483702" r:id="rId7"/>
    <p:sldLayoutId id="2147483700" r:id="rId8"/>
    <p:sldLayoutId id="2147483712" r:id="rId9"/>
    <p:sldLayoutId id="2147483704" r:id="rId10"/>
    <p:sldLayoutId id="2147483715" r:id="rId11"/>
    <p:sldLayoutId id="2147483706" r:id="rId12"/>
    <p:sldLayoutId id="2147483707" r:id="rId13"/>
    <p:sldLayoutId id="2147483708" r:id="rId14"/>
    <p:sldLayoutId id="2147483714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488">
          <p15:clr>
            <a:srgbClr val="F26B43"/>
          </p15:clr>
        </p15:guide>
        <p15:guide id="3" orient="horz" pos="192">
          <p15:clr>
            <a:srgbClr val="F26B43"/>
          </p15:clr>
        </p15:guide>
        <p15:guide id="4" orient="horz" pos="4128">
          <p15:clr>
            <a:srgbClr val="F26B43"/>
          </p15:clr>
        </p15:guide>
        <p15:guide id="5" pos="192">
          <p15:clr>
            <a:srgbClr val="F26B43"/>
          </p15:clr>
        </p15:guide>
        <p15:guide id="6" pos="3744">
          <p15:clr>
            <a:srgbClr val="F26B43"/>
          </p15:clr>
        </p15:guide>
        <p15:guide id="7" pos="3936">
          <p15:clr>
            <a:srgbClr val="F26B43"/>
          </p15:clr>
        </p15:guide>
        <p15:guide id="8" orient="horz" pos="504">
          <p15:clr>
            <a:srgbClr val="F26B43"/>
          </p15:clr>
        </p15:guide>
        <p15:guide id="9" orient="horz" pos="600" userDrawn="1">
          <p15:clr>
            <a:srgbClr val="F26B43"/>
          </p15:clr>
        </p15:guide>
        <p15:guide id="10" orient="horz" pos="3912" userDrawn="1">
          <p15:clr>
            <a:srgbClr val="F26B43"/>
          </p15:clr>
        </p15:guide>
        <p15:guide id="11" orient="horz" pos="1008" userDrawn="1">
          <p15:clr>
            <a:srgbClr val="F26B43"/>
          </p15:clr>
        </p15:guide>
        <p15:guide id="12" pos="2496" userDrawn="1">
          <p15:clr>
            <a:srgbClr val="F26B43"/>
          </p15:clr>
        </p15:guide>
        <p15:guide id="13" pos="5184" userDrawn="1">
          <p15:clr>
            <a:srgbClr val="F26B43"/>
          </p15:clr>
        </p15:guide>
        <p15:guide id="14" pos="4992" userDrawn="1">
          <p15:clr>
            <a:srgbClr val="F26B43"/>
          </p15:clr>
        </p15:guide>
        <p15:guide id="15" pos="2688" userDrawn="1">
          <p15:clr>
            <a:srgbClr val="F26B43"/>
          </p15:clr>
        </p15:guide>
        <p15:guide id="16" orient="horz" pos="79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73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713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7488">
          <p15:clr>
            <a:srgbClr val="F26B43"/>
          </p15:clr>
        </p15:guide>
        <p15:guide id="3" orient="horz" pos="192">
          <p15:clr>
            <a:srgbClr val="F26B43"/>
          </p15:clr>
        </p15:guide>
        <p15:guide id="4" orient="horz" pos="4128">
          <p15:clr>
            <a:srgbClr val="F26B43"/>
          </p15:clr>
        </p15:guide>
        <p15:guide id="5" pos="192">
          <p15:clr>
            <a:srgbClr val="F26B43"/>
          </p15:clr>
        </p15:guide>
        <p15:guide id="6" pos="3744">
          <p15:clr>
            <a:srgbClr val="F26B43"/>
          </p15:clr>
        </p15:guide>
        <p15:guide id="7" pos="3936">
          <p15:clr>
            <a:srgbClr val="F26B43"/>
          </p15:clr>
        </p15:guide>
        <p15:guide id="8" orient="horz" pos="504">
          <p15:clr>
            <a:srgbClr val="F26B43"/>
          </p15:clr>
        </p15:guide>
        <p15:guide id="9" orient="horz" pos="6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A16BB07-7DC4-4117-AF6F-292466D70C8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04800" y="288758"/>
            <a:ext cx="11582400" cy="4953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0483C3"/>
                </a:solidFill>
              </a:rPr>
              <a:t>Rescue Missions Giving Trends </a:t>
            </a:r>
          </a:p>
        </p:txBody>
      </p:sp>
      <p:sp>
        <p:nvSpPr>
          <p:cNvPr id="17" name="Subtitle 16">
            <a:extLst>
              <a:ext uri="{FF2B5EF4-FFF2-40B4-BE49-F238E27FC236}">
                <a16:creationId xmlns:a16="http://schemas.microsoft.com/office/drawing/2014/main" id="{F3A78F63-F43B-4735-873C-4E44C37B4B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Citygate</a:t>
            </a:r>
            <a:r>
              <a:rPr lang="en-US" dirty="0"/>
              <a:t> Network Webinar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BA2F62D-338A-4DC5-AD89-75CE97EFD5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 6, 2019</a:t>
            </a:r>
          </a:p>
        </p:txBody>
      </p:sp>
    </p:spTree>
    <p:extLst>
      <p:ext uri="{BB962C8B-B14F-4D97-AF65-F5344CB8AC3E}">
        <p14:creationId xmlns:p14="http://schemas.microsoft.com/office/powerpoint/2010/main" val="335923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13210F7F-BC04-409E-BC69-F9163D4F4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5450" y="1488510"/>
            <a:ext cx="4828450" cy="43895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1068607-BCA2-403D-BC88-F45DACA34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928" y="1498035"/>
            <a:ext cx="4907705" cy="438950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Jan-Dec: </a:t>
            </a:r>
            <a:r>
              <a:rPr lang="en-US" sz="4000" dirty="0"/>
              <a:t>O&amp;A Missions Benchmark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0717AE-FBB4-447E-9B0E-3553DDF8C6CA}"/>
              </a:ext>
            </a:extLst>
          </p:cNvPr>
          <p:cNvCxnSpPr>
            <a:cxnSpLocks/>
          </p:cNvCxnSpPr>
          <p:nvPr/>
        </p:nvCxnSpPr>
        <p:spPr>
          <a:xfrm>
            <a:off x="6093808" y="1382850"/>
            <a:ext cx="0" cy="402336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1412040-17F8-4C44-B0E9-4DA86F79B47F}"/>
              </a:ext>
            </a:extLst>
          </p:cNvPr>
          <p:cNvSpPr txBox="1"/>
          <p:nvPr/>
        </p:nvSpPr>
        <p:spPr>
          <a:xfrm>
            <a:off x="9854885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+3.4% YOY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50442B-47DD-4B84-9D3E-C0B58C80F7B9}"/>
              </a:ext>
            </a:extLst>
          </p:cNvPr>
          <p:cNvSpPr txBox="1"/>
          <p:nvPr/>
        </p:nvSpPr>
        <p:spPr>
          <a:xfrm>
            <a:off x="8337047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+6.4% YOY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08279-1E02-47F8-A4A8-2DBB3B20B92B}"/>
              </a:ext>
            </a:extLst>
          </p:cNvPr>
          <p:cNvSpPr txBox="1"/>
          <p:nvPr/>
        </p:nvSpPr>
        <p:spPr>
          <a:xfrm>
            <a:off x="4421140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+0.03% YOY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0C9811-6324-439F-9BF2-C608363E2F2B}"/>
              </a:ext>
            </a:extLst>
          </p:cNvPr>
          <p:cNvSpPr txBox="1"/>
          <p:nvPr/>
        </p:nvSpPr>
        <p:spPr>
          <a:xfrm>
            <a:off x="2887848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+4.2% YOY</a:t>
            </a:r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5B66A834-5CE3-4208-AAE7-158A752E2B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4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31 clients.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409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C87D52-0BAC-44CF-A6FB-5F20AA0A42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About Tax Reform? </a:t>
            </a:r>
          </a:p>
        </p:txBody>
      </p:sp>
    </p:spTree>
    <p:extLst>
      <p:ext uri="{BB962C8B-B14F-4D97-AF65-F5344CB8AC3E}">
        <p14:creationId xmlns:p14="http://schemas.microsoft.com/office/powerpoint/2010/main" val="2634622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Tax Reform Summary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AD2191-BC21-4B95-885B-6A5ACDEAE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057" y="352426"/>
            <a:ext cx="5642336" cy="573732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BE113C7-D1E4-4139-ADF2-749358BA4D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798" y="996460"/>
            <a:ext cx="5819777" cy="4530580"/>
          </a:xfrm>
        </p:spPr>
        <p:txBody>
          <a:bodyPr lIns="0" tIns="0" rIns="0" bIns="0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Reduces the number who can itemize their deductions, from 26% of HHs to ~10%. </a:t>
            </a:r>
          </a:p>
          <a:p>
            <a:r>
              <a:rPr lang="en-US" dirty="0"/>
              <a:t>80% of HHs are expected to pay less in 2018 taxes, 5% more, 15% about the same. </a:t>
            </a:r>
          </a:p>
          <a:p>
            <a:r>
              <a:rPr lang="en-US" dirty="0"/>
              <a:t>On average, Americans are getting a 2.2% payroll boost in the form of lower tax withholding in their paychecks. </a:t>
            </a:r>
          </a:p>
          <a:p>
            <a:pPr lvl="1"/>
            <a:r>
              <a:rPr lang="en-US" sz="2200" dirty="0"/>
              <a:t>Higher increases for top-earning households, boding well for major giving</a:t>
            </a:r>
          </a:p>
          <a:p>
            <a:endParaRPr lang="en-US" dirty="0"/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CFA90C5-5BDD-4DA4-A53C-81A87C2CBDB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4462" y="6247421"/>
            <a:ext cx="9510465" cy="21804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Sources: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Tax Policy Center/NPR, 12/19/27, Tax Policy Center/USA Today 2/23/19.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52B311-31CB-49FF-9EAF-8064B7849647}"/>
              </a:ext>
            </a:extLst>
          </p:cNvPr>
          <p:cNvSpPr/>
          <p:nvPr/>
        </p:nvSpPr>
        <p:spPr>
          <a:xfrm>
            <a:off x="10296525" y="800101"/>
            <a:ext cx="1228725" cy="390525"/>
          </a:xfrm>
          <a:prstGeom prst="rect">
            <a:avLst/>
          </a:prstGeom>
          <a:noFill/>
          <a:ln>
            <a:solidFill>
              <a:srgbClr val="008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82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Avg. 2.2%</a:t>
            </a:r>
          </a:p>
        </p:txBody>
      </p:sp>
    </p:spTree>
    <p:extLst>
      <p:ext uri="{BB962C8B-B14F-4D97-AF65-F5344CB8AC3E}">
        <p14:creationId xmlns:p14="http://schemas.microsoft.com/office/powerpoint/2010/main" val="1256825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Giving Predictors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B3A7DB05-9291-4E95-824B-BA37B03042B2}"/>
              </a:ext>
            </a:extLst>
          </p:cNvPr>
          <p:cNvSpPr txBox="1">
            <a:spLocks/>
          </p:cNvSpPr>
          <p:nvPr/>
        </p:nvSpPr>
        <p:spPr>
          <a:xfrm>
            <a:off x="296008" y="1022167"/>
            <a:ext cx="11582400" cy="109610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Surprisingly, income is more predictive of charitable giving than age! But, amount donated does increase with age. 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D06D32C3-01FB-48FD-8A3F-DA5AD84852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2048" y="6244301"/>
            <a:ext cx="9510465" cy="218044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kern="0" dirty="0">
                <a:solidFill>
                  <a:srgbClr val="42424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One &amp; All's </a:t>
            </a:r>
            <a:r>
              <a:rPr lang="en-US" kern="0" dirty="0" err="1">
                <a:solidFill>
                  <a:srgbClr val="42424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DonorGraphics</a:t>
            </a:r>
            <a:r>
              <a:rPr lang="en-US" kern="0" dirty="0">
                <a:solidFill>
                  <a:srgbClr val="424242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Media Usage Study 2018. Base: U.S. online adults (n=2,507).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034694-9E5B-430D-B018-92804311F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68" y="2113923"/>
            <a:ext cx="5528766" cy="33837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136925-B7F7-4874-8253-38B6CFAA3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128" y="2113923"/>
            <a:ext cx="5528767" cy="338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4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About December 31?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A14DC25-9EF2-48ED-AF4F-6B5B790299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11582400" cy="106093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the last day of the year as a proxy for understanding tax-based urgency, we compared the same 41 rescue mission clients for 2017 and 2018 giving comparisons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on the last day of the year…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55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2017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155148-26B1-4198-B60F-F26E23FC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855" y="1195763"/>
            <a:ext cx="8451538" cy="4923684"/>
          </a:xfrm>
          <a:prstGeom prst="rect">
            <a:avLst/>
          </a:prstGeom>
        </p:spPr>
      </p:pic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5231E4D6-06A5-4542-BD58-B6E7DD3154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4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41 clients. </a:t>
            </a:r>
            <a:r>
              <a:rPr lang="en-US" dirty="0">
                <a:solidFill>
                  <a:srgbClr val="424242"/>
                </a:solidFill>
              </a:rPr>
              <a:t>Excludes gifts of $10,000+.</a:t>
            </a:r>
            <a:r>
              <a:rPr lang="en-US" dirty="0">
                <a:solidFill>
                  <a:srgbClr val="33333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35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2018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989BC8-8B1E-43DF-A3F2-82B681ED4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56" y="1178173"/>
            <a:ext cx="8476704" cy="4938344"/>
          </a:xfrm>
          <a:prstGeom prst="rect">
            <a:avLst/>
          </a:prstGeom>
        </p:spPr>
      </p:pic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A0B29810-97E5-4A71-908B-7134780BC9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4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41 clients. </a:t>
            </a:r>
            <a:r>
              <a:rPr lang="en-US" dirty="0">
                <a:solidFill>
                  <a:srgbClr val="424242"/>
                </a:solidFill>
              </a:rPr>
              <a:t>Excludes gifts of $10,000+.</a:t>
            </a:r>
            <a:r>
              <a:rPr lang="en-US" dirty="0">
                <a:solidFill>
                  <a:srgbClr val="33333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84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55031CB-406C-4A41-A4ED-C8E7C3F4D7E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07"/>
          <a:stretch/>
        </p:blipFill>
        <p:spPr>
          <a:xfrm>
            <a:off x="-26373" y="-6333"/>
            <a:ext cx="12386287" cy="6864333"/>
          </a:xfrm>
          <a:prstGeom prst="rect">
            <a:avLst/>
          </a:prstGeom>
        </p:spPr>
      </p:pic>
      <p:sp>
        <p:nvSpPr>
          <p:cNvPr id="11" name="Title 4">
            <a:extLst>
              <a:ext uri="{FF2B5EF4-FFF2-40B4-BE49-F238E27FC236}">
                <a16:creationId xmlns:a16="http://schemas.microsoft.com/office/drawing/2014/main" id="{6AC54BD9-A33D-49A1-8095-6ECAA6C6A42D}"/>
              </a:ext>
            </a:extLst>
          </p:cNvPr>
          <p:cNvSpPr txBox="1">
            <a:spLocks/>
          </p:cNvSpPr>
          <p:nvPr/>
        </p:nvSpPr>
        <p:spPr>
          <a:xfrm>
            <a:off x="6528324" y="199339"/>
            <a:ext cx="5371946" cy="61655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150" baseline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109728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Tax Reform Status 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BF89AB2A-8EBE-4C8A-8D95-26487AE4C569}"/>
              </a:ext>
            </a:extLst>
          </p:cNvPr>
          <p:cNvSpPr txBox="1">
            <a:spLocks/>
          </p:cNvSpPr>
          <p:nvPr/>
        </p:nvSpPr>
        <p:spPr>
          <a:xfrm>
            <a:off x="5671038" y="1201381"/>
            <a:ext cx="6520961" cy="497961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5BBEF1"/>
              </a:buClr>
              <a:buFont typeface="Wingdings" charset="2"/>
              <a:buNone/>
              <a:defRPr sz="3000" b="0" i="0" kern="1200" baseline="0">
                <a:solidFill>
                  <a:srgbClr val="434446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D71F28"/>
              </a:buClr>
              <a:buFont typeface="Wingdings" charset="2"/>
              <a:buNone/>
              <a:defRPr sz="2400" b="0" i="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A1CB2A"/>
              </a:buClr>
              <a:buFont typeface="Wingdings" charset="2"/>
              <a:buNone/>
              <a:defRPr sz="1800" b="0" i="0" kern="1200">
                <a:solidFill>
                  <a:srgbClr val="3F3F3F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1400" b="0" i="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1100" b="0" i="0" kern="1200">
                <a:solidFill>
                  <a:srgbClr val="3F3F3F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defTabSz="1097280">
              <a:spcBef>
                <a:spcPts val="1440"/>
              </a:spcBef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insights were muddled by the worst December stock market performance since the Great Depression. </a:t>
            </a:r>
          </a:p>
          <a:p>
            <a:pPr marL="457200" indent="-457200" defTabSz="1097280">
              <a:spcBef>
                <a:spcPts val="1440"/>
              </a:spcBef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Tailwind of inertia, with slightly more gifts and revenue last day of 2018 vs. 2017: “Charitable gifts are tax deductible.”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1097280">
              <a:spcBef>
                <a:spcPts val="1440"/>
              </a:spcBef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early to gauge; we are in the “learning curve” now: tax season 2018. </a:t>
            </a:r>
          </a:p>
          <a:p>
            <a:pPr marL="457200" indent="-457200" defTabSz="1097280">
              <a:spcBef>
                <a:spcPts val="1440"/>
              </a:spcBef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Bunching strategies will be learned, leading to additional variability in revenues.</a:t>
            </a:r>
          </a:p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72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C87D52-0BAC-44CF-A6FB-5F20AA0A42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Diversifying &amp; Strengthening Income</a:t>
            </a:r>
          </a:p>
        </p:txBody>
      </p:sp>
    </p:spTree>
    <p:extLst>
      <p:ext uri="{BB962C8B-B14F-4D97-AF65-F5344CB8AC3E}">
        <p14:creationId xmlns:p14="http://schemas.microsoft.com/office/powerpoint/2010/main" val="2930862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Setting the Stage: </a:t>
            </a:r>
            <a:r>
              <a:rPr lang="en-US" sz="4200" dirty="0"/>
              <a:t>2018 Overall Performance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6C3C40-D400-4770-88C2-C2F2285CB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5450" y="1488510"/>
            <a:ext cx="4828450" cy="4389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22BD38-E9EF-4286-BAD7-9A04E6FCC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928" y="1498035"/>
            <a:ext cx="4907705" cy="4389500"/>
          </a:xfrm>
          <a:prstGeom prst="rect">
            <a:avLst/>
          </a:prstGeom>
        </p:spPr>
      </p:pic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463D3BD-4114-4241-925B-3145148920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4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31 clients.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AE97A8-6166-41C3-BBFA-DFA80575991C}"/>
              </a:ext>
            </a:extLst>
          </p:cNvPr>
          <p:cNvSpPr txBox="1"/>
          <p:nvPr/>
        </p:nvSpPr>
        <p:spPr>
          <a:xfrm>
            <a:off x="9854885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+3.4% YOY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60A02D-533A-4976-A70E-CE3C0B3F27AD}"/>
              </a:ext>
            </a:extLst>
          </p:cNvPr>
          <p:cNvSpPr txBox="1"/>
          <p:nvPr/>
        </p:nvSpPr>
        <p:spPr>
          <a:xfrm>
            <a:off x="8337047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+6.4% YOY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7D6855-5BC9-47C1-9C9A-CA0925C1D724}"/>
              </a:ext>
            </a:extLst>
          </p:cNvPr>
          <p:cNvSpPr txBox="1"/>
          <p:nvPr/>
        </p:nvSpPr>
        <p:spPr>
          <a:xfrm>
            <a:off x="4421140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+0.03% YOY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C9098F-F8EC-440C-AD2B-41490AC37599}"/>
              </a:ext>
            </a:extLst>
          </p:cNvPr>
          <p:cNvSpPr txBox="1"/>
          <p:nvPr/>
        </p:nvSpPr>
        <p:spPr>
          <a:xfrm>
            <a:off x="2887848" y="41008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+4.2% YOY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854E4B-766D-4F4F-9042-DC81AF7B0A8A}"/>
              </a:ext>
            </a:extLst>
          </p:cNvPr>
          <p:cNvCxnSpPr>
            <a:cxnSpLocks/>
          </p:cNvCxnSpPr>
          <p:nvPr/>
        </p:nvCxnSpPr>
        <p:spPr>
          <a:xfrm>
            <a:off x="6093808" y="1382850"/>
            <a:ext cx="0" cy="402336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9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FB0ACB-1C36-4A89-840E-CD70B2C1B3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11582400" cy="4419600"/>
          </a:xfrm>
        </p:spPr>
        <p:txBody>
          <a:bodyPr/>
          <a:lstStyle/>
          <a:p>
            <a:r>
              <a:rPr lang="en-US" dirty="0"/>
              <a:t>2018 Industry &amp; Rescue Mission Performance</a:t>
            </a:r>
          </a:p>
          <a:p>
            <a:pPr lvl="1"/>
            <a:r>
              <a:rPr lang="en-US" dirty="0"/>
              <a:t>Tax reform early reads</a:t>
            </a:r>
          </a:p>
          <a:p>
            <a:r>
              <a:rPr lang="en-US" dirty="0"/>
              <a:t>Diversifying &amp; Strengthening Income</a:t>
            </a:r>
          </a:p>
          <a:p>
            <a:pPr lvl="1"/>
            <a:r>
              <a:rPr lang="en-US" dirty="0"/>
              <a:t>Growth areas: digital, monthly sustainer, major giving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Giving Trends</a:t>
            </a:r>
          </a:p>
        </p:txBody>
      </p:sp>
    </p:spTree>
    <p:extLst>
      <p:ext uri="{BB962C8B-B14F-4D97-AF65-F5344CB8AC3E}">
        <p14:creationId xmlns:p14="http://schemas.microsoft.com/office/powerpoint/2010/main" val="1399849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41D7D8B-EC7A-48BC-9BA0-A52E41EE6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51" y="1279962"/>
            <a:ext cx="8095715" cy="4511676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Distribution of YOY Revenue Change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DA82612-204B-482B-A180-A86D0D5D7F82}"/>
              </a:ext>
            </a:extLst>
          </p:cNvPr>
          <p:cNvSpPr txBox="1">
            <a:spLocks/>
          </p:cNvSpPr>
          <p:nvPr/>
        </p:nvSpPr>
        <p:spPr>
          <a:xfrm>
            <a:off x="278677" y="6141719"/>
            <a:ext cx="8896350" cy="334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900">
                <a:solidFill>
                  <a:srgbClr val="333333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Each category represents the year over year change in revenue from 2017 to 2018 (ex: 24% of clients saw a YOY revenue change of +/-1%).  </a:t>
            </a:r>
          </a:p>
          <a:p>
            <a:r>
              <a:rPr lang="en-US" dirty="0"/>
              <a:t>Excludes gifts of $10,000+.  Total client count = 45 (Missions benchmark plus other rescue missions with available data files.)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8AFEDA-C43A-49CE-9AA2-A7F4583E11A5}"/>
              </a:ext>
            </a:extLst>
          </p:cNvPr>
          <p:cNvSpPr txBox="1"/>
          <p:nvPr/>
        </p:nvSpPr>
        <p:spPr>
          <a:xfrm>
            <a:off x="7648575" y="1038146"/>
            <a:ext cx="423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42393D"/>
                </a:solidFill>
              </a:rPr>
              <a:t>Overall Missions Benchmark = </a:t>
            </a:r>
            <a:r>
              <a:rPr lang="en-US" b="1" dirty="0">
                <a:solidFill>
                  <a:srgbClr val="006600"/>
                </a:solidFill>
              </a:rPr>
              <a:t>+0.03%</a:t>
            </a:r>
          </a:p>
        </p:txBody>
      </p:sp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EF863FB9-A3A1-4E32-9C2B-9357AC037D61}"/>
              </a:ext>
            </a:extLst>
          </p:cNvPr>
          <p:cNvSpPr/>
          <p:nvPr/>
        </p:nvSpPr>
        <p:spPr>
          <a:xfrm>
            <a:off x="8243154" y="1695609"/>
            <a:ext cx="3419475" cy="2943225"/>
          </a:xfrm>
          <a:prstGeom prst="irregularSeal1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Opportunity to create your own trend!</a:t>
            </a:r>
          </a:p>
        </p:txBody>
      </p:sp>
    </p:spTree>
    <p:extLst>
      <p:ext uri="{BB962C8B-B14F-4D97-AF65-F5344CB8AC3E}">
        <p14:creationId xmlns:p14="http://schemas.microsoft.com/office/powerpoint/2010/main" val="46472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Do the Leaders Have In Common? 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A14DC25-9EF2-48ED-AF4F-6B5B790299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1181093"/>
            <a:ext cx="11406554" cy="441080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Strong brands have many purposeful attributes, including the following: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Strong retention through intentional cultivation and communication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Strong digital programs (acquisition and cultivation)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on sustaining, monthly donors (acquisition and conversion)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gift cultivation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32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C3E59F-5E66-45E6-B2B0-255D198E72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304800"/>
            <a:ext cx="11582400" cy="495300"/>
          </a:xfrm>
        </p:spPr>
        <p:txBody>
          <a:bodyPr/>
          <a:lstStyle/>
          <a:p>
            <a:r>
              <a:rPr lang="en-US" dirty="0"/>
              <a:t>Digital &amp; Sustaining Revenue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D231BD-3078-462B-AF58-C47541876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11582400" cy="342900"/>
          </a:xfrm>
        </p:spPr>
        <p:txBody>
          <a:bodyPr/>
          <a:lstStyle/>
          <a:p>
            <a:r>
              <a:rPr lang="en-US" dirty="0"/>
              <a:t>How Do You Compare?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420959-7645-4A42-A014-DC0E1E737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63" y="1429621"/>
            <a:ext cx="6294120" cy="4434840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75A5B-9919-4016-875C-5935B0D52A43}"/>
              </a:ext>
            </a:extLst>
          </p:cNvPr>
          <p:cNvSpPr txBox="1">
            <a:spLocks/>
          </p:cNvSpPr>
          <p:nvPr/>
        </p:nvSpPr>
        <p:spPr>
          <a:xfrm>
            <a:off x="7001490" y="2394420"/>
            <a:ext cx="4885710" cy="1799508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ct val="100000"/>
              </a:lnSpc>
              <a:spcBef>
                <a:spcPts val="10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Digital revenue (representing 14.2% of direct response revenue) continued to grow, at a slower clip.</a:t>
            </a:r>
          </a:p>
          <a:p>
            <a:r>
              <a:rPr lang="en-US" dirty="0"/>
              <a:t> Gains in email addresses still strong.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8D8A7B5-7EBC-4E60-AEE2-514B87AC1DE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752" y="6217920"/>
            <a:ext cx="11585448" cy="21945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One &amp; All Missions Benchmark includes 32 Missions that provided sustainer and/or email subscriber information. Benchmarks exclude gifts of $10,000+.  Sustainer revenue and comparisons include revenue from all channels from donors with a sustainer flag. Benchmark for sustainer revenue as a percent of total excludes organizations where sustainer revenue is &gt; 30%.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7C673C2-DAE0-401D-A376-0955738097ED}"/>
              </a:ext>
            </a:extLst>
          </p:cNvPr>
          <p:cNvSpPr/>
          <p:nvPr/>
        </p:nvSpPr>
        <p:spPr>
          <a:xfrm>
            <a:off x="6620609" y="2277207"/>
            <a:ext cx="193431" cy="2160848"/>
          </a:xfrm>
          <a:prstGeom prst="rightBrac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06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C3E59F-5E66-45E6-B2B0-255D198E72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304800"/>
            <a:ext cx="11582400" cy="495300"/>
          </a:xfrm>
        </p:spPr>
        <p:txBody>
          <a:bodyPr/>
          <a:lstStyle/>
          <a:p>
            <a:r>
              <a:rPr lang="en-US" dirty="0"/>
              <a:t>Digital &amp; Sustaining Revenue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D231BD-3078-462B-AF58-C47541876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11582400" cy="342900"/>
          </a:xfrm>
        </p:spPr>
        <p:txBody>
          <a:bodyPr/>
          <a:lstStyle/>
          <a:p>
            <a:r>
              <a:rPr lang="en-US" dirty="0"/>
              <a:t>How Do You Compare?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420959-7645-4A42-A014-DC0E1E737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63" y="1429621"/>
            <a:ext cx="6294120" cy="4434840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75A5B-9919-4016-875C-5935B0D52A43}"/>
              </a:ext>
            </a:extLst>
          </p:cNvPr>
          <p:cNvSpPr txBox="1">
            <a:spLocks/>
          </p:cNvSpPr>
          <p:nvPr/>
        </p:nvSpPr>
        <p:spPr>
          <a:xfrm>
            <a:off x="7058640" y="4621799"/>
            <a:ext cx="4885710" cy="12807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lnSpc>
                <a:spcPct val="100000"/>
              </a:lnSpc>
              <a:spcBef>
                <a:spcPts val="10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-"/>
              <a:defRPr sz="2400">
                <a:solidFill>
                  <a:schemeClr val="tx2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500"/>
              </a:spcBef>
              <a:buClr>
                <a:srgbClr val="07AEE3"/>
              </a:buClr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Sustainer revenue (representing 11.7% of direct response revenue) growing at 16.2% YOY. </a:t>
            </a:r>
          </a:p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8D8A7B5-7EBC-4E60-AEE2-514B87AC1DE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752" y="6217920"/>
            <a:ext cx="11585448" cy="21945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One &amp; All Missions Benchmark includes 32 Missions that provided sustainer and/or email subscriber information. Benchmarks exclude gifts of $10,000+.  Sustainer revenue and comparisons include revenue from all channels from donors with a sustainer flag. Benchmark for sustainer revenue as a percent of total excludes organizations where sustainer revenue is &gt; 30%.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7C673C2-DAE0-401D-A376-0955738097ED}"/>
              </a:ext>
            </a:extLst>
          </p:cNvPr>
          <p:cNvSpPr/>
          <p:nvPr/>
        </p:nvSpPr>
        <p:spPr>
          <a:xfrm>
            <a:off x="6620609" y="4677507"/>
            <a:ext cx="193431" cy="1097280"/>
          </a:xfrm>
          <a:prstGeom prst="rightBrac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30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55031CB-406C-4A41-A4ED-C8E7C3F4D7E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07"/>
          <a:stretch/>
        </p:blipFill>
        <p:spPr>
          <a:xfrm>
            <a:off x="-26373" y="-6333"/>
            <a:ext cx="12386287" cy="6864333"/>
          </a:xfrm>
          <a:prstGeom prst="rect">
            <a:avLst/>
          </a:prstGeom>
        </p:spPr>
      </p:pic>
      <p:sp>
        <p:nvSpPr>
          <p:cNvPr id="11" name="Title 4">
            <a:extLst>
              <a:ext uri="{FF2B5EF4-FFF2-40B4-BE49-F238E27FC236}">
                <a16:creationId xmlns:a16="http://schemas.microsoft.com/office/drawing/2014/main" id="{6AC54BD9-A33D-49A1-8095-6ECAA6C6A42D}"/>
              </a:ext>
            </a:extLst>
          </p:cNvPr>
          <p:cNvSpPr txBox="1">
            <a:spLocks/>
          </p:cNvSpPr>
          <p:nvPr/>
        </p:nvSpPr>
        <p:spPr>
          <a:xfrm>
            <a:off x="6528324" y="199339"/>
            <a:ext cx="5371946" cy="61655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150" baseline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109728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BF89AB2A-8EBE-4C8A-8D95-26487AE4C569}"/>
              </a:ext>
            </a:extLst>
          </p:cNvPr>
          <p:cNvSpPr txBox="1">
            <a:spLocks/>
          </p:cNvSpPr>
          <p:nvPr/>
        </p:nvSpPr>
        <p:spPr>
          <a:xfrm>
            <a:off x="5433646" y="1201381"/>
            <a:ext cx="6758354" cy="4979612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5BBEF1"/>
              </a:buClr>
              <a:buFont typeface="Wingdings" charset="2"/>
              <a:buNone/>
              <a:defRPr sz="3000" b="0" i="0" kern="1200" baseline="0">
                <a:solidFill>
                  <a:srgbClr val="434446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D71F28"/>
              </a:buClr>
              <a:buFont typeface="Wingdings" charset="2"/>
              <a:buNone/>
              <a:defRPr sz="2400" b="0" i="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A1CB2A"/>
              </a:buClr>
              <a:buFont typeface="Wingdings" charset="2"/>
              <a:buNone/>
              <a:defRPr sz="1800" b="0" i="0" kern="1200">
                <a:solidFill>
                  <a:srgbClr val="3F3F3F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1400" b="0" i="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1100" b="0" i="0" kern="1200">
                <a:solidFill>
                  <a:srgbClr val="3F3F3F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While rescue missions on average had a flat revenue year excluding major gifts (+0.03%), nearly one-third (31%) of organizations beat their own performance by 5% or more. </a:t>
            </a:r>
          </a:p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Opportunities to strengthen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mission’s performance: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defTabSz="109728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160000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1) Digital (acquisition + cultivation)</a:t>
            </a:r>
          </a:p>
          <a:p>
            <a:pPr marL="457200" defTabSz="109728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160000"/>
              <a:defRPr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Sustainer focus (acquisition + conversion) </a:t>
            </a:r>
          </a:p>
          <a:p>
            <a:pPr marL="457200" defTabSz="109728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160000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3) Purposeful major gift program…</a:t>
            </a:r>
          </a:p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1097280" rtl="0" eaLnBrk="1" fontAlgn="auto" latinLnBrk="0" hangingPunct="1">
              <a:lnSpc>
                <a:spcPct val="100000"/>
              </a:lnSpc>
              <a:spcBef>
                <a:spcPts val="1440"/>
              </a:spcBef>
              <a:spcAft>
                <a:spcPts val="1800"/>
              </a:spcAft>
              <a:buClr>
                <a:srgbClr val="FFFFFF"/>
              </a:buClr>
              <a:buSzPct val="160000"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09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65C41-E805-4FC5-9517-22FE806E0B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008" y="245447"/>
            <a:ext cx="11582400" cy="581025"/>
          </a:xfrm>
        </p:spPr>
        <p:txBody>
          <a:bodyPr/>
          <a:lstStyle/>
          <a:p>
            <a:r>
              <a:rPr lang="en-US" sz="4400" dirty="0"/>
              <a:t>Clarifying Questions?</a:t>
            </a:r>
          </a:p>
        </p:txBody>
      </p:sp>
    </p:spTree>
    <p:extLst>
      <p:ext uri="{BB962C8B-B14F-4D97-AF65-F5344CB8AC3E}">
        <p14:creationId xmlns:p14="http://schemas.microsoft.com/office/powerpoint/2010/main" val="3208738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65C41-E805-4FC5-9517-22FE806E0B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008" y="245447"/>
            <a:ext cx="11582400" cy="581025"/>
          </a:xfrm>
        </p:spPr>
        <p:txBody>
          <a:bodyPr/>
          <a:lstStyle/>
          <a:p>
            <a:r>
              <a:rPr lang="en-US" sz="4400" dirty="0"/>
              <a:t>Contact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7A4D8E-D09A-4F65-B527-34ABF2760996}"/>
              </a:ext>
            </a:extLst>
          </p:cNvPr>
          <p:cNvSpPr txBox="1"/>
          <p:nvPr/>
        </p:nvSpPr>
        <p:spPr>
          <a:xfrm>
            <a:off x="3295650" y="2576146"/>
            <a:ext cx="5583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Lori Connolly - VP, Research &amp; Analytics</a:t>
            </a:r>
          </a:p>
          <a:p>
            <a:pPr algn="ctr"/>
            <a:r>
              <a:rPr lang="en-US" sz="2800" dirty="0">
                <a:solidFill>
                  <a:srgbClr val="0070C0"/>
                </a:solidFill>
              </a:rPr>
              <a:t>lori.connolly@oneandall.com</a:t>
            </a:r>
          </a:p>
        </p:txBody>
      </p:sp>
    </p:spTree>
    <p:extLst>
      <p:ext uri="{BB962C8B-B14F-4D97-AF65-F5344CB8AC3E}">
        <p14:creationId xmlns:p14="http://schemas.microsoft.com/office/powerpoint/2010/main" val="119807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C87D52-0BAC-44CF-A6FB-5F20AA0A42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Industry</a:t>
            </a:r>
          </a:p>
          <a:p>
            <a:r>
              <a:rPr lang="en-US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193956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FB0ACB-1C36-4A89-840E-CD70B2C1B3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11582400" cy="1096108"/>
          </a:xfrm>
        </p:spPr>
        <p:txBody>
          <a:bodyPr/>
          <a:lstStyle/>
          <a:p>
            <a:r>
              <a:rPr lang="en-US" dirty="0"/>
              <a:t>Overall Target Analytics benchmark showed that the drop in new and active donors was not offset by higher revenue per donor, resulting in a revenue drop of -2.3% for the 12 months ending 9/30/18.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Q3 Performance: all sectors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253FAF-C5F5-47D1-8347-B03CE9B5F2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4507" y="6235510"/>
            <a:ext cx="9510465" cy="218044"/>
          </a:xfrm>
        </p:spPr>
        <p:txBody>
          <a:bodyPr/>
          <a:lstStyle/>
          <a:p>
            <a:r>
              <a:rPr lang="en-US" dirty="0"/>
              <a:t>Source: Target Analytics Q3 2018 Index of Direct Marketing Fundraising Report, January 2019. Includes 59 organizations across multiple industry sectors.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BB17BA6-71CC-4B28-AFE8-3C6498E0960A}"/>
              </a:ext>
            </a:extLst>
          </p:cNvPr>
          <p:cNvGrpSpPr/>
          <p:nvPr/>
        </p:nvGrpSpPr>
        <p:grpSpPr>
          <a:xfrm>
            <a:off x="2414312" y="2246035"/>
            <a:ext cx="7312431" cy="3556896"/>
            <a:chOff x="2440689" y="2149320"/>
            <a:chExt cx="7312431" cy="355689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D79D541-7DDF-414F-95F6-EC2CFF39A4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4932"/>
            <a:stretch/>
          </p:blipFill>
          <p:spPr>
            <a:xfrm>
              <a:off x="2440689" y="2149320"/>
              <a:ext cx="7312431" cy="3556896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D324A1A-595F-48D0-B526-A20BAAAED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27227" y="5130357"/>
              <a:ext cx="1990725" cy="5238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236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FB0ACB-1C36-4A89-840E-CD70B2C1B33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952500"/>
            <a:ext cx="6157546" cy="1869831"/>
          </a:xfrm>
        </p:spPr>
        <p:txBody>
          <a:bodyPr/>
          <a:lstStyle/>
          <a:p>
            <a:r>
              <a:rPr lang="en-US" dirty="0"/>
              <a:t>The six Human Services orgs in the Target Analytics benchmark fared the best, with a nearly flat revenue increase of +0.5% for the 12 months ending 9/30/18.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Q3 Performance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7490D416-A926-47A5-A1E1-D7E44642D5B3}"/>
              </a:ext>
            </a:extLst>
          </p:cNvPr>
          <p:cNvSpPr txBox="1">
            <a:spLocks/>
          </p:cNvSpPr>
          <p:nvPr/>
        </p:nvSpPr>
        <p:spPr>
          <a:xfrm>
            <a:off x="301752" y="6068456"/>
            <a:ext cx="9510465" cy="437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Target Analytics Q3 2018 Index of Direct Marketing Fundraising Report, January 2019. </a:t>
            </a:r>
          </a:p>
          <a:p>
            <a:r>
              <a:rPr lang="en-US" dirty="0"/>
              <a:t>Human Services include American Indian Relief Council, Covenant House, Disabled American Veterans, Feeding America, Make-A-Wish Foundation, Paralyzed Veterans of America.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82A91C-1B38-4304-9C46-3A80A3E3D072}"/>
              </a:ext>
            </a:extLst>
          </p:cNvPr>
          <p:cNvGrpSpPr/>
          <p:nvPr/>
        </p:nvGrpSpPr>
        <p:grpSpPr>
          <a:xfrm>
            <a:off x="6700603" y="473618"/>
            <a:ext cx="4474419" cy="5542085"/>
            <a:chOff x="6700603" y="473618"/>
            <a:chExt cx="4474419" cy="554208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47F4146-266F-4734-9958-6BB922156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00603" y="473618"/>
              <a:ext cx="4474419" cy="5542085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868B9B1-6A80-445C-96F5-9768DAB8655C}"/>
                </a:ext>
              </a:extLst>
            </p:cNvPr>
            <p:cNvSpPr/>
            <p:nvPr/>
          </p:nvSpPr>
          <p:spPr>
            <a:xfrm>
              <a:off x="7499838" y="694592"/>
              <a:ext cx="685800" cy="205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BB11381-063E-4119-A379-C366F392605A}"/>
              </a:ext>
            </a:extLst>
          </p:cNvPr>
          <p:cNvSpPr/>
          <p:nvPr/>
        </p:nvSpPr>
        <p:spPr>
          <a:xfrm>
            <a:off x="8185638" y="3991707"/>
            <a:ext cx="817685" cy="184639"/>
          </a:xfrm>
          <a:prstGeom prst="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2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C87D52-0BAC-44CF-A6FB-5F20AA0A42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Rescue Missions 2018 Performance</a:t>
            </a:r>
          </a:p>
        </p:txBody>
      </p:sp>
    </p:spTree>
    <p:extLst>
      <p:ext uri="{BB962C8B-B14F-4D97-AF65-F5344CB8AC3E}">
        <p14:creationId xmlns:p14="http://schemas.microsoft.com/office/powerpoint/2010/main" val="48856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Q3 Performance: </a:t>
            </a:r>
            <a:r>
              <a:rPr lang="en-US" sz="4000" dirty="0"/>
              <a:t>O&amp;A Missions Benchmark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253FAF-C5F5-47D1-8347-B03CE9B5F2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7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34 clients. 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E7C2CAC-F174-4F93-A936-BCC0DED0F80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180201" y="1354898"/>
          <a:ext cx="457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B12EF8B3-3196-45B3-A1A7-39A0B72256CD}"/>
              </a:ext>
            </a:extLst>
          </p:cNvPr>
          <p:cNvGrpSpPr/>
          <p:nvPr/>
        </p:nvGrpSpPr>
        <p:grpSpPr>
          <a:xfrm>
            <a:off x="1177430" y="1354898"/>
            <a:ext cx="4857750" cy="4572000"/>
            <a:chOff x="1091705" y="1451610"/>
            <a:chExt cx="4857750" cy="4572000"/>
          </a:xfrm>
        </p:grpSpPr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2BC4CCA1-BEE2-4EBF-8E5E-F590111292E4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1091705" y="1451610"/>
            <a:ext cx="4857750" cy="457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">
              <a:extLst>
                <a:ext uri="{FF2B5EF4-FFF2-40B4-BE49-F238E27FC236}">
                  <a16:creationId xmlns:a16="http://schemas.microsoft.com/office/drawing/2014/main" id="{76C05593-93F2-49E8-8AC2-90D27172DBE0}"/>
                </a:ext>
              </a:extLst>
            </p:cNvPr>
            <p:cNvSpPr txBox="1"/>
            <p:nvPr/>
          </p:nvSpPr>
          <p:spPr>
            <a:xfrm>
              <a:off x="3019624" y="4309974"/>
              <a:ext cx="1001911" cy="771525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+4.1% YOY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6AF7E1-08BC-4B43-9E09-CE88FAB49779}"/>
              </a:ext>
            </a:extLst>
          </p:cNvPr>
          <p:cNvCxnSpPr>
            <a:cxnSpLocks/>
          </p:cNvCxnSpPr>
          <p:nvPr/>
        </p:nvCxnSpPr>
        <p:spPr>
          <a:xfrm>
            <a:off x="6093808" y="1468575"/>
            <a:ext cx="0" cy="402336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E121FB3-4C3C-4E7A-8294-C239491F5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609" y="1429340"/>
            <a:ext cx="4854041" cy="3366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FAB76AE-52F7-49D4-9B07-0349DDA46F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129" y="1409678"/>
            <a:ext cx="4306922" cy="34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9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CC43364E-AD90-4AED-BACC-30E0A3CB1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446" y="1463040"/>
            <a:ext cx="4907705" cy="438340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DB5A633-DA38-478F-A703-F3C9BFD29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150" y="1463040"/>
            <a:ext cx="4828450" cy="438950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Giving Tuesday: </a:t>
            </a:r>
            <a:r>
              <a:rPr lang="en-US" sz="4000" dirty="0"/>
              <a:t>O&amp;A Missions Benchmark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0717AE-FBB4-447E-9B0E-3553DDF8C6CA}"/>
              </a:ext>
            </a:extLst>
          </p:cNvPr>
          <p:cNvCxnSpPr>
            <a:cxnSpLocks/>
          </p:cNvCxnSpPr>
          <p:nvPr/>
        </p:nvCxnSpPr>
        <p:spPr>
          <a:xfrm>
            <a:off x="6093808" y="1411425"/>
            <a:ext cx="0" cy="402336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>
            <a:extLst>
              <a:ext uri="{FF2B5EF4-FFF2-40B4-BE49-F238E27FC236}">
                <a16:creationId xmlns:a16="http://schemas.microsoft.com/office/drawing/2014/main" id="{A945D026-B62B-4654-98EB-031B34D19514}"/>
              </a:ext>
            </a:extLst>
          </p:cNvPr>
          <p:cNvSpPr txBox="1"/>
          <p:nvPr/>
        </p:nvSpPr>
        <p:spPr>
          <a:xfrm>
            <a:off x="4594919" y="4062412"/>
            <a:ext cx="1001911" cy="7715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chemeClr val="bg1"/>
                </a:solidFill>
              </a:rPr>
              <a:t>+2.3% YOY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714A89F-E381-4095-A055-404F23E8AC76}"/>
              </a:ext>
            </a:extLst>
          </p:cNvPr>
          <p:cNvSpPr txBox="1"/>
          <p:nvPr/>
        </p:nvSpPr>
        <p:spPr>
          <a:xfrm>
            <a:off x="3042344" y="4062412"/>
            <a:ext cx="1001911" cy="7715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chemeClr val="bg1"/>
                </a:solidFill>
              </a:rPr>
              <a:t>-2.4% YOY</a:t>
            </a: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4E077508-0EF2-406E-80D3-A39273F3D92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6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31 clients. Includes </a:t>
            </a:r>
            <a:r>
              <a:rPr lang="en-US" dirty="0"/>
              <a:t>Giving Tuesday (11/29/2016, 11/28/2017, 11/27/2018) plus day before and after.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A114155-C73D-49B5-BB0C-97A36B8F74CF}"/>
              </a:ext>
            </a:extLst>
          </p:cNvPr>
          <p:cNvGrpSpPr/>
          <p:nvPr/>
        </p:nvGrpSpPr>
        <p:grpSpPr>
          <a:xfrm>
            <a:off x="8195369" y="4062412"/>
            <a:ext cx="2554486" cy="771525"/>
            <a:chOff x="8242994" y="4081462"/>
            <a:chExt cx="2554486" cy="771525"/>
          </a:xfrm>
        </p:grpSpPr>
        <p:sp>
          <p:nvSpPr>
            <p:cNvPr id="20" name="TextBox 1">
              <a:extLst>
                <a:ext uri="{FF2B5EF4-FFF2-40B4-BE49-F238E27FC236}">
                  <a16:creationId xmlns:a16="http://schemas.microsoft.com/office/drawing/2014/main" id="{36E022B6-B8AC-4622-A238-534ACF95A8F3}"/>
                </a:ext>
              </a:extLst>
            </p:cNvPr>
            <p:cNvSpPr txBox="1"/>
            <p:nvPr/>
          </p:nvSpPr>
          <p:spPr>
            <a:xfrm>
              <a:off x="9795569" y="4081462"/>
              <a:ext cx="1001911" cy="771525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+13.5% YOY</a:t>
              </a:r>
            </a:p>
          </p:txBody>
        </p:sp>
        <p:sp>
          <p:nvSpPr>
            <p:cNvPr id="21" name="TextBox 1">
              <a:extLst>
                <a:ext uri="{FF2B5EF4-FFF2-40B4-BE49-F238E27FC236}">
                  <a16:creationId xmlns:a16="http://schemas.microsoft.com/office/drawing/2014/main" id="{B53A5950-F5B4-4A85-9526-F889E385D602}"/>
                </a:ext>
              </a:extLst>
            </p:cNvPr>
            <p:cNvSpPr txBox="1"/>
            <p:nvPr/>
          </p:nvSpPr>
          <p:spPr>
            <a:xfrm>
              <a:off x="8242994" y="4081462"/>
              <a:ext cx="1001911" cy="771525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-2.4% YOY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01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19425D-D2AE-41EA-9578-7E76B22F8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804" y="1498035"/>
            <a:ext cx="4706520" cy="43895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41CE3BE-D968-4CFB-A404-3A7528FFC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686" y="1483714"/>
            <a:ext cx="4706520" cy="438950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50F5EC-3890-42C4-AAE3-54A216C3B2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December: </a:t>
            </a:r>
            <a:r>
              <a:rPr lang="en-US" sz="4000" dirty="0"/>
              <a:t>O&amp;A Missions Benchmark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45471CF-85A4-4654-A5D1-3E34759E89C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22364" y="1352006"/>
          <a:ext cx="475297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0717AE-FBB4-447E-9B0E-3553DDF8C6CA}"/>
              </a:ext>
            </a:extLst>
          </p:cNvPr>
          <p:cNvCxnSpPr>
            <a:cxnSpLocks/>
          </p:cNvCxnSpPr>
          <p:nvPr/>
        </p:nvCxnSpPr>
        <p:spPr>
          <a:xfrm>
            <a:off x="6093808" y="1392375"/>
            <a:ext cx="0" cy="402336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5D2D3718-0C98-4F4E-8CEE-E9DDA615D9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70204" y="6235510"/>
            <a:ext cx="9510465" cy="21804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Source: One &amp; All Missions benchmark of 31 clients.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2CE8E2-FE85-45BC-B67C-AB2780FB303F}"/>
              </a:ext>
            </a:extLst>
          </p:cNvPr>
          <p:cNvSpPr txBox="1"/>
          <p:nvPr/>
        </p:nvSpPr>
        <p:spPr>
          <a:xfrm>
            <a:off x="9740585" y="41770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-12.3% YOY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28687A-7284-41D6-B050-40EB0E915C40}"/>
              </a:ext>
            </a:extLst>
          </p:cNvPr>
          <p:cNvSpPr txBox="1"/>
          <p:nvPr/>
        </p:nvSpPr>
        <p:spPr>
          <a:xfrm>
            <a:off x="8279897" y="41770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+11.5% YOY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207A6E-49D1-483E-B0CA-AB7D4E03D283}"/>
              </a:ext>
            </a:extLst>
          </p:cNvPr>
          <p:cNvSpPr txBox="1"/>
          <p:nvPr/>
        </p:nvSpPr>
        <p:spPr>
          <a:xfrm>
            <a:off x="4487815" y="41770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-5.3% YOY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5DB636-D446-4456-9A04-53682E196C26}"/>
              </a:ext>
            </a:extLst>
          </p:cNvPr>
          <p:cNvSpPr txBox="1"/>
          <p:nvPr/>
        </p:nvSpPr>
        <p:spPr>
          <a:xfrm>
            <a:off x="3002148" y="4177043"/>
            <a:ext cx="96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+2.7% YOY</a:t>
            </a:r>
          </a:p>
        </p:txBody>
      </p:sp>
    </p:spTree>
    <p:extLst>
      <p:ext uri="{BB962C8B-B14F-4D97-AF65-F5344CB8AC3E}">
        <p14:creationId xmlns:p14="http://schemas.microsoft.com/office/powerpoint/2010/main" val="19982244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 (3 rows of dots)">
  <a:themeElements>
    <a:clrScheme name="One &amp; All Colors - from DSM">
      <a:dk1>
        <a:srgbClr val="000000"/>
      </a:dk1>
      <a:lt1>
        <a:srgbClr val="FFFFFF"/>
      </a:lt1>
      <a:dk2>
        <a:srgbClr val="333333"/>
      </a:dk2>
      <a:lt2>
        <a:srgbClr val="AFB5BF"/>
      </a:lt2>
      <a:accent1>
        <a:srgbClr val="07AEE3"/>
      </a:accent1>
      <a:accent2>
        <a:srgbClr val="0483C3"/>
      </a:accent2>
      <a:accent3>
        <a:srgbClr val="858592"/>
      </a:accent3>
      <a:accent4>
        <a:srgbClr val="F37223"/>
      </a:accent4>
      <a:accent5>
        <a:srgbClr val="75B607"/>
      </a:accent5>
      <a:accent6>
        <a:srgbClr val="FFCB05"/>
      </a:accent6>
      <a:hlink>
        <a:srgbClr val="004C6F"/>
      </a:hlink>
      <a:folHlink>
        <a:srgbClr val="004C6F"/>
      </a:folHlink>
    </a:clrScheme>
    <a:fontScheme name="One &amp; Al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936DC7C-6A93-420C-B88F-173AB68FB175}" vid="{CF84CBD2-2263-4476-9248-7E0EF6DF7BA2}"/>
    </a:ext>
  </a:extLst>
</a:theme>
</file>

<file path=ppt/theme/theme2.xml><?xml version="1.0" encoding="utf-8"?>
<a:theme xmlns:a="http://schemas.openxmlformats.org/drawingml/2006/main" name="Content Slides (1 Row of Dots)">
  <a:themeElements>
    <a:clrScheme name="One &amp; All Colors - from DSM">
      <a:dk1>
        <a:srgbClr val="000000"/>
      </a:dk1>
      <a:lt1>
        <a:srgbClr val="FFFFFF"/>
      </a:lt1>
      <a:dk2>
        <a:srgbClr val="333333"/>
      </a:dk2>
      <a:lt2>
        <a:srgbClr val="AFB5BF"/>
      </a:lt2>
      <a:accent1>
        <a:srgbClr val="07AEE3"/>
      </a:accent1>
      <a:accent2>
        <a:srgbClr val="0483C3"/>
      </a:accent2>
      <a:accent3>
        <a:srgbClr val="858592"/>
      </a:accent3>
      <a:accent4>
        <a:srgbClr val="F37223"/>
      </a:accent4>
      <a:accent5>
        <a:srgbClr val="75B607"/>
      </a:accent5>
      <a:accent6>
        <a:srgbClr val="FFCB05"/>
      </a:accent6>
      <a:hlink>
        <a:srgbClr val="004C6F"/>
      </a:hlink>
      <a:folHlink>
        <a:srgbClr val="004C6F"/>
      </a:folHlink>
    </a:clrScheme>
    <a:fontScheme name="One &amp; Al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42393D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936DC7C-6A93-420C-B88F-173AB68FB175}" vid="{91E941E4-7054-4854-9ADF-5C0808198F30}"/>
    </a:ext>
  </a:extLst>
</a:theme>
</file>

<file path=ppt/theme/theme3.xml><?xml version="1.0" encoding="utf-8"?>
<a:theme xmlns:a="http://schemas.openxmlformats.org/drawingml/2006/main" name="Section Dividers">
  <a:themeElements>
    <a:clrScheme name="Dark Slate Blue O&amp;A">
      <a:dk1>
        <a:srgbClr val="183661"/>
      </a:dk1>
      <a:lt1>
        <a:sysClr val="window" lastClr="FFFFFF"/>
      </a:lt1>
      <a:dk2>
        <a:srgbClr val="183661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ne &amp; Al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936DC7C-6A93-420C-B88F-173AB68FB175}" vid="{B17C9705-D0F2-494B-9AD8-B9912934F4C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 &amp; All Template - 2018-11</Template>
  <TotalTime>3152</TotalTime>
  <Words>1083</Words>
  <Application>Microsoft Macintosh PowerPoint</Application>
  <PresentationFormat>Widescreen</PresentationFormat>
  <Paragraphs>106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Open Sans</vt:lpstr>
      <vt:lpstr>Wingdings</vt:lpstr>
      <vt:lpstr>Title Slides (3 rows of dots)</vt:lpstr>
      <vt:lpstr>Content Slides (1 Row of Dots)</vt:lpstr>
      <vt:lpstr>Section Dividers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Connolly</dc:creator>
  <cp:lastModifiedBy>Justin Boles</cp:lastModifiedBy>
  <cp:revision>46</cp:revision>
  <dcterms:created xsi:type="dcterms:W3CDTF">2018-11-15T19:35:20Z</dcterms:created>
  <dcterms:modified xsi:type="dcterms:W3CDTF">2019-03-08T16:03:55Z</dcterms:modified>
</cp:coreProperties>
</file>